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2988A7E-95A6-AB4D-9427-43A74B1F29C3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6801D28-32EE-CD4A-96BE-AEDD4EC9BF70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archive.org/web/20090518003744/http://www.premier-ministre.gouv.qc.ca/salle-de-presse/communiques/2002/novembre/2002-11-24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ucguay.espaceweb.usherbrooke.ca/lguay/concours/concours_Patriotes.html" TargetMode="External"/><Relationship Id="rId3" Type="http://schemas.openxmlformats.org/officeDocument/2006/relationships/hyperlink" Target="http://www.1837.qc.ca/index.s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nadainternational.gc.ca/australia-australie/bilateral_relations_bilaterales/can_australia_shared-australie_commune.aspx?lang=f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995680"/>
            <a:ext cx="3886200" cy="22047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L’Idéal démocratique des Patriotes de 1837-1838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Luc Guay, </a:t>
            </a:r>
            <a:r>
              <a:rPr lang="fr-FR" dirty="0" err="1" smtClean="0"/>
              <a:t>Ph.D</a:t>
            </a:r>
            <a:r>
              <a:rPr lang="fr-FR" dirty="0" smtClean="0"/>
              <a:t>, didactique de l’histoire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4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Journée nationale des patriotes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Jour férié depuis 2002: communiqué du Premier </a:t>
            </a:r>
            <a:r>
              <a:rPr lang="fr-FR" sz="2400" dirty="0"/>
              <a:t>ministre Landry:  </a:t>
            </a:r>
            <a:r>
              <a:rPr lang="fr-FR" sz="2400" dirty="0">
                <a:hlinkClick r:id="rId2"/>
              </a:rPr>
              <a:t>http://web.archive.org/web/20090518003744/http://www.premier-ministre.gouv.qc.ca/salle-de-presse/communiques/2002/novembre/2002-11-24.</a:t>
            </a:r>
            <a:r>
              <a:rPr lang="fr-FR" sz="2400" dirty="0" smtClean="0">
                <a:hlinkClick r:id="rId2"/>
              </a:rPr>
              <a:t>shtml</a:t>
            </a:r>
            <a:endParaRPr lang="fr-FR" sz="2400" dirty="0" smtClean="0"/>
          </a:p>
          <a:p>
            <a:r>
              <a:rPr lang="fr-FR" sz="2400" dirty="0" smtClean="0"/>
              <a:t>Mais que savons-nous des Patriotes de 1837-1838?</a:t>
            </a:r>
          </a:p>
          <a:p>
            <a:r>
              <a:rPr lang="fr-FR" sz="2400" dirty="0" smtClean="0"/>
              <a:t>Que savons-nous de l’Idéal démocratique qu’ils poursuivaient?</a:t>
            </a:r>
          </a:p>
          <a:p>
            <a:pPr lvl="1"/>
            <a:r>
              <a:rPr lang="fr-FR" dirty="0" smtClean="0"/>
              <a:t>Contrôle du budget du Parlement</a:t>
            </a:r>
          </a:p>
          <a:p>
            <a:pPr lvl="1"/>
            <a:r>
              <a:rPr lang="fr-FR" dirty="0" smtClean="0"/>
              <a:t>Obtention d’un gouvernement responsable</a:t>
            </a:r>
          </a:p>
          <a:p>
            <a:pPr lvl="1"/>
            <a:r>
              <a:rPr lang="fr-FR" dirty="0" smtClean="0"/>
              <a:t>Disparition du droit de véto du gouverneur </a:t>
            </a:r>
          </a:p>
          <a:p>
            <a:pPr lvl="1"/>
            <a:r>
              <a:rPr lang="fr-FR" dirty="0" smtClean="0"/>
              <a:t>Accessibilité à la fonction publique par les « Canadiens »</a:t>
            </a:r>
          </a:p>
          <a:p>
            <a:endParaRPr lang="fr-FR" sz="2400" dirty="0"/>
          </a:p>
          <a:p>
            <a:r>
              <a:rPr lang="fr-FR" sz="2400" dirty="0" smtClean="0"/>
              <a:t>Mise en place d’un concours auprès des élèves du secondaire.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1705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Dépliant et affiche du concours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600" dirty="0" smtClean="0"/>
              <a:t>1. description du concours</a:t>
            </a:r>
          </a:p>
          <a:p>
            <a:pPr lvl="1"/>
            <a:r>
              <a:rPr lang="fr-FR" sz="3600" dirty="0" smtClean="0"/>
              <a:t>Prix à gagner: 1125$</a:t>
            </a:r>
          </a:p>
          <a:p>
            <a:pPr lvl="1"/>
            <a:r>
              <a:rPr lang="fr-FR" sz="3600" dirty="0" smtClean="0"/>
              <a:t>5 formats de productions</a:t>
            </a:r>
          </a:p>
          <a:p>
            <a:pPr lvl="1"/>
            <a:r>
              <a:rPr lang="fr-FR" sz="3600" dirty="0" smtClean="0"/>
              <a:t>Talents à exploiter</a:t>
            </a:r>
          </a:p>
          <a:p>
            <a:pPr lvl="1"/>
            <a:r>
              <a:rPr lang="fr-FR" sz="3600" dirty="0" smtClean="0"/>
              <a:t>Échéancier </a:t>
            </a:r>
          </a:p>
          <a:p>
            <a:pPr lvl="1"/>
            <a:r>
              <a:rPr lang="fr-FR" sz="3600" dirty="0" smtClean="0"/>
              <a:t>Remise des prix</a:t>
            </a:r>
          </a:p>
          <a:p>
            <a:pPr marL="46863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042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 concours pour qui? Pourquoi?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26839"/>
          </a:xfrm>
        </p:spPr>
        <p:txBody>
          <a:bodyPr>
            <a:noAutofit/>
          </a:bodyPr>
          <a:lstStyle/>
          <a:p>
            <a:r>
              <a:rPr lang="fr-FR" sz="2400" dirty="0" smtClean="0"/>
              <a:t>Pour les élèves…</a:t>
            </a:r>
          </a:p>
          <a:p>
            <a:r>
              <a:rPr lang="fr-FR" sz="2400" dirty="0" smtClean="0"/>
              <a:t>Une réalité sociale du programme…</a:t>
            </a:r>
          </a:p>
          <a:p>
            <a:r>
              <a:rPr lang="fr-FR" sz="2400" dirty="0" smtClean="0"/>
              <a:t>Des ressources disponibles</a:t>
            </a:r>
          </a:p>
          <a:p>
            <a:pPr lvl="1"/>
            <a:r>
              <a:rPr lang="fr-FR" sz="2400" dirty="0" smtClean="0"/>
              <a:t>Le </a:t>
            </a:r>
            <a:r>
              <a:rPr lang="fr-FR" sz="2400" dirty="0"/>
              <a:t>site </a:t>
            </a:r>
            <a:r>
              <a:rPr lang="fr-FR" sz="2400" dirty="0" smtClean="0"/>
              <a:t>web de Luc Guay:  </a:t>
            </a:r>
            <a:r>
              <a:rPr lang="fr-FR" sz="2400" dirty="0">
                <a:hlinkClick r:id="rId2"/>
              </a:rPr>
              <a:t>https://www.lucguay.espaceweb.usherbrooke.ca/lguay/concours/</a:t>
            </a:r>
            <a:r>
              <a:rPr lang="fr-FR" sz="2400" dirty="0" smtClean="0">
                <a:hlinkClick r:id="rId2"/>
              </a:rPr>
              <a:t>concours_Patriotes.html</a:t>
            </a:r>
            <a:endParaRPr lang="fr-FR" sz="2400" dirty="0" smtClean="0"/>
          </a:p>
          <a:p>
            <a:pPr lvl="1"/>
            <a:r>
              <a:rPr lang="fr-FR" sz="2400" dirty="0" smtClean="0"/>
              <a:t>Le site de l’historien Gilles Laporte:</a:t>
            </a:r>
          </a:p>
          <a:p>
            <a:pPr lvl="1"/>
            <a:r>
              <a:rPr lang="fr-FR" sz="2400" dirty="0">
                <a:hlinkClick r:id="rId3"/>
              </a:rPr>
              <a:t>http://www.1837.qc.ca/</a:t>
            </a:r>
            <a:r>
              <a:rPr lang="fr-FR" sz="2400" dirty="0" smtClean="0">
                <a:hlinkClick r:id="rId3"/>
              </a:rPr>
              <a:t>index.shtml</a:t>
            </a:r>
            <a:endParaRPr lang="fr-FR" sz="2400" dirty="0" smtClean="0"/>
          </a:p>
          <a:p>
            <a:r>
              <a:rPr lang="fr-FR" sz="2400" dirty="0" smtClean="0"/>
              <a:t>Un travail collaboratif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5528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dépliant à distribuer aux élèves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Informations sur</a:t>
            </a:r>
          </a:p>
          <a:p>
            <a:pPr lvl="1"/>
            <a:r>
              <a:rPr lang="fr-FR" sz="2000" dirty="0" smtClean="0"/>
              <a:t> l’origine de ce jour férié</a:t>
            </a:r>
          </a:p>
          <a:p>
            <a:pPr lvl="1"/>
            <a:r>
              <a:rPr lang="fr-FR" sz="2000" dirty="0" smtClean="0"/>
              <a:t>Les 5 cinq types de production du concours</a:t>
            </a:r>
          </a:p>
          <a:p>
            <a:pPr lvl="1"/>
            <a:r>
              <a:rPr lang="fr-FR" sz="2000" dirty="0" smtClean="0"/>
              <a:t>L’échéancier</a:t>
            </a:r>
          </a:p>
          <a:p>
            <a:pPr lvl="1"/>
            <a:r>
              <a:rPr lang="fr-FR" sz="2000" dirty="0" smtClean="0"/>
              <a:t>Des exemples de productions d’élèves</a:t>
            </a:r>
          </a:p>
          <a:p>
            <a:pPr lvl="2"/>
            <a:r>
              <a:rPr lang="fr-FR" sz="2000" dirty="0"/>
              <a:t>Affiches</a:t>
            </a:r>
          </a:p>
          <a:p>
            <a:pPr lvl="2"/>
            <a:r>
              <a:rPr lang="fr-FR" sz="2000" dirty="0"/>
              <a:t>Bande </a:t>
            </a:r>
            <a:r>
              <a:rPr lang="fr-FR" sz="2000" dirty="0" smtClean="0"/>
              <a:t>dessinée</a:t>
            </a:r>
          </a:p>
          <a:p>
            <a:pPr lvl="1"/>
            <a:r>
              <a:rPr lang="fr-FR" sz="2000" dirty="0" smtClean="0"/>
              <a:t>Sur le drapeau patriote</a:t>
            </a:r>
          </a:p>
          <a:p>
            <a:pPr lvl="1"/>
            <a:r>
              <a:rPr lang="fr-FR" sz="2000" dirty="0" smtClean="0"/>
              <a:t>Sur le responsable du concours</a:t>
            </a:r>
          </a:p>
          <a:p>
            <a:pPr lvl="1"/>
            <a:r>
              <a:rPr lang="fr-FR" sz="2000" dirty="0" smtClean="0"/>
              <a:t>Sur les membres du comité estrien de la Journée nationale des Patriotes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107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affiche à installer en classe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L’affiche illustre 5 jeunes, filles et garçons, portant des outils se rapportant à la participation démocratique:</a:t>
            </a:r>
          </a:p>
          <a:p>
            <a:pPr lvl="1"/>
            <a:r>
              <a:rPr lang="fr-FR" dirty="0"/>
              <a:t>Un porte-voix</a:t>
            </a:r>
          </a:p>
          <a:p>
            <a:pPr lvl="1"/>
            <a:r>
              <a:rPr lang="fr-FR" dirty="0"/>
              <a:t>Un micro</a:t>
            </a:r>
          </a:p>
          <a:p>
            <a:pPr lvl="1"/>
            <a:r>
              <a:rPr lang="fr-FR" dirty="0"/>
              <a:t>Une plume</a:t>
            </a:r>
          </a:p>
          <a:p>
            <a:pPr lvl="1"/>
            <a:r>
              <a:rPr lang="fr-FR" dirty="0"/>
              <a:t>Une guitare</a:t>
            </a:r>
          </a:p>
          <a:p>
            <a:pPr lvl="1"/>
            <a:r>
              <a:rPr lang="fr-FR" dirty="0"/>
              <a:t>Un pot de </a:t>
            </a:r>
            <a:r>
              <a:rPr lang="fr-FR" dirty="0" smtClean="0"/>
              <a:t>fleur</a:t>
            </a:r>
          </a:p>
          <a:p>
            <a:r>
              <a:rPr lang="fr-FR" dirty="0" smtClean="0"/>
              <a:t>Les revendications se font de façon pacifique et engagée</a:t>
            </a:r>
          </a:p>
          <a:p>
            <a:r>
              <a:rPr lang="fr-FR" dirty="0" smtClean="0"/>
              <a:t>Le slogan des Patriotes de 1837-1838:  en avant!</a:t>
            </a:r>
          </a:p>
          <a:p>
            <a:pPr lvl="1"/>
            <a:r>
              <a:rPr lang="fr-FR" dirty="0" smtClean="0"/>
              <a:t>À petits pas!</a:t>
            </a:r>
          </a:p>
        </p:txBody>
      </p:sp>
    </p:spTree>
    <p:extLst>
      <p:ext uri="{BB962C8B-B14F-4D97-AF65-F5344CB8AC3E}">
        <p14:creationId xmlns:p14="http://schemas.microsoft.com/office/powerpoint/2010/main" val="65499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plaque commémorative qui en dit long…en  Australie!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" y="1143000"/>
            <a:ext cx="8707120" cy="432307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« Ici</a:t>
            </a:r>
            <a:r>
              <a:rPr lang="fr-FR" dirty="0"/>
              <a:t>, près de l’estacade de </a:t>
            </a:r>
            <a:r>
              <a:rPr lang="fr-FR" dirty="0" err="1"/>
              <a:t>Longbottom</a:t>
            </a:r>
            <a:r>
              <a:rPr lang="fr-FR" dirty="0"/>
              <a:t>, cinquante‑huit prisonniers canadiens‑français qui avaient participé au soulèvement de 1837-1838 dans le Bas‑Canada ont été incarcérés du 11 mars 1840 jusqu’en novembre 1842, avant d’être libérés conditionnellement, graciés et autorisés à rentrer au Canada. Les noms de Exile </a:t>
            </a:r>
            <a:r>
              <a:rPr lang="fr-FR" dirty="0" err="1"/>
              <a:t>Bay</a:t>
            </a:r>
            <a:r>
              <a:rPr lang="fr-FR" dirty="0"/>
              <a:t>, France </a:t>
            </a:r>
            <a:r>
              <a:rPr lang="fr-FR" dirty="0" err="1"/>
              <a:t>Bay</a:t>
            </a:r>
            <a:r>
              <a:rPr lang="fr-FR" dirty="0"/>
              <a:t> et Canada </a:t>
            </a:r>
            <a:r>
              <a:rPr lang="fr-FR" dirty="0" err="1"/>
              <a:t>Bay</a:t>
            </a:r>
            <a:r>
              <a:rPr lang="fr-FR" dirty="0"/>
              <a:t> rappellent leur séjour dans le secteur de la rivière Parramatta.</a:t>
            </a:r>
          </a:p>
          <a:p>
            <a:r>
              <a:rPr lang="fr-FR" dirty="0"/>
              <a:t>De même, quatre‑vingt‑douze prisonniers de langue anglaise capturés dans le Haut‑Canada en 1838 ont été exilés sur la terre de Van </a:t>
            </a:r>
            <a:r>
              <a:rPr lang="fr-FR" dirty="0" err="1"/>
              <a:t>Diemen</a:t>
            </a:r>
            <a:r>
              <a:rPr lang="fr-FR" dirty="0"/>
              <a:t>.</a:t>
            </a:r>
          </a:p>
          <a:p>
            <a:r>
              <a:rPr lang="fr-FR" dirty="0"/>
              <a:t>Les mesures prises à la suite des soulèvements qui ont eu lieu à la fois dans le Bas‑Canada et le Haut‑Canada ont constitué des étapes importantes dans l’évolution du gouvernement responsable et de la démocratie parlementaire au Canada et en Australie</a:t>
            </a:r>
            <a:r>
              <a:rPr lang="fr-FR" dirty="0" smtClean="0"/>
              <a:t>. »</a:t>
            </a:r>
            <a:endParaRPr lang="fr-FR" dirty="0"/>
          </a:p>
          <a:p>
            <a:r>
              <a:rPr lang="fr-FR" smtClean="0"/>
              <a:t>« Le </a:t>
            </a:r>
            <a:r>
              <a:rPr lang="fr-FR" dirty="0"/>
              <a:t>très honorable Pierre Elliott Trudeau, Premier ministre du Canada, a dévoilé cette plaque le 19 mai 1970 pour souligner le 130e anniversaire de l’arrivée des exilés canadiens en Australie et commémorer les </a:t>
            </a:r>
            <a:r>
              <a:rPr lang="fr-FR" dirty="0" smtClean="0"/>
              <a:t>sacrifices </a:t>
            </a:r>
            <a:r>
              <a:rPr lang="fr-FR" dirty="0"/>
              <a:t>accomplis par de nombreux Canadiens et Australiens pour hâter au sein du Commonwealth l’évolution de nations libres, égales et autonomes</a:t>
            </a:r>
            <a:r>
              <a:rPr lang="fr-FR" dirty="0" smtClean="0"/>
              <a:t>. »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2720" y="595376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hlinkClick r:id="rId2"/>
              </a:rPr>
              <a:t>http://www.canadainternational.gc.ca/australia-australie/bilateral_relations_bilaterales/can_australia_shared-australie_commune.aspx?lang=fra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5469"/>
      </p:ext>
    </p:extLst>
  </p:cSld>
  <p:clrMapOvr>
    <a:masterClrMapping/>
  </p:clrMapOvr>
</p:sld>
</file>

<file path=ppt/theme/theme1.xml><?xml version="1.0" encoding="utf-8"?>
<a:theme xmlns:a="http://schemas.openxmlformats.org/drawingml/2006/main" name="Pop urbaine">
  <a:themeElements>
    <a:clrScheme name="Pop urbaine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in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p urba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 urbaine.thmx</Template>
  <TotalTime>51</TotalTime>
  <Words>347</Words>
  <Application>Microsoft Macintosh PowerPoint</Application>
  <PresentationFormat>Présentation à l'écran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Pop urbaine</vt:lpstr>
      <vt:lpstr>L’Idéal démocratique des Patriotes de 1837-1838</vt:lpstr>
      <vt:lpstr>Journée nationale des patriotes</vt:lpstr>
      <vt:lpstr>Dépliant et affiche du concours</vt:lpstr>
      <vt:lpstr>Un concours pour qui? Pourquoi?</vt:lpstr>
      <vt:lpstr>Un dépliant à distribuer aux élèves</vt:lpstr>
      <vt:lpstr>Une affiche à installer en classe</vt:lpstr>
      <vt:lpstr>Une plaque commémorative qui en dit long…en  Australie!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L’Idéal démocratique des Patriotes de 1837-1838</dc:title>
  <dc:creator>évaluateur texte</dc:creator>
  <cp:lastModifiedBy>évaluateur texte</cp:lastModifiedBy>
  <cp:revision>16</cp:revision>
  <dcterms:created xsi:type="dcterms:W3CDTF">2014-10-14T13:00:32Z</dcterms:created>
  <dcterms:modified xsi:type="dcterms:W3CDTF">2015-01-17T19:37:23Z</dcterms:modified>
</cp:coreProperties>
</file>