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587B540-23C1-CE47-8A15-3C4861499DCC}" type="datetimeFigureOut">
              <a:rPr lang="fr-FR" smtClean="0"/>
              <a:t>15-01-17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6F62043-1F69-3C49-B101-2164B0C57892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93776" y="2265680"/>
            <a:ext cx="8193024" cy="3874897"/>
          </a:xfrm>
        </p:spPr>
        <p:txBody>
          <a:bodyPr/>
          <a:lstStyle/>
          <a:p>
            <a:r>
              <a:rPr lang="fr-CA" dirty="0">
                <a:effectLst/>
              </a:rPr>
              <a:t>Voyages d’études sur des sites historiques : éducation à la citoyenneté et jugement critique</a:t>
            </a:r>
            <a:br>
              <a:rPr lang="fr-CA" dirty="0">
                <a:effectLst/>
              </a:rPr>
            </a:br>
            <a:r>
              <a:rPr lang="fr-CA" dirty="0">
                <a:effectLst/>
              </a:rPr>
              <a:t>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704080" y="5257800"/>
            <a:ext cx="4439920" cy="987552"/>
          </a:xfrm>
        </p:spPr>
        <p:txBody>
          <a:bodyPr/>
          <a:lstStyle/>
          <a:p>
            <a:r>
              <a:rPr lang="fr-FR" dirty="0" smtClean="0"/>
              <a:t>Luc Guay, Kevin </a:t>
            </a:r>
            <a:r>
              <a:rPr lang="fr-FR" dirty="0" err="1" smtClean="0"/>
              <a:t>Péloquin</a:t>
            </a:r>
            <a:endParaRPr lang="fr-FR" dirty="0" smtClean="0"/>
          </a:p>
          <a:p>
            <a:r>
              <a:rPr lang="fr-FR" dirty="0" smtClean="0"/>
              <a:t>AQEUS – 16 octobre 2014, Trois-Rivières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266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 dirty="0">
                <a:effectLst/>
              </a:rPr>
              <a:t>Le voyage comme outil de construction de son identité</a:t>
            </a:r>
            <a:r>
              <a:rPr lang="fr-CA" sz="3200" dirty="0">
                <a:effectLst/>
              </a:rPr>
              <a:t>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1. par sa lettre de motivation</a:t>
            </a:r>
          </a:p>
          <a:p>
            <a:r>
              <a:rPr lang="fr-FR" dirty="0" smtClean="0"/>
              <a:t>2. s’engager socialement</a:t>
            </a:r>
          </a:p>
          <a:p>
            <a:r>
              <a:rPr lang="fr-FR" dirty="0" smtClean="0"/>
              <a:t>3. faire des choix</a:t>
            </a:r>
          </a:p>
          <a:p>
            <a:r>
              <a:rPr lang="fr-FR" dirty="0" smtClean="0"/>
              <a:t>4. être confronter à des incertitudes</a:t>
            </a:r>
          </a:p>
          <a:p>
            <a:pPr lvl="1"/>
            <a:r>
              <a:rPr lang="fr-FR" dirty="0" smtClean="0"/>
              <a:t>Réalités qu’ils ne maîtrisent pas: contextes social, politique, historique, économique d’un pays</a:t>
            </a:r>
          </a:p>
          <a:p>
            <a:r>
              <a:rPr lang="fr-FR" dirty="0" smtClean="0"/>
              <a:t>5. cheminer après le retour de voyage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267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 dirty="0">
                <a:effectLst/>
              </a:rPr>
              <a:t>Le voyage comme outil d’émerveillement aux réalisations humaines</a:t>
            </a:r>
            <a:r>
              <a:rPr lang="fr-CA" sz="3200" dirty="0">
                <a:effectLst/>
              </a:rPr>
              <a:t>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Prise de conscience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rapports qui lient humain à son environnement</a:t>
            </a:r>
          </a:p>
          <a:p>
            <a:pPr lvl="1"/>
            <a:r>
              <a:rPr lang="fr-FR" dirty="0" smtClean="0"/>
              <a:t>Que les traces historiques = résultat complexité société</a:t>
            </a:r>
          </a:p>
          <a:p>
            <a:pPr lvl="1"/>
            <a:r>
              <a:rPr lang="fr-FR" dirty="0" smtClean="0"/>
              <a:t>Que les traces historiques = œuvres furent souvent réalisées avec peu de moyens techniques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223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Apprendre à voyager autrement…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questionnant le passé et le présent</a:t>
            </a:r>
          </a:p>
          <a:p>
            <a:r>
              <a:rPr lang="fr-FR" dirty="0" smtClean="0"/>
              <a:t>En questionnant le ici et l’ailleurs</a:t>
            </a:r>
          </a:p>
          <a:p>
            <a:r>
              <a:rPr lang="fr-FR" dirty="0" smtClean="0"/>
              <a:t>En questionnant le changement et la continuité</a:t>
            </a:r>
          </a:p>
          <a:p>
            <a:r>
              <a:rPr lang="fr-FR" dirty="0" smtClean="0"/>
              <a:t>En se positionnant comme individu dans un monde interdépendant</a:t>
            </a:r>
          </a:p>
          <a:p>
            <a:r>
              <a:rPr lang="fr-FR" dirty="0" smtClean="0"/>
              <a:t>En relativisant ses certitudes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200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Nos premiers </a:t>
            </a:r>
            <a:r>
              <a:rPr lang="fr-FR" dirty="0" smtClean="0"/>
              <a:t>voyages avec des 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Luc:</a:t>
            </a:r>
          </a:p>
          <a:p>
            <a:pPr lvl="1"/>
            <a:r>
              <a:rPr lang="fr-FR" dirty="0"/>
              <a:t>1974 : Italie avec 3 autres profs et 38 élèves</a:t>
            </a:r>
          </a:p>
          <a:p>
            <a:pPr lvl="1"/>
            <a:r>
              <a:rPr lang="fr-FR" dirty="0"/>
              <a:t>1975: Grèce avec 1 prof et 15 élèves</a:t>
            </a:r>
          </a:p>
          <a:p>
            <a:pPr lvl="1"/>
            <a:r>
              <a:rPr lang="fr-FR" dirty="0"/>
              <a:t>1989: Égypte avec 14 élèves et 9 profs</a:t>
            </a:r>
          </a:p>
          <a:p>
            <a:pPr lvl="1"/>
            <a:r>
              <a:rPr lang="fr-FR" dirty="0"/>
              <a:t>1994: Grèce avec 30 élèves et 14 profs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Kevin: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3328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b="1" dirty="0">
                <a:effectLst/>
              </a:rPr>
              <a:t>le voyage comme démarche d’apprentissage et d’enseignement</a:t>
            </a:r>
            <a:r>
              <a:rPr lang="fr-CA" sz="3600" dirty="0">
                <a:effectLst/>
              </a:rPr>
              <a:t> 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Enseigner = …faire apprendre!</a:t>
            </a:r>
          </a:p>
          <a:p>
            <a:r>
              <a:rPr lang="fr-FR" dirty="0" smtClean="0"/>
              <a:t>Apprendre = acquisition connaissances et développement de compétences</a:t>
            </a:r>
          </a:p>
          <a:p>
            <a:r>
              <a:rPr lang="fr-FR" dirty="0" smtClean="0"/>
              <a:t>Favoriser autonomie, socialisation</a:t>
            </a:r>
          </a:p>
          <a:p>
            <a:r>
              <a:rPr lang="fr-FR" dirty="0" smtClean="0"/>
              <a:t>École = vecteur important pour apprendre</a:t>
            </a:r>
          </a:p>
          <a:p>
            <a:r>
              <a:rPr lang="fr-FR" dirty="0" smtClean="0"/>
              <a:t>Ainsi que … la famille</a:t>
            </a:r>
          </a:p>
          <a:p>
            <a:r>
              <a:rPr lang="fr-FR" dirty="0" smtClean="0"/>
              <a:t>Ainsi que… les voyages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0212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voyage et l’acquisition de connaissances factuelles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Connaissances sur différents aspects:</a:t>
            </a:r>
          </a:p>
          <a:p>
            <a:pPr lvl="1"/>
            <a:r>
              <a:rPr lang="fr-FR" sz="2800" dirty="0" smtClean="0"/>
              <a:t>Histoire et géo d’un pays visité</a:t>
            </a:r>
          </a:p>
          <a:p>
            <a:pPr lvl="2"/>
            <a:r>
              <a:rPr lang="fr-FR" sz="2800" dirty="0" smtClean="0"/>
              <a:t>Son organisation économique</a:t>
            </a:r>
          </a:p>
          <a:p>
            <a:pPr lvl="2"/>
            <a:r>
              <a:rPr lang="fr-FR" sz="2800" dirty="0" smtClean="0"/>
              <a:t>Son organisation politique</a:t>
            </a:r>
          </a:p>
          <a:p>
            <a:pPr lvl="2"/>
            <a:r>
              <a:rPr lang="fr-FR" sz="2800" dirty="0" smtClean="0"/>
              <a:t>Son organisation culturelle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96516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 smtClean="0"/>
              <a:t>Le voyage et le développement de compétences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Conscience citoyenne</a:t>
            </a:r>
          </a:p>
          <a:p>
            <a:pPr lvl="1"/>
            <a:r>
              <a:rPr lang="fr-FR" dirty="0" smtClean="0"/>
              <a:t>Ouverture sur le monde</a:t>
            </a:r>
          </a:p>
          <a:p>
            <a:pPr lvl="1"/>
            <a:r>
              <a:rPr lang="fr-FR" dirty="0" smtClean="0"/>
              <a:t>Émerveillement aux réalisations humaines</a:t>
            </a:r>
          </a:p>
          <a:p>
            <a:pPr lvl="1"/>
            <a:r>
              <a:rPr lang="fr-FR" dirty="0" smtClean="0"/>
              <a:t>Être socialement responsable</a:t>
            </a:r>
          </a:p>
          <a:p>
            <a:r>
              <a:rPr lang="fr-FR" dirty="0" smtClean="0"/>
              <a:t>Jugement critique</a:t>
            </a:r>
          </a:p>
          <a:p>
            <a:pPr lvl="1"/>
            <a:r>
              <a:rPr lang="fr-FR" dirty="0" smtClean="0"/>
              <a:t>Relativiser opinions</a:t>
            </a:r>
          </a:p>
          <a:p>
            <a:pPr lvl="1"/>
            <a:r>
              <a:rPr lang="fr-FR" dirty="0" smtClean="0"/>
              <a:t>S’informer pour mieux comprendre</a:t>
            </a:r>
          </a:p>
          <a:p>
            <a:r>
              <a:rPr lang="fr-FR" dirty="0" smtClean="0"/>
              <a:t>Exploiter informations</a:t>
            </a:r>
          </a:p>
          <a:p>
            <a:pPr lvl="1"/>
            <a:r>
              <a:rPr lang="fr-FR" dirty="0" smtClean="0"/>
              <a:t>Chercher infos pertinentes, les recouper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0252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Le voyage et le développement de compétences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Collaborer</a:t>
            </a:r>
          </a:p>
          <a:p>
            <a:pPr lvl="1"/>
            <a:r>
              <a:rPr lang="fr-FR" dirty="0"/>
              <a:t>Mise en </a:t>
            </a:r>
            <a:r>
              <a:rPr lang="fr-FR" dirty="0" smtClean="0"/>
              <a:t>commun </a:t>
            </a:r>
            <a:r>
              <a:rPr lang="fr-FR" dirty="0"/>
              <a:t>infos </a:t>
            </a:r>
            <a:r>
              <a:rPr lang="fr-FR" dirty="0" smtClean="0"/>
              <a:t>retenues</a:t>
            </a:r>
          </a:p>
          <a:p>
            <a:pPr lvl="2"/>
            <a:r>
              <a:rPr lang="fr-FR" dirty="0" smtClean="0"/>
              <a:t>Avant, pendant, après le voyage…</a:t>
            </a:r>
            <a:endParaRPr lang="fr-FR" dirty="0"/>
          </a:p>
          <a:p>
            <a:r>
              <a:rPr lang="fr-FR" dirty="0"/>
              <a:t>Communiquer</a:t>
            </a:r>
          </a:p>
          <a:p>
            <a:pPr lvl="1"/>
            <a:r>
              <a:rPr lang="fr-FR" dirty="0"/>
              <a:t>Partager connaissances construites</a:t>
            </a:r>
          </a:p>
          <a:p>
            <a:r>
              <a:rPr lang="fr-FR" dirty="0"/>
              <a:t>Gérer des projets</a:t>
            </a:r>
          </a:p>
          <a:p>
            <a:pPr lvl="1"/>
            <a:r>
              <a:rPr lang="fr-FR" dirty="0" smtClean="0"/>
              <a:t>Recherche de </a:t>
            </a:r>
            <a:r>
              <a:rPr lang="fr-FR" dirty="0"/>
              <a:t>financement, </a:t>
            </a:r>
            <a:endParaRPr lang="fr-FR" dirty="0" smtClean="0"/>
          </a:p>
          <a:p>
            <a:pPr lvl="1"/>
            <a:r>
              <a:rPr lang="fr-FR" dirty="0" smtClean="0"/>
              <a:t>gérer </a:t>
            </a:r>
            <a:r>
              <a:rPr lang="fr-FR" dirty="0"/>
              <a:t>stress (vie en groupe)</a:t>
            </a:r>
          </a:p>
          <a:p>
            <a:pPr lvl="1"/>
            <a:r>
              <a:rPr lang="fr-FR" dirty="0"/>
              <a:t>Gérer temps (planification étapes du projet de voyage)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71257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ffectLst/>
              </a:rPr>
              <a:t>le voyage comme outil de motivation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Sortir de la classe: une expérience de vie!</a:t>
            </a:r>
          </a:p>
          <a:p>
            <a:r>
              <a:rPr lang="fr-FR" dirty="0" smtClean="0"/>
              <a:t>Qualités requises: courage, curiosité…tout un défi!</a:t>
            </a:r>
          </a:p>
          <a:p>
            <a:r>
              <a:rPr lang="fr-FR" dirty="0" smtClean="0"/>
              <a:t>Défi enthousiasmant</a:t>
            </a:r>
          </a:p>
          <a:p>
            <a:r>
              <a:rPr lang="fr-FR" dirty="0" smtClean="0"/>
              <a:t>Établissement de liens avec cours d’histoire, géo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6122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4000" y="79468"/>
            <a:ext cx="8747760" cy="1417638"/>
          </a:xfrm>
        </p:spPr>
        <p:txBody>
          <a:bodyPr/>
          <a:lstStyle/>
          <a:p>
            <a:r>
              <a:rPr lang="fr-FR" sz="4400" dirty="0" smtClean="0"/>
              <a:t>Souvenirs pour … la vie!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b="1" dirty="0">
                <a:effectLst/>
              </a:rPr>
              <a:t>Les élèves ayant participé à un tel voyage s’en souviendront toute leur vie</a:t>
            </a:r>
            <a:r>
              <a:rPr lang="fr-CA" dirty="0">
                <a:effectLst/>
              </a:rPr>
              <a:t> </a:t>
            </a:r>
            <a:endParaRPr lang="fr-FR" dirty="0" smtClean="0"/>
          </a:p>
          <a:p>
            <a:pPr lvl="1"/>
            <a:r>
              <a:rPr lang="fr-FR" dirty="0" smtClean="0"/>
              <a:t>Des lieux inconnus</a:t>
            </a:r>
          </a:p>
          <a:p>
            <a:pPr lvl="1"/>
            <a:r>
              <a:rPr lang="fr-FR" dirty="0" smtClean="0"/>
              <a:t>Des rencontres intéressantes</a:t>
            </a:r>
          </a:p>
          <a:p>
            <a:pPr lvl="1"/>
            <a:r>
              <a:rPr lang="fr-FR" dirty="0" smtClean="0"/>
              <a:t>Des photos, des vidéos</a:t>
            </a:r>
          </a:p>
          <a:p>
            <a:pPr lvl="1"/>
            <a:r>
              <a:rPr lang="fr-FR" dirty="0" smtClean="0"/>
              <a:t>Des échanges de souvenirs, photos</a:t>
            </a:r>
          </a:p>
          <a:p>
            <a:r>
              <a:rPr lang="fr-FR" dirty="0" smtClean="0"/>
              <a:t>Une expérience de voyager de façon responsable</a:t>
            </a:r>
          </a:p>
          <a:p>
            <a:r>
              <a:rPr lang="fr-FR" dirty="0" smtClean="0"/>
              <a:t>Être « piqué » par la culture du voyage!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0189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>
                <a:effectLst/>
              </a:rPr>
              <a:t>Le voyage comme outil de gestion 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Apprendre à gérer des stress:</a:t>
            </a:r>
          </a:p>
          <a:p>
            <a:pPr lvl="1"/>
            <a:r>
              <a:rPr lang="fr-FR" dirty="0" smtClean="0"/>
              <a:t>Présenter le fruit de ses recherches</a:t>
            </a:r>
          </a:p>
          <a:p>
            <a:pPr lvl="1"/>
            <a:r>
              <a:rPr lang="fr-FR" dirty="0" smtClean="0"/>
              <a:t>Se retrouver avec des collègues qu’on ne connaît pas</a:t>
            </a:r>
          </a:p>
          <a:p>
            <a:pPr lvl="1"/>
            <a:r>
              <a:rPr lang="fr-FR" dirty="0" smtClean="0"/>
              <a:t>Quitter le pays sans ses parents</a:t>
            </a:r>
          </a:p>
          <a:p>
            <a:r>
              <a:rPr lang="fr-FR" dirty="0" smtClean="0"/>
              <a:t>À transférer ses savoirs, savoir-faire</a:t>
            </a:r>
          </a:p>
          <a:p>
            <a:pPr marL="342900" lvl="1" indent="-342900">
              <a:spcBef>
                <a:spcPts val="2000"/>
              </a:spcBef>
            </a:pPr>
            <a:r>
              <a:rPr lang="fr-FR" dirty="0"/>
              <a:t>À respecter des critères, des </a:t>
            </a:r>
            <a:r>
              <a:rPr lang="fr-FR" dirty="0" smtClean="0"/>
              <a:t>échéances</a:t>
            </a:r>
          </a:p>
          <a:p>
            <a:r>
              <a:rPr lang="fr-FR" dirty="0" smtClean="0"/>
              <a:t>À gérer son budget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782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650</TotalTime>
  <Words>490</Words>
  <Application>Microsoft Macintosh PowerPoint</Application>
  <PresentationFormat>Présentation à l'écran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Habitat</vt:lpstr>
      <vt:lpstr>Voyages d’études sur des sites historiques : éducation à la citoyenneté et jugement critique  </vt:lpstr>
      <vt:lpstr>Nos premiers voyages avec des élèves</vt:lpstr>
      <vt:lpstr>le voyage comme démarche d’apprentissage et d’enseignement </vt:lpstr>
      <vt:lpstr>Le voyage et l’acquisition de connaissances factuelles</vt:lpstr>
      <vt:lpstr>Le voyage et le développement de compétences</vt:lpstr>
      <vt:lpstr>Le voyage et le développement de compétences</vt:lpstr>
      <vt:lpstr>le voyage comme outil de motivation </vt:lpstr>
      <vt:lpstr>Souvenirs pour … la vie!</vt:lpstr>
      <vt:lpstr>Le voyage comme outil de gestion  </vt:lpstr>
      <vt:lpstr>Le voyage comme outil de construction de son identité </vt:lpstr>
      <vt:lpstr>Le voyage comme outil d’émerveillement aux réalisations humaines </vt:lpstr>
      <vt:lpstr>Apprendre à voyager autrement…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Voyages d’études sur des sites historiques : éducation à la citoyenneté et jugement critique  </dc:title>
  <dc:creator>évaluateur texte</dc:creator>
  <cp:lastModifiedBy>évaluateur texte</cp:lastModifiedBy>
  <cp:revision>26</cp:revision>
  <dcterms:created xsi:type="dcterms:W3CDTF">2014-10-14T02:08:02Z</dcterms:created>
  <dcterms:modified xsi:type="dcterms:W3CDTF">2015-01-17T19:31:12Z</dcterms:modified>
</cp:coreProperties>
</file>