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4"/>
  </p:notesMasterIdLst>
  <p:sldIdLst>
    <p:sldId id="256" r:id="rId2"/>
    <p:sldId id="312" r:id="rId3"/>
    <p:sldId id="258" r:id="rId4"/>
    <p:sldId id="287" r:id="rId5"/>
    <p:sldId id="260" r:id="rId6"/>
    <p:sldId id="267" r:id="rId7"/>
    <p:sldId id="266" r:id="rId8"/>
    <p:sldId id="285" r:id="rId9"/>
    <p:sldId id="268" r:id="rId10"/>
    <p:sldId id="269" r:id="rId11"/>
    <p:sldId id="270" r:id="rId12"/>
    <p:sldId id="286" r:id="rId13"/>
    <p:sldId id="261" r:id="rId14"/>
    <p:sldId id="271" r:id="rId15"/>
    <p:sldId id="272" r:id="rId16"/>
    <p:sldId id="288" r:id="rId17"/>
    <p:sldId id="309" r:id="rId18"/>
    <p:sldId id="338" r:id="rId19"/>
    <p:sldId id="273" r:id="rId20"/>
    <p:sldId id="289" r:id="rId21"/>
    <p:sldId id="274" r:id="rId22"/>
    <p:sldId id="290" r:id="rId23"/>
    <p:sldId id="262" r:id="rId24"/>
    <p:sldId id="275" r:id="rId25"/>
    <p:sldId id="291" r:id="rId26"/>
    <p:sldId id="276" r:id="rId27"/>
    <p:sldId id="277" r:id="rId28"/>
    <p:sldId id="292" r:id="rId29"/>
    <p:sldId id="293" r:id="rId30"/>
    <p:sldId id="294" r:id="rId31"/>
    <p:sldId id="320" r:id="rId32"/>
    <p:sldId id="321" r:id="rId33"/>
    <p:sldId id="322" r:id="rId34"/>
    <p:sldId id="326" r:id="rId35"/>
    <p:sldId id="327" r:id="rId36"/>
    <p:sldId id="263" r:id="rId37"/>
    <p:sldId id="278" r:id="rId38"/>
    <p:sldId id="295" r:id="rId39"/>
    <p:sldId id="302" r:id="rId40"/>
    <p:sldId id="282" r:id="rId41"/>
    <p:sldId id="279" r:id="rId42"/>
    <p:sldId id="280" r:id="rId43"/>
    <p:sldId id="264" r:id="rId44"/>
    <p:sldId id="281" r:id="rId45"/>
    <p:sldId id="333" r:id="rId46"/>
    <p:sldId id="334" r:id="rId47"/>
    <p:sldId id="335" r:id="rId48"/>
    <p:sldId id="283" r:id="rId49"/>
    <p:sldId id="265" r:id="rId50"/>
    <p:sldId id="284" r:id="rId51"/>
    <p:sldId id="298" r:id="rId52"/>
    <p:sldId id="313" r:id="rId53"/>
    <p:sldId id="301" r:id="rId54"/>
    <p:sldId id="299" r:id="rId55"/>
    <p:sldId id="316" r:id="rId56"/>
    <p:sldId id="315" r:id="rId57"/>
    <p:sldId id="310" r:id="rId58"/>
    <p:sldId id="318" r:id="rId59"/>
    <p:sldId id="319" r:id="rId60"/>
    <p:sldId id="303" r:id="rId61"/>
    <p:sldId id="323" r:id="rId62"/>
    <p:sldId id="324" r:id="rId63"/>
    <p:sldId id="304" r:id="rId64"/>
    <p:sldId id="305" r:id="rId65"/>
    <p:sldId id="325" r:id="rId66"/>
    <p:sldId id="306" r:id="rId67"/>
    <p:sldId id="307" r:id="rId68"/>
    <p:sldId id="328" r:id="rId69"/>
    <p:sldId id="308" r:id="rId70"/>
    <p:sldId id="329" r:id="rId71"/>
    <p:sldId id="339" r:id="rId72"/>
    <p:sldId id="259" r:id="rId7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3" d="100"/>
          <a:sy n="133" d="100"/>
        </p:scale>
        <p:origin x="-96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2F6A1-1D4A-E942-B318-DA06DE336482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FC0D3-8AAF-BB40-8746-1E00B0ACFD2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3351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6BDB3A-F626-004F-9897-E448E7993B3C}" type="slidenum">
              <a:rPr lang="fr-FR"/>
              <a:pPr>
                <a:defRPr/>
              </a:pPr>
              <a:t>58</a:t>
            </a:fld>
            <a:endParaRPr lang="fr-FR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mtClean="0">
                <a:cs typeface="+mn-cs"/>
              </a:rPr>
              <a:t>Photo Serge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FC9B-D41E-A84F-B700-EDB19EDC5001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84306-F7BD-984E-A459-123F0E76E757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FC9B-D41E-A84F-B700-EDB19EDC5001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84306-F7BD-984E-A459-123F0E76E757}" type="slidenum">
              <a:rPr lang="fr-FR" smtClean="0"/>
              <a:t>‹#›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images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FC9B-D41E-A84F-B700-EDB19EDC5001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84306-F7BD-984E-A459-123F0E76E757}" type="slidenum">
              <a:rPr lang="fr-FR" smtClean="0"/>
              <a:t>‹#›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FC9B-D41E-A84F-B700-EDB19EDC5001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84306-F7BD-984E-A459-123F0E76E75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FC9B-D41E-A84F-B700-EDB19EDC5001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84306-F7BD-984E-A459-123F0E76E75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6DFBA-00D3-EA46-8995-22BDD68C6B2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793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FC9B-D41E-A84F-B700-EDB19EDC5001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84306-F7BD-984E-A459-123F0E76E75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FC9B-D41E-A84F-B700-EDB19EDC5001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84306-F7BD-984E-A459-123F0E76E75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FC9B-D41E-A84F-B700-EDB19EDC5001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84306-F7BD-984E-A459-123F0E76E75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FC9B-D41E-A84F-B700-EDB19EDC5001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84306-F7BD-984E-A459-123F0E76E75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FC9B-D41E-A84F-B700-EDB19EDC5001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84306-F7BD-984E-A459-123F0E76E75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FC9B-D41E-A84F-B700-EDB19EDC5001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84306-F7BD-984E-A459-123F0E76E757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A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0193FC9B-D41E-A84F-B700-EDB19EDC5001}" type="datetimeFigureOut">
              <a:rPr lang="fr-FR" smtClean="0"/>
              <a:t>2013-09-30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6C84306-F7BD-984E-A459-123F0E76E757}" type="slidenum">
              <a:rPr lang="fr-FR" smtClean="0"/>
              <a:t>‹#›</a:t>
            </a:fld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8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8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8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8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8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8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4" Type="http://schemas.openxmlformats.org/officeDocument/2006/relationships/slide" Target="slide19.xml"/><Relationship Id="rId5" Type="http://schemas.openxmlformats.org/officeDocument/2006/relationships/slide" Target="slide21.xml"/><Relationship Id="rId6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2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slide" Target="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4" Type="http://schemas.openxmlformats.org/officeDocument/2006/relationships/slide" Target="slide27.xml"/><Relationship Id="rId5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2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4" Type="http://schemas.openxmlformats.org/officeDocument/2006/relationships/slide" Target="slide42.xml"/><Relationship Id="rId5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2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slide" Target="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slide" Target="slide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slide" Target="slide3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slide" Target="slide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4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2" Type="http://schemas.openxmlformats.org/officeDocument/2006/relationships/slide" Target="slide4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slide" Target="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slide" Target="slide4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4" Type="http://schemas.openxmlformats.org/officeDocument/2006/relationships/slide" Target="slide9.xml"/><Relationship Id="rId5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2" Type="http://schemas.openxmlformats.org/officeDocument/2006/relationships/slide" Target="slide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slide" Target="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slide" Target="slide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Grandes civilisations dans l’histoire: la Turquie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Luc Guay, </a:t>
            </a:r>
            <a:r>
              <a:rPr lang="fr-FR" dirty="0" err="1"/>
              <a:t>Ph.D</a:t>
            </a:r>
            <a:r>
              <a:rPr lang="fr-FR" dirty="0"/>
              <a:t>, didactique de l’histoire</a:t>
            </a:r>
          </a:p>
          <a:p>
            <a:r>
              <a:rPr lang="fr-FR" dirty="0"/>
              <a:t>UTA, automne 2013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8102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5224"/>
            <a:ext cx="7716837" cy="1447800"/>
          </a:xfrm>
        </p:spPr>
        <p:txBody>
          <a:bodyPr/>
          <a:lstStyle/>
          <a:p>
            <a:r>
              <a:rPr lang="fr-FR" dirty="0" smtClean="0"/>
              <a:t>Traité de Qadesh</a:t>
            </a:r>
            <a:endParaRPr lang="fr-FR" dirty="0"/>
          </a:p>
        </p:txBody>
      </p:sp>
      <p:pic>
        <p:nvPicPr>
          <p:cNvPr id="4" name="Espace réservé du contenu 3" descr="qadesh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41413"/>
            <a:ext cx="9144000" cy="5716587"/>
          </a:xfrm>
        </p:spPr>
      </p:pic>
      <p:sp>
        <p:nvSpPr>
          <p:cNvPr id="5" name="Flèche vers la gauche 4">
            <a:hlinkClick r:id="rId3" action="ppaction://hlinksldjump"/>
          </p:cNvPr>
          <p:cNvSpPr/>
          <p:nvPr/>
        </p:nvSpPr>
        <p:spPr>
          <a:xfrm>
            <a:off x="481399" y="6452179"/>
            <a:ext cx="1259828" cy="921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552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Guerre de Troie</a:t>
            </a:r>
            <a:endParaRPr lang="fr-FR" dirty="0"/>
          </a:p>
        </p:txBody>
      </p:sp>
      <p:pic>
        <p:nvPicPr>
          <p:cNvPr id="4" name="Espace réservé du contenu 3" descr="cheval_troi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487" r="-10487"/>
          <a:stretch>
            <a:fillRect/>
          </a:stretch>
        </p:blipFill>
        <p:spPr>
          <a:xfrm>
            <a:off x="0" y="1189038"/>
            <a:ext cx="9144000" cy="5668962"/>
          </a:xfrm>
        </p:spPr>
      </p:pic>
      <p:sp>
        <p:nvSpPr>
          <p:cNvPr id="5" name="Flèche vers la gauche 4">
            <a:hlinkClick r:id="rId3" action="ppaction://hlinksldjump"/>
          </p:cNvPr>
          <p:cNvSpPr/>
          <p:nvPr/>
        </p:nvSpPr>
        <p:spPr>
          <a:xfrm>
            <a:off x="167335" y="6534111"/>
            <a:ext cx="1259828" cy="921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720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5224"/>
            <a:ext cx="7716837" cy="1447800"/>
          </a:xfrm>
        </p:spPr>
        <p:txBody>
          <a:bodyPr/>
          <a:lstStyle/>
          <a:p>
            <a:r>
              <a:rPr lang="fr-FR" sz="3200" dirty="0" smtClean="0"/>
              <a:t>Architecture grecque en Turquie…</a:t>
            </a:r>
            <a:endParaRPr lang="fr-FR" sz="3200" dirty="0"/>
          </a:p>
        </p:txBody>
      </p:sp>
      <p:pic>
        <p:nvPicPr>
          <p:cNvPr id="4" name="Espace réservé du contenu 3" descr="1265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89038"/>
            <a:ext cx="9144000" cy="5668962"/>
          </a:xfrm>
        </p:spPr>
      </p:pic>
      <p:sp>
        <p:nvSpPr>
          <p:cNvPr id="5" name="Flèche vers la gauche 4">
            <a:hlinkClick r:id="rId3" action="ppaction://hlinksldjump"/>
          </p:cNvPr>
          <p:cNvSpPr/>
          <p:nvPr/>
        </p:nvSpPr>
        <p:spPr>
          <a:xfrm>
            <a:off x="92183" y="6319039"/>
            <a:ext cx="1259828" cy="921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038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Turquie millénaire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7</a:t>
            </a:r>
            <a:r>
              <a:rPr lang="fr-FR" baseline="30000" dirty="0" smtClean="0"/>
              <a:t>e</a:t>
            </a:r>
            <a:r>
              <a:rPr lang="fr-FR" dirty="0" smtClean="0"/>
              <a:t> s. av. J.C.: invention de la monnaie en </a:t>
            </a:r>
            <a:r>
              <a:rPr lang="fr-FR" dirty="0" smtClean="0">
                <a:hlinkClick r:id="rId2" action="ppaction://hlinksldjump"/>
              </a:rPr>
              <a:t>Lydie</a:t>
            </a:r>
            <a:endParaRPr lang="fr-FR" dirty="0" smtClean="0"/>
          </a:p>
          <a:p>
            <a:r>
              <a:rPr lang="fr-FR" dirty="0" smtClean="0"/>
              <a:t>6</a:t>
            </a:r>
            <a:r>
              <a:rPr lang="fr-FR" baseline="30000" dirty="0" smtClean="0"/>
              <a:t>e</a:t>
            </a:r>
            <a:r>
              <a:rPr lang="fr-FR" dirty="0" smtClean="0"/>
              <a:t> s. av. J.C.: l’empire perse de </a:t>
            </a:r>
            <a:r>
              <a:rPr lang="fr-FR" dirty="0" smtClean="0">
                <a:hlinkClick r:id="rId3" action="ppaction://hlinksldjump"/>
              </a:rPr>
              <a:t>Darius</a:t>
            </a:r>
            <a:endParaRPr lang="fr-FR" dirty="0" smtClean="0"/>
          </a:p>
          <a:p>
            <a:r>
              <a:rPr lang="fr-FR" dirty="0" smtClean="0"/>
              <a:t>5</a:t>
            </a:r>
            <a:r>
              <a:rPr lang="fr-FR" baseline="30000" dirty="0" smtClean="0"/>
              <a:t>e</a:t>
            </a:r>
            <a:r>
              <a:rPr lang="fr-FR" dirty="0" smtClean="0"/>
              <a:t> s. av. J.C.: guerres médiques contre la Grèce</a:t>
            </a:r>
          </a:p>
          <a:p>
            <a:r>
              <a:rPr lang="fr-FR" dirty="0" smtClean="0"/>
              <a:t>4</a:t>
            </a:r>
            <a:r>
              <a:rPr lang="fr-FR" baseline="30000" dirty="0" smtClean="0"/>
              <a:t>e</a:t>
            </a:r>
            <a:r>
              <a:rPr lang="fr-FR" dirty="0" smtClean="0"/>
              <a:t> s. av. J.C.: conquête de l’Asie Mineure par </a:t>
            </a:r>
            <a:r>
              <a:rPr lang="fr-FR" dirty="0" smtClean="0">
                <a:hlinkClick r:id="rId4" action="ppaction://hlinksldjump"/>
              </a:rPr>
              <a:t>Alexandre le Grand</a:t>
            </a:r>
            <a:endParaRPr lang="fr-FR" dirty="0" smtClean="0"/>
          </a:p>
          <a:p>
            <a:r>
              <a:rPr lang="fr-FR" dirty="0" smtClean="0"/>
              <a:t>3</a:t>
            </a:r>
            <a:r>
              <a:rPr lang="fr-FR" baseline="30000" dirty="0" smtClean="0"/>
              <a:t>e</a:t>
            </a:r>
            <a:r>
              <a:rPr lang="fr-FR" dirty="0" smtClean="0"/>
              <a:t> s. av. J.C.: </a:t>
            </a:r>
            <a:r>
              <a:rPr lang="fr-FR" dirty="0" smtClean="0">
                <a:hlinkClick r:id="rId5" action="ppaction://hlinksldjump"/>
              </a:rPr>
              <a:t>division </a:t>
            </a:r>
            <a:r>
              <a:rPr lang="fr-FR" dirty="0" smtClean="0"/>
              <a:t>de l’empire d’Alexandre = l’Asie mineure passe aux mains des Séleucides</a:t>
            </a:r>
          </a:p>
          <a:p>
            <a:r>
              <a:rPr lang="fr-FR" dirty="0" smtClean="0">
                <a:hlinkClick r:id="rId6" action="ppaction://hlinksldjump"/>
              </a:rPr>
              <a:t>suite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226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Monnaie de Lydie</a:t>
            </a:r>
            <a:endParaRPr lang="fr-FR" dirty="0"/>
          </a:p>
        </p:txBody>
      </p:sp>
      <p:pic>
        <p:nvPicPr>
          <p:cNvPr id="4" name="Espace réservé du contenu 3" descr="monnaie_lydie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34" b="-18134"/>
          <a:stretch>
            <a:fillRect/>
          </a:stretch>
        </p:blipFill>
        <p:spPr>
          <a:xfrm>
            <a:off x="0" y="1028700"/>
            <a:ext cx="9144000" cy="5829300"/>
          </a:xfrm>
        </p:spPr>
      </p:pic>
      <p:sp>
        <p:nvSpPr>
          <p:cNvPr id="5" name="Flèche vers la gauche 4">
            <a:hlinkClick r:id="rId3" action="ppaction://hlinksldjump"/>
          </p:cNvPr>
          <p:cNvSpPr/>
          <p:nvPr/>
        </p:nvSpPr>
        <p:spPr>
          <a:xfrm>
            <a:off x="797249" y="6421454"/>
            <a:ext cx="1259828" cy="921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1191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5224"/>
            <a:ext cx="7716837" cy="1447800"/>
          </a:xfrm>
        </p:spPr>
        <p:txBody>
          <a:bodyPr/>
          <a:lstStyle/>
          <a:p>
            <a:r>
              <a:rPr lang="fr-FR" dirty="0" smtClean="0"/>
              <a:t>L’Empire de Darius</a:t>
            </a:r>
            <a:endParaRPr lang="fr-FR" dirty="0"/>
          </a:p>
        </p:txBody>
      </p:sp>
      <p:pic>
        <p:nvPicPr>
          <p:cNvPr id="4" name="Espace réservé du contenu 3" descr="empire_darius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004" b="-21004"/>
          <a:stretch>
            <a:fillRect/>
          </a:stretch>
        </p:blipFill>
        <p:spPr>
          <a:xfrm>
            <a:off x="0" y="1125538"/>
            <a:ext cx="9144000" cy="5732462"/>
          </a:xfrm>
        </p:spPr>
      </p:pic>
      <p:sp>
        <p:nvSpPr>
          <p:cNvPr id="5" name="Flèche vers la gauche 4">
            <a:hlinkClick r:id="rId3" action="ppaction://hlinksldjump"/>
          </p:cNvPr>
          <p:cNvSpPr/>
          <p:nvPr/>
        </p:nvSpPr>
        <p:spPr>
          <a:xfrm>
            <a:off x="797249" y="6421454"/>
            <a:ext cx="1259828" cy="921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55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29957"/>
            <a:ext cx="7716837" cy="1447800"/>
          </a:xfrm>
        </p:spPr>
        <p:txBody>
          <a:bodyPr/>
          <a:lstStyle/>
          <a:p>
            <a:r>
              <a:rPr lang="fr-FR" dirty="0" smtClean="0"/>
              <a:t>Civilisation perse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90436"/>
            <a:ext cx="9144000" cy="5567564"/>
          </a:xfrm>
        </p:spPr>
        <p:txBody>
          <a:bodyPr/>
          <a:lstStyle/>
          <a:p>
            <a:r>
              <a:rPr lang="fr-FR" dirty="0" smtClean="0"/>
              <a:t>La dynastie des Achéménides, </a:t>
            </a:r>
          </a:p>
          <a:p>
            <a:pPr marL="0" indent="0">
              <a:buNone/>
            </a:pPr>
            <a:r>
              <a:rPr lang="fr-FR" dirty="0" smtClean="0"/>
              <a:t>7</a:t>
            </a:r>
            <a:r>
              <a:rPr lang="fr-FR" baseline="30000" dirty="0" smtClean="0"/>
              <a:t>e</a:t>
            </a:r>
            <a:r>
              <a:rPr lang="fr-FR" dirty="0" smtClean="0"/>
              <a:t> s. av. J.C.= </a:t>
            </a:r>
          </a:p>
          <a:p>
            <a:pPr marL="0" indent="0">
              <a:buNone/>
            </a:pPr>
            <a:r>
              <a:rPr lang="fr-FR" dirty="0" smtClean="0"/>
              <a:t>monarchie centralisée</a:t>
            </a:r>
          </a:p>
          <a:p>
            <a:r>
              <a:rPr lang="fr-FR" dirty="0" smtClean="0"/>
              <a:t>Cyrus 1</a:t>
            </a:r>
            <a:r>
              <a:rPr lang="fr-FR" baseline="30000" dirty="0" smtClean="0"/>
              <a:t>er</a:t>
            </a:r>
            <a:r>
              <a:rPr lang="fr-FR" dirty="0" smtClean="0"/>
              <a:t>, Cambyse 1</a:t>
            </a:r>
            <a:r>
              <a:rPr lang="fr-FR" baseline="30000" dirty="0" smtClean="0"/>
              <a:t>er</a:t>
            </a:r>
            <a:r>
              <a:rPr lang="fr-FR" dirty="0" smtClean="0"/>
              <a:t>, </a:t>
            </a:r>
          </a:p>
          <a:p>
            <a:r>
              <a:rPr lang="fr-FR" dirty="0" smtClean="0"/>
              <a:t>Darius 1</a:t>
            </a:r>
            <a:r>
              <a:rPr lang="fr-FR" baseline="30000" dirty="0" smtClean="0"/>
              <a:t>er</a:t>
            </a:r>
            <a:r>
              <a:rPr lang="fr-FR" dirty="0" smtClean="0"/>
              <a:t>, Xerxès 1</a:t>
            </a:r>
            <a:r>
              <a:rPr lang="fr-FR" baseline="30000" dirty="0" smtClean="0"/>
              <a:t>er</a:t>
            </a:r>
            <a:endParaRPr lang="fr-FR" dirty="0" smtClean="0"/>
          </a:p>
          <a:p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su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100" y="952500"/>
            <a:ext cx="4025900" cy="5905500"/>
          </a:xfrm>
          <a:prstGeom prst="rect">
            <a:avLst/>
          </a:prstGeom>
        </p:spPr>
      </p:pic>
      <p:sp>
        <p:nvSpPr>
          <p:cNvPr id="5" name="Flèche vers la gauche 4">
            <a:hlinkClick r:id="rId3" action="ppaction://hlinksldjump"/>
          </p:cNvPr>
          <p:cNvSpPr/>
          <p:nvPr/>
        </p:nvSpPr>
        <p:spPr>
          <a:xfrm>
            <a:off x="797249" y="6421454"/>
            <a:ext cx="1259828" cy="921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8769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sz="3600" dirty="0" smtClean="0"/>
              <a:t>Tombeaux rupestres lyciens</a:t>
            </a:r>
            <a:endParaRPr lang="fr-FR" sz="3600" dirty="0"/>
          </a:p>
        </p:txBody>
      </p:sp>
      <p:pic>
        <p:nvPicPr>
          <p:cNvPr id="4" name="Picture 5" descr=" 12557.JPG                                                      0013E9A1archives                       7C262FB4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16013"/>
            <a:ext cx="9034463" cy="5741987"/>
          </a:xfrm>
        </p:spPr>
      </p:pic>
    </p:spTree>
    <p:extLst>
      <p:ext uri="{BB962C8B-B14F-4D97-AF65-F5344CB8AC3E}">
        <p14:creationId xmlns:p14="http://schemas.microsoft.com/office/powerpoint/2010/main" val="2534163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Tombeaux </a:t>
            </a:r>
            <a:r>
              <a:rPr lang="fr-FR" dirty="0" err="1" smtClean="0"/>
              <a:t>lycéiens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4</a:t>
            </a:r>
            <a:r>
              <a:rPr lang="fr-FR" baseline="30000" dirty="0" smtClean="0"/>
              <a:t>e</a:t>
            </a:r>
            <a:r>
              <a:rPr lang="fr-FR" dirty="0" smtClean="0"/>
              <a:t> s. av. J.C.</a:t>
            </a:r>
          </a:p>
          <a:p>
            <a:r>
              <a:rPr lang="fr-FR" dirty="0" smtClean="0"/>
              <a:t>Tombeaux forme d’habitation</a:t>
            </a:r>
          </a:p>
          <a:p>
            <a:r>
              <a:rPr lang="fr-FR" dirty="0" smtClean="0"/>
              <a:t>Creusés dans les montagnes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6505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sz="3600" dirty="0" smtClean="0"/>
              <a:t>Conquêtes d’Alexandre le Grand</a:t>
            </a:r>
            <a:endParaRPr lang="fr-FR" sz="3600" dirty="0"/>
          </a:p>
        </p:txBody>
      </p:sp>
      <p:pic>
        <p:nvPicPr>
          <p:cNvPr id="4" name="Espace réservé du contenu 3" descr="empire_alexandre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6" r="-876"/>
          <a:stretch>
            <a:fillRect/>
          </a:stretch>
        </p:blipFill>
        <p:spPr>
          <a:xfrm>
            <a:off x="0" y="1093788"/>
            <a:ext cx="9144000" cy="5764212"/>
          </a:xfrm>
        </p:spPr>
      </p:pic>
      <p:sp>
        <p:nvSpPr>
          <p:cNvPr id="5" name="Flèche vers la gauche 4">
            <a:hlinkClick r:id="rId3" action="ppaction://hlinksldjump"/>
          </p:cNvPr>
          <p:cNvSpPr/>
          <p:nvPr/>
        </p:nvSpPr>
        <p:spPr>
          <a:xfrm>
            <a:off x="930402" y="6745343"/>
            <a:ext cx="1259828" cy="921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607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5417" y="0"/>
            <a:ext cx="6949545" cy="1121833"/>
          </a:xfrm>
        </p:spPr>
        <p:txBody>
          <a:bodyPr/>
          <a:lstStyle/>
          <a:p>
            <a:r>
              <a:rPr lang="fr-FR" sz="2800" dirty="0" smtClean="0"/>
              <a:t>Situation géo des civilisations à l’étude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5" name="Espace réservé du contenu 3" descr="carte_mond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29" y="1394266"/>
            <a:ext cx="9122671" cy="5017117"/>
          </a:xfrm>
          <a:prstGeom prst="rect">
            <a:avLst/>
          </a:prstGeom>
        </p:spPr>
      </p:pic>
      <p:cxnSp>
        <p:nvCxnSpPr>
          <p:cNvPr id="16" name="Connecteur droit avec flèche 15"/>
          <p:cNvCxnSpPr/>
          <p:nvPr/>
        </p:nvCxnSpPr>
        <p:spPr>
          <a:xfrm flipV="1">
            <a:off x="1968500" y="5016500"/>
            <a:ext cx="904875" cy="317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508125" y="4905375"/>
            <a:ext cx="1131773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aseline="-25000" dirty="0" smtClean="0">
                <a:solidFill>
                  <a:srgbClr val="FF0000"/>
                </a:solidFill>
              </a:rPr>
              <a:t>Égypte</a:t>
            </a:r>
            <a:endParaRPr lang="fr-FR" baseline="-25000" dirty="0">
              <a:solidFill>
                <a:srgbClr val="FF0000"/>
              </a:solidFill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 flipH="1">
            <a:off x="2381250" y="2301875"/>
            <a:ext cx="258648" cy="920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2095500" y="2794000"/>
            <a:ext cx="285750" cy="142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095500" y="2286000"/>
            <a:ext cx="1814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Grèce- Rome</a:t>
            </a:r>
            <a:endParaRPr lang="fr-FR" sz="2400" dirty="0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H="1">
            <a:off x="2873375" y="3333750"/>
            <a:ext cx="1254125" cy="25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4127500" y="2936875"/>
            <a:ext cx="1150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Turquie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391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Alexandre le Grand</a:t>
            </a:r>
            <a:endParaRPr lang="fr-FR" dirty="0"/>
          </a:p>
        </p:txBody>
      </p:sp>
      <p:pic>
        <p:nvPicPr>
          <p:cNvPr id="4" name="Espace réservé du contenu 3" descr="alexandre_darius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95375"/>
            <a:ext cx="9144000" cy="5762625"/>
          </a:xfrm>
        </p:spPr>
      </p:pic>
      <p:sp>
        <p:nvSpPr>
          <p:cNvPr id="5" name="Flèche vers la gauche 4">
            <a:hlinkClick r:id="rId3" action="ppaction://hlinksldjump"/>
          </p:cNvPr>
          <p:cNvSpPr/>
          <p:nvPr/>
        </p:nvSpPr>
        <p:spPr>
          <a:xfrm>
            <a:off x="930402" y="6745343"/>
            <a:ext cx="1259828" cy="921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553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sz="3200" dirty="0" smtClean="0"/>
              <a:t>Division Empire d’Alexandre le Grand</a:t>
            </a:r>
            <a:endParaRPr lang="fr-FR" sz="3200" dirty="0"/>
          </a:p>
        </p:txBody>
      </p:sp>
      <p:pic>
        <p:nvPicPr>
          <p:cNvPr id="4" name="Espace réservé du contenu 3" descr="diadoques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963" b="-15963"/>
          <a:stretch>
            <a:fillRect/>
          </a:stretch>
        </p:blipFill>
        <p:spPr>
          <a:xfrm>
            <a:off x="0" y="1173163"/>
            <a:ext cx="9144000" cy="5684837"/>
          </a:xfrm>
        </p:spPr>
      </p:pic>
      <p:sp>
        <p:nvSpPr>
          <p:cNvPr id="5" name="Flèche vers la gauche 4">
            <a:hlinkClick r:id="rId3" action="ppaction://hlinksldjump"/>
          </p:cNvPr>
          <p:cNvSpPr/>
          <p:nvPr/>
        </p:nvSpPr>
        <p:spPr>
          <a:xfrm>
            <a:off x="797249" y="6421454"/>
            <a:ext cx="1259828" cy="921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696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Autel de Pergame</a:t>
            </a:r>
            <a:endParaRPr lang="fr-FR" dirty="0"/>
          </a:p>
        </p:txBody>
      </p:sp>
      <p:pic>
        <p:nvPicPr>
          <p:cNvPr id="4" name="Espace réservé du contenu 3" descr="autel_pergam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35050"/>
            <a:ext cx="9144000" cy="5822950"/>
          </a:xfrm>
        </p:spPr>
      </p:pic>
    </p:spTree>
    <p:extLst>
      <p:ext uri="{BB962C8B-B14F-4D97-AF65-F5344CB8AC3E}">
        <p14:creationId xmlns:p14="http://schemas.microsoft.com/office/powerpoint/2010/main" val="8040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Turquie millénaire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 smtClean="0"/>
              <a:t>2</a:t>
            </a:r>
            <a:r>
              <a:rPr lang="fr-FR" baseline="30000" dirty="0" smtClean="0"/>
              <a:t>e</a:t>
            </a:r>
            <a:r>
              <a:rPr lang="fr-FR" dirty="0" smtClean="0"/>
              <a:t> s. av. J.C., le roi Attale III de </a:t>
            </a:r>
            <a:r>
              <a:rPr lang="fr-FR" dirty="0" smtClean="0">
                <a:hlinkClick r:id="rId2" action="ppaction://hlinksldjump"/>
              </a:rPr>
              <a:t>Pergame </a:t>
            </a:r>
            <a:r>
              <a:rPr lang="fr-FR" dirty="0" smtClean="0"/>
              <a:t>cède son royaume aux Romains= début Pax </a:t>
            </a:r>
            <a:r>
              <a:rPr lang="fr-FR" dirty="0" err="1" smtClean="0"/>
              <a:t>Romana</a:t>
            </a:r>
            <a:r>
              <a:rPr lang="fr-FR" dirty="0" smtClean="0"/>
              <a:t>;  Éphèse devient une cité importante</a:t>
            </a:r>
          </a:p>
          <a:p>
            <a:r>
              <a:rPr lang="fr-FR" dirty="0" smtClean="0"/>
              <a:t>330: Byzance devient </a:t>
            </a:r>
            <a:r>
              <a:rPr lang="fr-FR" dirty="0" smtClean="0">
                <a:hlinkClick r:id="rId3" action="ppaction://hlinksldjump"/>
              </a:rPr>
              <a:t>Constantinople </a:t>
            </a:r>
            <a:r>
              <a:rPr lang="fr-FR" dirty="0" smtClean="0"/>
              <a:t>= siège de l’Empire romain</a:t>
            </a:r>
          </a:p>
          <a:p>
            <a:r>
              <a:rPr lang="fr-FR" dirty="0" smtClean="0"/>
              <a:t>380: christianisme = religion d’État</a:t>
            </a:r>
          </a:p>
          <a:p>
            <a:r>
              <a:rPr lang="fr-FR" dirty="0" smtClean="0"/>
              <a:t>392: paganisme interdit</a:t>
            </a:r>
          </a:p>
          <a:p>
            <a:r>
              <a:rPr lang="fr-FR" dirty="0" smtClean="0"/>
              <a:t>395: Constantinople = </a:t>
            </a:r>
            <a:r>
              <a:rPr lang="fr-FR" dirty="0" smtClean="0">
                <a:hlinkClick r:id="rId4" action="ppaction://hlinksldjump"/>
              </a:rPr>
              <a:t>capitale </a:t>
            </a:r>
            <a:r>
              <a:rPr lang="fr-FR" dirty="0" smtClean="0"/>
              <a:t>empire romain d’Orient</a:t>
            </a:r>
          </a:p>
          <a:p>
            <a:r>
              <a:rPr lang="fr-FR" dirty="0" smtClean="0">
                <a:hlinkClick r:id="rId5" action="ppaction://hlinksldjump"/>
              </a:rPr>
              <a:t>suite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9412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-10851"/>
            <a:ext cx="7716837" cy="1447800"/>
          </a:xfrm>
        </p:spPr>
        <p:txBody>
          <a:bodyPr/>
          <a:lstStyle/>
          <a:p>
            <a:r>
              <a:rPr lang="fr-FR" dirty="0" smtClean="0"/>
              <a:t>Anatolie…romaine</a:t>
            </a:r>
            <a:endParaRPr lang="fr-FR" dirty="0"/>
          </a:p>
        </p:txBody>
      </p:sp>
      <p:pic>
        <p:nvPicPr>
          <p:cNvPr id="4" name="Espace réservé du contenu 3" descr="asiemineure_rome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17" b="3817"/>
          <a:stretch>
            <a:fillRect/>
          </a:stretch>
        </p:blipFill>
        <p:spPr>
          <a:xfrm>
            <a:off x="0" y="1012825"/>
            <a:ext cx="9144000" cy="5845175"/>
          </a:xfrm>
        </p:spPr>
      </p:pic>
      <p:sp>
        <p:nvSpPr>
          <p:cNvPr id="5" name="Flèche vers la gauche 4">
            <a:hlinkClick r:id="rId3" action="ppaction://hlinksldjump"/>
          </p:cNvPr>
          <p:cNvSpPr/>
          <p:nvPr/>
        </p:nvSpPr>
        <p:spPr>
          <a:xfrm>
            <a:off x="797249" y="6421454"/>
            <a:ext cx="1259828" cy="921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3864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Bibliothèque de </a:t>
            </a:r>
            <a:r>
              <a:rPr lang="fr-FR" dirty="0" err="1" smtClean="0"/>
              <a:t>Celsus</a:t>
            </a:r>
            <a:endParaRPr lang="fr-FR" dirty="0"/>
          </a:p>
        </p:txBody>
      </p:sp>
      <p:pic>
        <p:nvPicPr>
          <p:cNvPr id="4" name="Espace réservé du contenu 3" descr="biblio_celsus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380" r="-13380"/>
          <a:stretch>
            <a:fillRect/>
          </a:stretch>
        </p:blipFill>
        <p:spPr>
          <a:xfrm>
            <a:off x="0" y="1447800"/>
            <a:ext cx="9144000" cy="5410200"/>
          </a:xfrm>
        </p:spPr>
      </p:pic>
    </p:spTree>
    <p:extLst>
      <p:ext uri="{BB962C8B-B14F-4D97-AF65-F5344CB8AC3E}">
        <p14:creationId xmlns:p14="http://schemas.microsoft.com/office/powerpoint/2010/main" val="1766833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Byzance= Constantinople</a:t>
            </a:r>
            <a:endParaRPr lang="fr-FR" dirty="0"/>
          </a:p>
        </p:txBody>
      </p:sp>
      <p:pic>
        <p:nvPicPr>
          <p:cNvPr id="4" name="Espace réservé du contenu 3" descr="constantin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284" r="-56284"/>
          <a:stretch>
            <a:fillRect/>
          </a:stretch>
        </p:blipFill>
        <p:spPr>
          <a:xfrm>
            <a:off x="0" y="1157288"/>
            <a:ext cx="9144000" cy="5700712"/>
          </a:xfrm>
        </p:spPr>
      </p:pic>
      <p:sp>
        <p:nvSpPr>
          <p:cNvPr id="6" name="Flèche vers la gauche 5">
            <a:hlinkClick r:id="rId3" action="ppaction://hlinksldjump"/>
          </p:cNvPr>
          <p:cNvSpPr/>
          <p:nvPr/>
        </p:nvSpPr>
        <p:spPr>
          <a:xfrm>
            <a:off x="797249" y="6421454"/>
            <a:ext cx="1259828" cy="921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398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sz="4000" dirty="0" smtClean="0"/>
              <a:t>395: empire romain d’Orient</a:t>
            </a:r>
            <a:endParaRPr lang="fr-FR" sz="4000" dirty="0"/>
          </a:p>
        </p:txBody>
      </p:sp>
      <p:pic>
        <p:nvPicPr>
          <p:cNvPr id="4" name="Espace réservé du contenu 3" descr="empireromain_division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9" b="7879"/>
          <a:stretch>
            <a:fillRect/>
          </a:stretch>
        </p:blipFill>
        <p:spPr>
          <a:xfrm>
            <a:off x="0" y="1157288"/>
            <a:ext cx="9144000" cy="5700712"/>
          </a:xfrm>
        </p:spPr>
      </p:pic>
      <p:sp>
        <p:nvSpPr>
          <p:cNvPr id="6" name="Flèche vers la gauche 5">
            <a:hlinkClick r:id="rId3" action="ppaction://hlinksldjump"/>
          </p:cNvPr>
          <p:cNvSpPr/>
          <p:nvPr/>
        </p:nvSpPr>
        <p:spPr>
          <a:xfrm>
            <a:off x="797249" y="6421454"/>
            <a:ext cx="1259828" cy="921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87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Muraille de Théodose</a:t>
            </a:r>
            <a:endParaRPr lang="fr-FR" dirty="0"/>
          </a:p>
        </p:txBody>
      </p:sp>
      <p:pic>
        <p:nvPicPr>
          <p:cNvPr id="4" name="Espace réservé du contenu 3" descr="muraille_theodos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36650"/>
            <a:ext cx="9144000" cy="5721350"/>
          </a:xfrm>
        </p:spPr>
      </p:pic>
    </p:spTree>
    <p:extLst>
      <p:ext uri="{BB962C8B-B14F-4D97-AF65-F5344CB8AC3E}">
        <p14:creationId xmlns:p14="http://schemas.microsoft.com/office/powerpoint/2010/main" val="122172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Aqueduc de Valens</a:t>
            </a:r>
            <a:endParaRPr lang="fr-FR" dirty="0"/>
          </a:p>
        </p:txBody>
      </p:sp>
      <p:pic>
        <p:nvPicPr>
          <p:cNvPr id="4" name="Espace réservé du contenu 3" descr="aqueduc_valens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57288"/>
            <a:ext cx="9144000" cy="5700712"/>
          </a:xfrm>
        </p:spPr>
      </p:pic>
    </p:spTree>
    <p:extLst>
      <p:ext uri="{BB962C8B-B14F-4D97-AF65-F5344CB8AC3E}">
        <p14:creationId xmlns:p14="http://schemas.microsoft.com/office/powerpoint/2010/main" val="1285581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-15874"/>
            <a:ext cx="7716837" cy="1447800"/>
          </a:xfrm>
        </p:spPr>
        <p:txBody>
          <a:bodyPr/>
          <a:lstStyle/>
          <a:p>
            <a:r>
              <a:rPr lang="fr-FR" dirty="0" err="1" smtClean="0"/>
              <a:t>Situatio</a:t>
            </a:r>
            <a:r>
              <a:rPr lang="fr-FR" dirty="0" smtClean="0"/>
              <a:t> géographique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014" y="1142580"/>
            <a:ext cx="9124986" cy="571542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-152400" y="2057400"/>
            <a:ext cx="2819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3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3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3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3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3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90000"/>
              </a:lnSpc>
              <a:defRPr/>
            </a:pPr>
            <a:r>
              <a:rPr lang="fr-CA" sz="1200" dirty="0" smtClean="0"/>
              <a:t>bordée à l’Ouest par la mer Égée</a:t>
            </a:r>
          </a:p>
          <a:p>
            <a:pPr lvl="2">
              <a:lnSpc>
                <a:spcPct val="90000"/>
              </a:lnSpc>
              <a:defRPr/>
            </a:pPr>
            <a:r>
              <a:rPr lang="fr-CA" sz="1200" dirty="0" smtClean="0"/>
              <a:t>bordée au Sud par la mer Méditerranée</a:t>
            </a:r>
          </a:p>
          <a:p>
            <a:pPr lvl="2">
              <a:lnSpc>
                <a:spcPct val="90000"/>
              </a:lnSpc>
              <a:defRPr/>
            </a:pPr>
            <a:r>
              <a:rPr lang="fr-CA" sz="1200" dirty="0" smtClean="0"/>
              <a:t>bordée au Nord par la mer Noire</a:t>
            </a:r>
          </a:p>
          <a:p>
            <a:pPr lvl="2">
              <a:lnSpc>
                <a:spcPct val="90000"/>
              </a:lnSpc>
              <a:defRPr/>
            </a:pPr>
            <a:r>
              <a:rPr lang="fr-CA" sz="1200" dirty="0" smtClean="0"/>
              <a:t>97% du territoire se trouve en Asie (dont la capitale Ankara)</a:t>
            </a:r>
          </a:p>
          <a:p>
            <a:pPr lvl="2">
              <a:lnSpc>
                <a:spcPct val="90000"/>
              </a:lnSpc>
              <a:defRPr/>
            </a:pPr>
            <a:r>
              <a:rPr lang="fr-CA" sz="1200" dirty="0" smtClean="0"/>
              <a:t>3% du territoire se trouve en Europe (dont Istanbul)</a:t>
            </a:r>
          </a:p>
          <a:p>
            <a:pPr lvl="2">
              <a:lnSpc>
                <a:spcPct val="90000"/>
              </a:lnSpc>
              <a:defRPr/>
            </a:pPr>
            <a:r>
              <a:rPr lang="fr-CA" sz="1200" dirty="0" smtClean="0"/>
              <a:t>deux détroits importants :</a:t>
            </a:r>
          </a:p>
          <a:p>
            <a:pPr lvl="3">
              <a:lnSpc>
                <a:spcPct val="90000"/>
              </a:lnSpc>
              <a:defRPr/>
            </a:pPr>
            <a:r>
              <a:rPr lang="fr-CA" sz="1200" dirty="0" smtClean="0">
                <a:cs typeface="Times" charset="0"/>
              </a:rPr>
              <a:t>i.	</a:t>
            </a:r>
            <a:r>
              <a:rPr lang="fr-CA" sz="1200" dirty="0" smtClean="0"/>
              <a:t>le Bosphore qui mène à la mer Noire</a:t>
            </a:r>
          </a:p>
          <a:p>
            <a:pPr lvl="3">
              <a:lnSpc>
                <a:spcPct val="90000"/>
              </a:lnSpc>
              <a:defRPr/>
            </a:pPr>
            <a:r>
              <a:rPr lang="fr-CA" sz="1200" dirty="0" smtClean="0">
                <a:cs typeface="Times" charset="0"/>
              </a:rPr>
              <a:t>ii.	</a:t>
            </a:r>
            <a:r>
              <a:rPr lang="fr-CA" sz="1200" dirty="0" smtClean="0"/>
              <a:t>les Dardanelles, qui mène à la mer Égée</a:t>
            </a:r>
          </a:p>
          <a:p>
            <a:pPr>
              <a:lnSpc>
                <a:spcPct val="90000"/>
              </a:lnSpc>
              <a:defRPr/>
            </a:pPr>
            <a:endParaRPr lang="fr-FR" dirty="0" smtClean="0"/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2743200" y="2309813"/>
          <a:ext cx="6400800" cy="322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Document" r:id="rId4" imgW="14006349" imgH="7060317" progId="Word.Document.8">
                  <p:embed/>
                </p:oleObj>
              </mc:Choice>
              <mc:Fallback>
                <p:oleObj name="Document" r:id="rId4" imgW="14006349" imgH="7060317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309813"/>
                        <a:ext cx="6400800" cy="322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8931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Aqueduc de Valens</a:t>
            </a:r>
            <a:endParaRPr lang="fr-FR" dirty="0"/>
          </a:p>
        </p:txBody>
      </p:sp>
      <p:pic>
        <p:nvPicPr>
          <p:cNvPr id="4" name="Espace réservé du contenu 3" descr="aqueduc_valens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77925"/>
            <a:ext cx="9144000" cy="5680075"/>
          </a:xfrm>
        </p:spPr>
      </p:pic>
    </p:spTree>
    <p:extLst>
      <p:ext uri="{BB962C8B-B14F-4D97-AF65-F5344CB8AC3E}">
        <p14:creationId xmlns:p14="http://schemas.microsoft.com/office/powerpoint/2010/main" val="2292736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route de la soie…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 smtClean="0"/>
              <a:t>Entre Xi’an en Chine et Antioche (Turquie)= 8000 km</a:t>
            </a:r>
            <a:endParaRPr lang="fr-FR" dirty="0"/>
          </a:p>
          <a:p>
            <a:r>
              <a:rPr lang="fr-FR" dirty="0" smtClean="0"/>
              <a:t>Dès 2</a:t>
            </a:r>
            <a:r>
              <a:rPr lang="fr-FR" baseline="30000" dirty="0" smtClean="0"/>
              <a:t>e</a:t>
            </a:r>
            <a:r>
              <a:rPr lang="fr-FR" dirty="0" smtClean="0"/>
              <a:t> s. av. J.C. (dynastie des Han)</a:t>
            </a:r>
          </a:p>
          <a:p>
            <a:pPr lvl="1"/>
            <a:r>
              <a:rPr lang="fr-FR" dirty="0" smtClean="0"/>
              <a:t>Missions: obtenir des infos sur peuples voisins</a:t>
            </a:r>
          </a:p>
          <a:p>
            <a:pPr lvl="1"/>
            <a:r>
              <a:rPr lang="fr-FR" dirty="0" smtClean="0"/>
              <a:t>Relations commerciales, diplomatiques et culturelles</a:t>
            </a:r>
          </a:p>
          <a:p>
            <a:pPr lvl="1"/>
            <a:r>
              <a:rPr lang="fr-FR" dirty="0" smtClean="0"/>
              <a:t>soie= monnaie d’échange (comme l’or…)</a:t>
            </a:r>
          </a:p>
          <a:p>
            <a:r>
              <a:rPr lang="fr-FR" dirty="0" smtClean="0"/>
              <a:t>Caravanes: traverser désert</a:t>
            </a:r>
          </a:p>
          <a:p>
            <a:pPr lvl="1"/>
            <a:r>
              <a:rPr lang="fr-FR" dirty="0" smtClean="0"/>
              <a:t>Caravansérails</a:t>
            </a:r>
          </a:p>
          <a:p>
            <a:pPr lvl="1"/>
            <a:r>
              <a:rPr lang="fr-FR" dirty="0" smtClean="0"/>
              <a:t>50  1000 chameaux</a:t>
            </a:r>
          </a:p>
          <a:p>
            <a:pPr lvl="1"/>
            <a:r>
              <a:rPr lang="fr-FR" dirty="0" smtClean="0"/>
              <a:t>Durée: 1 an!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3368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 Rounded MT Bold" charset="0"/>
              </a:rPr>
              <a:t>Route de la soie</a:t>
            </a:r>
          </a:p>
        </p:txBody>
      </p:sp>
      <p:pic>
        <p:nvPicPr>
          <p:cNvPr id="122882" name="Picture 4" descr=" 12954.JPG                                                      0013E9A2archives                       7C262FB4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498600"/>
            <a:ext cx="8001000" cy="5334000"/>
          </a:xfrm>
        </p:spPr>
      </p:pic>
    </p:spTree>
    <p:extLst>
      <p:ext uri="{BB962C8B-B14F-4D97-AF65-F5344CB8AC3E}">
        <p14:creationId xmlns:p14="http://schemas.microsoft.com/office/powerpoint/2010/main" val="30700863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Chameau </a:t>
            </a:r>
            <a:endParaRPr lang="fr-FR" dirty="0"/>
          </a:p>
        </p:txBody>
      </p:sp>
      <p:pic>
        <p:nvPicPr>
          <p:cNvPr id="4" name="Espace réservé du contenu 3" descr="chameau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519" r="-14519"/>
          <a:stretch>
            <a:fillRect/>
          </a:stretch>
        </p:blipFill>
        <p:spPr>
          <a:xfrm>
            <a:off x="0" y="1133475"/>
            <a:ext cx="9144000" cy="5724525"/>
          </a:xfrm>
        </p:spPr>
      </p:pic>
    </p:spTree>
    <p:extLst>
      <p:ext uri="{BB962C8B-B14F-4D97-AF65-F5344CB8AC3E}">
        <p14:creationId xmlns:p14="http://schemas.microsoft.com/office/powerpoint/2010/main" val="4139687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3082"/>
            <a:ext cx="7716837" cy="1447800"/>
          </a:xfrm>
        </p:spPr>
        <p:txBody>
          <a:bodyPr/>
          <a:lstStyle/>
          <a:p>
            <a:r>
              <a:rPr lang="fr-FR" dirty="0" smtClean="0"/>
              <a:t>Caravane </a:t>
            </a:r>
            <a:endParaRPr lang="fr-FR" dirty="0"/>
          </a:p>
        </p:txBody>
      </p:sp>
      <p:pic>
        <p:nvPicPr>
          <p:cNvPr id="4" name="Espace réservé du contenu 3" descr="caravane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96963"/>
            <a:ext cx="9144000" cy="5761037"/>
          </a:xfrm>
        </p:spPr>
      </p:pic>
    </p:spTree>
    <p:extLst>
      <p:ext uri="{BB962C8B-B14F-4D97-AF65-F5344CB8AC3E}">
        <p14:creationId xmlns:p14="http://schemas.microsoft.com/office/powerpoint/2010/main" val="972315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Selon Pline l’Ancien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i="1" dirty="0" smtClean="0"/>
              <a:t>«</a:t>
            </a:r>
            <a:r>
              <a:rPr lang="fr-FR" i="1" dirty="0"/>
              <a:t>Les </a:t>
            </a:r>
            <a:r>
              <a:rPr lang="fr-FR" i="1" dirty="0" err="1"/>
              <a:t>Sères</a:t>
            </a:r>
            <a:r>
              <a:rPr lang="fr-FR" i="1" dirty="0"/>
              <a:t> - Chinois - sont célèbres pour la substance laineuse tirée de leurs forêts ; après les avoir trempées dans l'eau, ils peignent le duvet blanc des feuilles [qui permettra que] les jeunes filles romaines se pavanent publiquement en habits transparents»</a:t>
            </a:r>
            <a:r>
              <a:rPr lang="fr-FR" dirty="0"/>
              <a:t> (</a:t>
            </a:r>
            <a:r>
              <a:rPr lang="fr-FR" i="1" dirty="0"/>
              <a:t>Histoire naturelle</a:t>
            </a:r>
            <a:r>
              <a:rPr lang="fr-FR" dirty="0"/>
              <a:t>, VI, 20).</a:t>
            </a:r>
          </a:p>
        </p:txBody>
      </p:sp>
    </p:spTree>
    <p:extLst>
      <p:ext uri="{BB962C8B-B14F-4D97-AF65-F5344CB8AC3E}">
        <p14:creationId xmlns:p14="http://schemas.microsoft.com/office/powerpoint/2010/main" val="1724358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Turquie millénaire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 smtClean="0"/>
              <a:t>5</a:t>
            </a:r>
            <a:r>
              <a:rPr lang="fr-FR" baseline="30000" dirty="0" smtClean="0"/>
              <a:t>e</a:t>
            </a:r>
            <a:r>
              <a:rPr lang="fr-FR" dirty="0" smtClean="0"/>
              <a:t> siècle: </a:t>
            </a:r>
            <a:r>
              <a:rPr lang="fr-FR" dirty="0" smtClean="0">
                <a:hlinkClick r:id="rId2" action="ppaction://hlinksldjump"/>
              </a:rPr>
              <a:t>Justinien </a:t>
            </a:r>
            <a:r>
              <a:rPr lang="fr-FR" dirty="0" smtClean="0"/>
              <a:t>= sainte-Sophie</a:t>
            </a:r>
            <a:r>
              <a:rPr lang="fr-FR" dirty="0" smtClean="0"/>
              <a:t>!</a:t>
            </a:r>
          </a:p>
          <a:p>
            <a:r>
              <a:rPr lang="fr-FR" dirty="0" smtClean="0"/>
              <a:t>1054: grand schisme!</a:t>
            </a:r>
            <a:endParaRPr lang="fr-FR" dirty="0" smtClean="0"/>
          </a:p>
          <a:p>
            <a:r>
              <a:rPr lang="fr-FR" dirty="0" smtClean="0"/>
              <a:t>1204: les </a:t>
            </a:r>
            <a:r>
              <a:rPr lang="fr-FR" dirty="0" smtClean="0">
                <a:hlinkClick r:id="rId3" action="ppaction://hlinksldjump"/>
              </a:rPr>
              <a:t>Croisés </a:t>
            </a:r>
            <a:r>
              <a:rPr lang="fr-FR" dirty="0" smtClean="0"/>
              <a:t>s’emparent de Constantinople</a:t>
            </a:r>
          </a:p>
          <a:p>
            <a:r>
              <a:rPr lang="fr-FR" dirty="0" smtClean="0"/>
              <a:t>13</a:t>
            </a:r>
            <a:r>
              <a:rPr lang="fr-FR" baseline="30000" dirty="0" smtClean="0"/>
              <a:t>e</a:t>
            </a:r>
            <a:r>
              <a:rPr lang="fr-FR" dirty="0" smtClean="0"/>
              <a:t> s.: les Seldjoukides = apogée (sultan, ministres, gouverneurs provinciaux) = mosquées, médersa et caravansérails.</a:t>
            </a:r>
          </a:p>
          <a:p>
            <a:r>
              <a:rPr lang="fr-FR" dirty="0" smtClean="0"/>
              <a:t>1296: empire ottoman (pas encore Constantinople…)</a:t>
            </a:r>
          </a:p>
          <a:p>
            <a:r>
              <a:rPr lang="fr-FR" dirty="0" smtClean="0"/>
              <a:t>1453: </a:t>
            </a:r>
            <a:r>
              <a:rPr lang="fr-FR" dirty="0" smtClean="0">
                <a:hlinkClick r:id="rId4" action="ppaction://hlinksldjump"/>
              </a:rPr>
              <a:t>prise </a:t>
            </a:r>
            <a:r>
              <a:rPr lang="fr-FR" dirty="0" smtClean="0"/>
              <a:t>de Constantinople par le sultan Mehmet</a:t>
            </a:r>
          </a:p>
          <a:p>
            <a:r>
              <a:rPr lang="fr-FR" dirty="0" smtClean="0">
                <a:hlinkClick r:id="rId5" action="ppaction://hlinksldjump"/>
              </a:rPr>
              <a:t>suite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7517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Empereur Justinien</a:t>
            </a:r>
            <a:endParaRPr lang="fr-FR" dirty="0"/>
          </a:p>
        </p:txBody>
      </p:sp>
      <p:pic>
        <p:nvPicPr>
          <p:cNvPr id="4" name="Espace réservé du contenu 3" descr="justinien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89038"/>
            <a:ext cx="9144000" cy="5668962"/>
          </a:xfrm>
        </p:spPr>
      </p:pic>
      <p:sp>
        <p:nvSpPr>
          <p:cNvPr id="5" name="Flèche vers la gauche 4">
            <a:hlinkClick r:id="rId3" action="ppaction://hlinksldjump"/>
          </p:cNvPr>
          <p:cNvSpPr/>
          <p:nvPr/>
        </p:nvSpPr>
        <p:spPr>
          <a:xfrm>
            <a:off x="797249" y="6421454"/>
            <a:ext cx="1259828" cy="921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427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Basilique Sainte-Sophie</a:t>
            </a:r>
            <a:endParaRPr lang="fr-FR" dirty="0"/>
          </a:p>
        </p:txBody>
      </p:sp>
      <p:pic>
        <p:nvPicPr>
          <p:cNvPr id="4" name="Picture 4" descr=" 11860.JPG                                                      0013E99Farchives                       7C262FB4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6813"/>
            <a:ext cx="9144000" cy="5691187"/>
          </a:xfrm>
        </p:spPr>
      </p:pic>
    </p:spTree>
    <p:extLst>
      <p:ext uri="{BB962C8B-B14F-4D97-AF65-F5344CB8AC3E}">
        <p14:creationId xmlns:p14="http://schemas.microsoft.com/office/powerpoint/2010/main" val="137434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sz="3600" dirty="0" smtClean="0"/>
              <a:t>Sainte-Sophie</a:t>
            </a:r>
            <a:endParaRPr lang="fr-FR" sz="3600" dirty="0"/>
          </a:p>
        </p:txBody>
      </p:sp>
      <p:pic>
        <p:nvPicPr>
          <p:cNvPr id="4" name="Picture 4" descr=" 11991.JPG                                                      0013E99Farchives                       7C262FB4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556118" y="1253695"/>
            <a:ext cx="6841577" cy="4334186"/>
          </a:xfrm>
        </p:spPr>
      </p:pic>
    </p:spTree>
    <p:extLst>
      <p:ext uri="{BB962C8B-B14F-4D97-AF65-F5344CB8AC3E}">
        <p14:creationId xmlns:p14="http://schemas.microsoft.com/office/powerpoint/2010/main" val="4189437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Turquie millénaire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Plusieurs civilisations se sont mêlées aux populations autochtones :</a:t>
            </a:r>
          </a:p>
          <a:p>
            <a:r>
              <a:rPr lang="fr-FR" dirty="0" smtClean="0"/>
              <a:t>Hittites</a:t>
            </a:r>
          </a:p>
          <a:p>
            <a:r>
              <a:rPr lang="fr-FR" dirty="0" smtClean="0"/>
              <a:t>Mèdes, puis des Perses</a:t>
            </a:r>
          </a:p>
          <a:p>
            <a:r>
              <a:rPr lang="fr-FR" dirty="0" smtClean="0"/>
              <a:t>Grecs</a:t>
            </a:r>
          </a:p>
          <a:p>
            <a:r>
              <a:rPr lang="fr-FR" dirty="0" smtClean="0"/>
              <a:t>Romains</a:t>
            </a:r>
          </a:p>
          <a:p>
            <a:r>
              <a:rPr lang="fr-FR" dirty="0" smtClean="0"/>
              <a:t>Arabes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787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Constantinople</a:t>
            </a:r>
            <a:endParaRPr lang="fr-FR" dirty="0"/>
          </a:p>
        </p:txBody>
      </p:sp>
      <p:pic>
        <p:nvPicPr>
          <p:cNvPr id="4" name="Espace réservé du contenu 3" descr="constantinople_1453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57288"/>
            <a:ext cx="9144000" cy="5700712"/>
          </a:xfrm>
        </p:spPr>
      </p:pic>
      <p:sp>
        <p:nvSpPr>
          <p:cNvPr id="6" name="Flèche vers la gauche 5">
            <a:hlinkClick r:id="rId3" action="ppaction://hlinksldjump"/>
          </p:cNvPr>
          <p:cNvSpPr/>
          <p:nvPr/>
        </p:nvSpPr>
        <p:spPr>
          <a:xfrm>
            <a:off x="949649" y="6573854"/>
            <a:ext cx="1259828" cy="92174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35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1204: les Croisés…</a:t>
            </a:r>
            <a:endParaRPr lang="fr-FR" dirty="0"/>
          </a:p>
        </p:txBody>
      </p:sp>
      <p:pic>
        <p:nvPicPr>
          <p:cNvPr id="4" name="Espace réservé du contenu 3" descr="1204_constantinople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89038"/>
            <a:ext cx="9144000" cy="5668962"/>
          </a:xfrm>
        </p:spPr>
      </p:pic>
      <p:sp>
        <p:nvSpPr>
          <p:cNvPr id="6" name="Flèche vers la gauche 5">
            <a:hlinkClick r:id="rId3" action="ppaction://hlinksldjump"/>
          </p:cNvPr>
          <p:cNvSpPr/>
          <p:nvPr/>
        </p:nvSpPr>
        <p:spPr>
          <a:xfrm>
            <a:off x="797249" y="6421454"/>
            <a:ext cx="1259828" cy="921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43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5224"/>
            <a:ext cx="7716837" cy="1447800"/>
          </a:xfrm>
        </p:spPr>
        <p:txBody>
          <a:bodyPr/>
          <a:lstStyle/>
          <a:p>
            <a:r>
              <a:rPr lang="fr-FR" sz="3600" dirty="0" smtClean="0"/>
              <a:t>1453: prise de Constantinople</a:t>
            </a:r>
            <a:endParaRPr lang="fr-FR" sz="3600" dirty="0"/>
          </a:p>
        </p:txBody>
      </p:sp>
      <p:pic>
        <p:nvPicPr>
          <p:cNvPr id="4" name="Espace réservé du contenu 3" descr="prise_constantinople1453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591" r="-82591"/>
          <a:stretch>
            <a:fillRect/>
          </a:stretch>
        </p:blipFill>
        <p:spPr>
          <a:xfrm>
            <a:off x="0" y="1157288"/>
            <a:ext cx="9144000" cy="5700712"/>
          </a:xfrm>
        </p:spPr>
      </p:pic>
      <p:sp>
        <p:nvSpPr>
          <p:cNvPr id="6" name="Flèche vers la gauche 5">
            <a:hlinkClick r:id="rId3" action="ppaction://hlinksldjump"/>
          </p:cNvPr>
          <p:cNvSpPr/>
          <p:nvPr/>
        </p:nvSpPr>
        <p:spPr>
          <a:xfrm>
            <a:off x="797249" y="6421454"/>
            <a:ext cx="1259828" cy="921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520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Turquie millénaire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1453 = 1918 : empire </a:t>
            </a:r>
            <a:r>
              <a:rPr lang="fr-FR" dirty="0" smtClean="0">
                <a:hlinkClick r:id="rId2" action="ppaction://hlinksldjump"/>
              </a:rPr>
              <a:t>ottoman </a:t>
            </a:r>
            <a:r>
              <a:rPr lang="fr-FR" dirty="0" smtClean="0"/>
              <a:t>dirige pays</a:t>
            </a:r>
          </a:p>
          <a:p>
            <a:r>
              <a:rPr lang="fr-FR" dirty="0" smtClean="0"/>
              <a:t>1919: arrivée des Grecs en Anatolie occidentale (permis par le traité de Sèvres…)</a:t>
            </a:r>
          </a:p>
          <a:p>
            <a:r>
              <a:rPr lang="fr-FR" dirty="0" smtClean="0"/>
              <a:t>1923 : </a:t>
            </a:r>
            <a:r>
              <a:rPr lang="fr-FR" dirty="0" err="1" smtClean="0">
                <a:hlinkClick r:id="rId3" action="ppaction://hlinksldjump"/>
              </a:rPr>
              <a:t>Ataturk</a:t>
            </a:r>
            <a:r>
              <a:rPr lang="fr-FR" dirty="0" smtClean="0"/>
              <a:t>: repousser forces étrangères en territoire turc</a:t>
            </a:r>
          </a:p>
          <a:p>
            <a:r>
              <a:rPr lang="fr-FR" dirty="0" smtClean="0"/>
              <a:t>Création État moderne: proclamation République</a:t>
            </a:r>
          </a:p>
          <a:p>
            <a:r>
              <a:rPr lang="fr-FR" dirty="0" smtClean="0">
                <a:hlinkClick r:id="rId4" action="ppaction://hlinksldjump"/>
              </a:rPr>
              <a:t>suite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769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sz="4400" dirty="0" smtClean="0"/>
              <a:t>Empire ottoman: 1453-1918</a:t>
            </a:r>
            <a:endParaRPr lang="fr-FR" sz="4400" dirty="0"/>
          </a:p>
        </p:txBody>
      </p:sp>
      <p:pic>
        <p:nvPicPr>
          <p:cNvPr id="6" name="Espace réservé du contenu 5" descr="empire_ottoman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25538"/>
            <a:ext cx="9144000" cy="5732462"/>
          </a:xfrm>
        </p:spPr>
      </p:pic>
      <p:sp>
        <p:nvSpPr>
          <p:cNvPr id="4" name="Flèche vers la gauche 3">
            <a:hlinkClick r:id="rId3" action="ppaction://hlinksldjump"/>
          </p:cNvPr>
          <p:cNvSpPr/>
          <p:nvPr/>
        </p:nvSpPr>
        <p:spPr>
          <a:xfrm>
            <a:off x="797249" y="6421454"/>
            <a:ext cx="1259828" cy="921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450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-76200"/>
            <a:ext cx="7716837" cy="1447800"/>
          </a:xfrm>
        </p:spPr>
        <p:txBody>
          <a:bodyPr/>
          <a:lstStyle/>
          <a:p>
            <a:r>
              <a:rPr lang="fr-FR" dirty="0" smtClean="0"/>
              <a:t>Mosquée Bleue</a:t>
            </a:r>
            <a:endParaRPr lang="fr-FR" dirty="0"/>
          </a:p>
        </p:txBody>
      </p:sp>
      <p:pic>
        <p:nvPicPr>
          <p:cNvPr id="4" name="Picture 4" descr=" 11973.JPG                                                      0013E99Farchives                       7C262FB4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36650"/>
            <a:ext cx="9144000" cy="5721350"/>
          </a:xfrm>
        </p:spPr>
      </p:pic>
    </p:spTree>
    <p:extLst>
      <p:ext uri="{BB962C8B-B14F-4D97-AF65-F5344CB8AC3E}">
        <p14:creationId xmlns:p14="http://schemas.microsoft.com/office/powerpoint/2010/main" val="270341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Mosquée Bleue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17</a:t>
            </a:r>
            <a:r>
              <a:rPr lang="fr-FR" baseline="30000" dirty="0" smtClean="0"/>
              <a:t>e</a:t>
            </a:r>
            <a:r>
              <a:rPr lang="fr-FR" dirty="0" smtClean="0"/>
              <a:t> s.</a:t>
            </a:r>
          </a:p>
          <a:p>
            <a:r>
              <a:rPr lang="fr-FR" dirty="0" err="1" smtClean="0"/>
              <a:t>Sultanahmet</a:t>
            </a:r>
            <a:endParaRPr lang="fr-FR" dirty="0" smtClean="0"/>
          </a:p>
          <a:p>
            <a:r>
              <a:rPr lang="fr-FR" dirty="0" smtClean="0"/>
              <a:t>6 minarets (c’est une exception)</a:t>
            </a:r>
          </a:p>
          <a:p>
            <a:r>
              <a:rPr lang="fr-FR" dirty="0" smtClean="0"/>
              <a:t>21 000 carreaux de fa</a:t>
            </a:r>
            <a:r>
              <a:rPr lang="fr-FR" dirty="0" smtClean="0"/>
              <a:t>ïence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0384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Mosquée Bleue</a:t>
            </a:r>
            <a:endParaRPr lang="fr-FR" dirty="0"/>
          </a:p>
        </p:txBody>
      </p:sp>
      <p:pic>
        <p:nvPicPr>
          <p:cNvPr id="4" name="Picture 1027" descr="IMG_0261.jpg                                                   003202E2Macintosh HD                   7C26334F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16013"/>
            <a:ext cx="9144000" cy="5741987"/>
          </a:xfrm>
        </p:spPr>
      </p:pic>
    </p:spTree>
    <p:extLst>
      <p:ext uri="{BB962C8B-B14F-4D97-AF65-F5344CB8AC3E}">
        <p14:creationId xmlns:p14="http://schemas.microsoft.com/office/powerpoint/2010/main" val="2436830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5224"/>
            <a:ext cx="7716837" cy="1447800"/>
          </a:xfrm>
        </p:spPr>
        <p:txBody>
          <a:bodyPr/>
          <a:lstStyle/>
          <a:p>
            <a:r>
              <a:rPr lang="fr-FR" dirty="0" err="1" smtClean="0"/>
              <a:t>Ataturk</a:t>
            </a:r>
            <a:r>
              <a:rPr lang="fr-FR" dirty="0" smtClean="0"/>
              <a:t>: 1923-1938</a:t>
            </a:r>
            <a:endParaRPr lang="fr-FR" dirty="0"/>
          </a:p>
        </p:txBody>
      </p:sp>
      <p:pic>
        <p:nvPicPr>
          <p:cNvPr id="4" name="Espace réservé du contenu 3" descr="ataturk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756" r="-55756"/>
          <a:stretch>
            <a:fillRect/>
          </a:stretch>
        </p:blipFill>
        <p:spPr>
          <a:xfrm>
            <a:off x="0" y="1093788"/>
            <a:ext cx="9144000" cy="5764212"/>
          </a:xfrm>
        </p:spPr>
      </p:pic>
      <p:sp>
        <p:nvSpPr>
          <p:cNvPr id="5" name="Flèche vers la gauche 4">
            <a:hlinkClick r:id="rId3" action="ppaction://hlinksldjump"/>
          </p:cNvPr>
          <p:cNvSpPr/>
          <p:nvPr/>
        </p:nvSpPr>
        <p:spPr>
          <a:xfrm>
            <a:off x="797249" y="6421454"/>
            <a:ext cx="1259828" cy="921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143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Turquie d’</a:t>
            </a:r>
            <a:r>
              <a:rPr lang="fr-FR" dirty="0" err="1" smtClean="0"/>
              <a:t>Atataturk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1923-1938</a:t>
            </a:r>
          </a:p>
          <a:p>
            <a:r>
              <a:rPr lang="fr-FR" dirty="0" smtClean="0"/>
              <a:t>Séparation pouvoirs entre église et État</a:t>
            </a:r>
          </a:p>
          <a:p>
            <a:r>
              <a:rPr lang="fr-FR" dirty="0" smtClean="0"/>
              <a:t>Adoption alphabet latin</a:t>
            </a:r>
          </a:p>
          <a:p>
            <a:r>
              <a:rPr lang="fr-FR" dirty="0" smtClean="0"/>
              <a:t>Femmes: droit de voter et siéger assemblée nationale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0497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Turquie millénaire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7</a:t>
            </a:r>
            <a:r>
              <a:rPr lang="fr-FR" dirty="0" smtClean="0"/>
              <a:t> 000 av. J.C. : </a:t>
            </a:r>
            <a:r>
              <a:rPr lang="fr-FR" dirty="0" err="1" smtClean="0">
                <a:hlinkClick r:id="rId2" action="ppaction://hlinksldjump"/>
              </a:rPr>
              <a:t>Catal</a:t>
            </a:r>
            <a:r>
              <a:rPr lang="fr-FR" dirty="0" smtClean="0">
                <a:hlinkClick r:id="rId2" action="ppaction://hlinksldjump"/>
              </a:rPr>
              <a:t> </a:t>
            </a:r>
            <a:r>
              <a:rPr lang="fr-FR" dirty="0" err="1" smtClean="0">
                <a:hlinkClick r:id="rId2" action="ppaction://hlinksldjump"/>
              </a:rPr>
              <a:t>Hoyuk</a:t>
            </a:r>
            <a:r>
              <a:rPr lang="fr-FR" dirty="0" smtClean="0">
                <a:hlinkClick r:id="rId2" action="ppaction://hlinksldjump"/>
              </a:rPr>
              <a:t> </a:t>
            </a:r>
            <a:r>
              <a:rPr lang="fr-FR" dirty="0" smtClean="0"/>
              <a:t>(près de Konya, au Sud)</a:t>
            </a:r>
          </a:p>
          <a:p>
            <a:r>
              <a:rPr lang="fr-FR" dirty="0" smtClean="0"/>
              <a:t>2 000 av. J.C. : les </a:t>
            </a:r>
            <a:r>
              <a:rPr lang="fr-FR" dirty="0" smtClean="0">
                <a:hlinkClick r:id="rId3" action="ppaction://hlinksldjump"/>
              </a:rPr>
              <a:t>Hittites</a:t>
            </a:r>
            <a:endParaRPr lang="fr-FR" dirty="0" smtClean="0"/>
          </a:p>
          <a:p>
            <a:r>
              <a:rPr lang="fr-FR" dirty="0" smtClean="0"/>
              <a:t>1500 av. J.C. victoire des Hittites à Babylone</a:t>
            </a:r>
          </a:p>
          <a:p>
            <a:r>
              <a:rPr lang="fr-FR" dirty="0" smtClean="0"/>
              <a:t>1250 av. J.C. bataille de </a:t>
            </a:r>
            <a:r>
              <a:rPr lang="fr-FR" dirty="0"/>
              <a:t>Q</a:t>
            </a:r>
            <a:r>
              <a:rPr lang="fr-FR" dirty="0" smtClean="0">
                <a:hlinkClick r:id="rId4" action="ppaction://hlinksldjump"/>
              </a:rPr>
              <a:t>adesh </a:t>
            </a:r>
            <a:r>
              <a:rPr lang="fr-FR" dirty="0" smtClean="0"/>
              <a:t>contre Ramsès II</a:t>
            </a:r>
          </a:p>
          <a:p>
            <a:r>
              <a:rPr lang="fr-FR" dirty="0" smtClean="0"/>
              <a:t>1250 av. J.C. : guerre de </a:t>
            </a:r>
            <a:r>
              <a:rPr lang="fr-FR" dirty="0" smtClean="0">
                <a:hlinkClick r:id="rId5" action="ppaction://hlinksldjump"/>
              </a:rPr>
              <a:t>Troie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3594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Turquie aujourd’hui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75 millions d’habitants</a:t>
            </a:r>
          </a:p>
          <a:p>
            <a:r>
              <a:rPr lang="fr-FR" dirty="0" smtClean="0"/>
              <a:t>Premier ministre: </a:t>
            </a:r>
            <a:r>
              <a:rPr lang="fr-FR" dirty="0" err="1" smtClean="0"/>
              <a:t>Erdogan</a:t>
            </a:r>
            <a:endParaRPr lang="fr-FR" dirty="0" smtClean="0"/>
          </a:p>
          <a:p>
            <a:r>
              <a:rPr lang="fr-FR" dirty="0" smtClean="0"/>
              <a:t>Président: Abdullah </a:t>
            </a:r>
            <a:r>
              <a:rPr lang="fr-FR" dirty="0" err="1" smtClean="0"/>
              <a:t>Gül</a:t>
            </a:r>
            <a:endParaRPr lang="fr-FR" dirty="0" smtClean="0"/>
          </a:p>
          <a:p>
            <a:r>
              <a:rPr lang="fr-FR" dirty="0" smtClean="0"/>
              <a:t>Capitale: Ankara</a:t>
            </a:r>
          </a:p>
          <a:p>
            <a:r>
              <a:rPr lang="fr-FR" dirty="0" smtClean="0"/>
              <a:t>Métropole: Istanbul</a:t>
            </a:r>
          </a:p>
          <a:p>
            <a:r>
              <a:rPr lang="fr-FR" dirty="0" smtClean="0"/>
              <a:t>Monnaie: livre turque</a:t>
            </a:r>
            <a:endParaRPr lang="fr-FR" dirty="0"/>
          </a:p>
        </p:txBody>
      </p:sp>
      <p:pic>
        <p:nvPicPr>
          <p:cNvPr id="4" name="Image 3" descr="drapeau_turqui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229" y="3310526"/>
            <a:ext cx="3773129" cy="249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26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Turquie moderne</a:t>
            </a:r>
            <a:endParaRPr lang="fr-FR" dirty="0"/>
          </a:p>
        </p:txBody>
      </p:sp>
      <p:pic>
        <p:nvPicPr>
          <p:cNvPr id="4" name="Picture 4" descr=" 11706.JPG                                                      0013E99Farchives                       7C262FB4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87450"/>
            <a:ext cx="9144000" cy="5670550"/>
          </a:xfrm>
        </p:spPr>
      </p:pic>
    </p:spTree>
    <p:extLst>
      <p:ext uri="{BB962C8B-B14F-4D97-AF65-F5344CB8AC3E}">
        <p14:creationId xmlns:p14="http://schemas.microsoft.com/office/powerpoint/2010/main" val="2538256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Développement de l’économie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1ere puissance économique du Moyen Orient</a:t>
            </a:r>
          </a:p>
          <a:p>
            <a:r>
              <a:rPr lang="fr-FR" dirty="0" smtClean="0"/>
              <a:t>7</a:t>
            </a:r>
            <a:r>
              <a:rPr lang="fr-FR" baseline="30000" dirty="0" smtClean="0"/>
              <a:t>e</a:t>
            </a:r>
            <a:r>
              <a:rPr lang="fr-FR" dirty="0" smtClean="0"/>
              <a:t> puissance économique d’Europe</a:t>
            </a:r>
          </a:p>
          <a:p>
            <a:r>
              <a:rPr lang="fr-FR" dirty="0" smtClean="0"/>
              <a:t>15</a:t>
            </a:r>
            <a:r>
              <a:rPr lang="fr-FR" baseline="30000" dirty="0" smtClean="0"/>
              <a:t>e</a:t>
            </a:r>
            <a:r>
              <a:rPr lang="fr-FR" dirty="0" smtClean="0"/>
              <a:t> puissance économique au monde!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25959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Société laïque…</a:t>
            </a:r>
            <a:endParaRPr lang="fr-FR" dirty="0"/>
          </a:p>
        </p:txBody>
      </p:sp>
      <p:pic>
        <p:nvPicPr>
          <p:cNvPr id="4" name="Picture 8" descr=" 11955.JPG                                                      0013E99Farchives                       7C262FB4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95375"/>
            <a:ext cx="9144000" cy="5762625"/>
          </a:xfrm>
        </p:spPr>
      </p:pic>
    </p:spTree>
    <p:extLst>
      <p:ext uri="{BB962C8B-B14F-4D97-AF65-F5344CB8AC3E}">
        <p14:creationId xmlns:p14="http://schemas.microsoft.com/office/powerpoint/2010/main" val="4118396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…et traditionnelle</a:t>
            </a:r>
            <a:endParaRPr lang="fr-FR" dirty="0"/>
          </a:p>
        </p:txBody>
      </p:sp>
      <p:pic>
        <p:nvPicPr>
          <p:cNvPr id="4" name="Picture 4" descr=" 11963.JPG                                                      0013E99Farchives                       7C262FB4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1116013"/>
            <a:ext cx="9072562" cy="5741987"/>
          </a:xfrm>
        </p:spPr>
      </p:pic>
    </p:spTree>
    <p:extLst>
      <p:ext uri="{BB962C8B-B14F-4D97-AF65-F5344CB8AC3E}">
        <p14:creationId xmlns:p14="http://schemas.microsoft.com/office/powerpoint/2010/main" val="280371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206"/>
            <a:ext cx="3357892" cy="1447800"/>
          </a:xfrm>
        </p:spPr>
        <p:txBody>
          <a:bodyPr/>
          <a:lstStyle/>
          <a:p>
            <a:r>
              <a:rPr lang="fr-FR" dirty="0" smtClean="0"/>
              <a:t>Les bazars…</a:t>
            </a:r>
            <a:endParaRPr lang="fr-FR" dirty="0"/>
          </a:p>
        </p:txBody>
      </p:sp>
      <p:pic>
        <p:nvPicPr>
          <p:cNvPr id="4" name="Picture 1028" descr="IMG_9529.JPG                                                   002DB7FDMacintosh HD                   7C26334F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770350" y="904429"/>
            <a:ext cx="9144000" cy="5751512"/>
          </a:xfrm>
        </p:spPr>
      </p:pic>
    </p:spTree>
    <p:extLst>
      <p:ext uri="{BB962C8B-B14F-4D97-AF65-F5344CB8AC3E}">
        <p14:creationId xmlns:p14="http://schemas.microsoft.com/office/powerpoint/2010/main" val="29134342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>
                <a:latin typeface="Arial Rounded MT Bold" charset="0"/>
              </a:rPr>
              <a:t>Les épices…</a:t>
            </a:r>
            <a:endParaRPr lang="fr-FR" dirty="0">
              <a:latin typeface="Arial Rounded MT Bold" charset="0"/>
            </a:endParaRPr>
          </a:p>
        </p:txBody>
      </p:sp>
      <p:pic>
        <p:nvPicPr>
          <p:cNvPr id="19458" name="Picture 4" descr=" 11713.JPG                                                      0013E99Farchives                       7C262FB4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28497"/>
            <a:ext cx="9273672" cy="4072303"/>
          </a:xfrm>
        </p:spPr>
      </p:pic>
    </p:spTree>
    <p:extLst>
      <p:ext uri="{BB962C8B-B14F-4D97-AF65-F5344CB8AC3E}">
        <p14:creationId xmlns:p14="http://schemas.microsoft.com/office/powerpoint/2010/main" val="3645409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sz="3200" dirty="0" smtClean="0"/>
              <a:t>Et les fameux </a:t>
            </a:r>
            <a:br>
              <a:rPr lang="fr-FR" sz="3200" dirty="0" smtClean="0"/>
            </a:br>
            <a:r>
              <a:rPr lang="fr-FR" sz="3200" dirty="0" smtClean="0"/>
              <a:t>tapis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447800"/>
            <a:ext cx="4656789" cy="4953000"/>
          </a:xfrm>
        </p:spPr>
        <p:txBody>
          <a:bodyPr/>
          <a:lstStyle/>
          <a:p>
            <a:r>
              <a:rPr lang="fr-FR" dirty="0" smtClean="0"/>
              <a:t>Origine: vers 13</a:t>
            </a:r>
            <a:r>
              <a:rPr lang="fr-FR" baseline="30000" dirty="0" smtClean="0"/>
              <a:t>e</a:t>
            </a:r>
            <a:r>
              <a:rPr lang="fr-FR" dirty="0" smtClean="0"/>
              <a:t> s</a:t>
            </a:r>
          </a:p>
          <a:p>
            <a:r>
              <a:rPr lang="fr-FR" dirty="0" smtClean="0"/>
              <a:t>Ville de Konya</a:t>
            </a:r>
          </a:p>
          <a:p>
            <a:r>
              <a:rPr lang="fr-FR" dirty="0" smtClean="0"/>
              <a:t>Faits en laine, en coton et en soie</a:t>
            </a:r>
          </a:p>
          <a:p>
            <a:r>
              <a:rPr lang="fr-FR" dirty="0" smtClean="0"/>
              <a:t>Nœuds turcs (plus solides)</a:t>
            </a:r>
          </a:p>
          <a:p>
            <a:r>
              <a:rPr lang="fr-FR" dirty="0" smtClean="0"/>
              <a:t>Formes géométriques</a:t>
            </a:r>
            <a:endParaRPr lang="fr-FR" dirty="0"/>
          </a:p>
        </p:txBody>
      </p:sp>
      <p:pic>
        <p:nvPicPr>
          <p:cNvPr id="5" name="Picture 4" descr=" 12953.JPG                                                      0013E9A2archives                       7C262FB4: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701890" y="1253010"/>
            <a:ext cx="6695120" cy="41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50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3" descr="IMG_1038.jpg                                                   003202E2Macintosh HD                   7C26334F:"/>
          <p:cNvPicPr>
            <a:picLocks noGrp="1" noChangeAspect="1" noChangeArrowheads="1"/>
          </p:cNvPicPr>
          <p:nvPr>
            <p:ph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200" y="0"/>
            <a:ext cx="4570413" cy="6858000"/>
          </a:xfrm>
        </p:spPr>
      </p:pic>
    </p:spTree>
    <p:extLst>
      <p:ext uri="{BB962C8B-B14F-4D97-AF65-F5344CB8AC3E}">
        <p14:creationId xmlns:p14="http://schemas.microsoft.com/office/powerpoint/2010/main" val="3617051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>
                <a:latin typeface="Arial Rounded MT Bold" charset="0"/>
              </a:rPr>
              <a:t>Motifs géométriques</a:t>
            </a:r>
            <a:endParaRPr lang="fr-FR" dirty="0">
              <a:latin typeface="Arial Rounded MT Bold" charset="0"/>
            </a:endParaRPr>
          </a:p>
        </p:txBody>
      </p:sp>
      <p:pic>
        <p:nvPicPr>
          <p:cNvPr id="5" name="Picture 6" descr=" 12959.JPG                                                      0013E9A2archives                       7C262FB4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06488"/>
            <a:ext cx="9144000" cy="5751512"/>
          </a:xfrm>
        </p:spPr>
      </p:pic>
    </p:spTree>
    <p:extLst>
      <p:ext uri="{BB962C8B-B14F-4D97-AF65-F5344CB8AC3E}">
        <p14:creationId xmlns:p14="http://schemas.microsoft.com/office/powerpoint/2010/main" val="2589222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  <a:prstGeom prst="leftArrow">
            <a:avLst/>
          </a:prstGeom>
        </p:spPr>
        <p:txBody>
          <a:bodyPr/>
          <a:lstStyle/>
          <a:p>
            <a:r>
              <a:rPr lang="fr-FR" dirty="0" err="1" smtClean="0"/>
              <a:t>Catal</a:t>
            </a:r>
            <a:r>
              <a:rPr lang="fr-FR" dirty="0" smtClean="0"/>
              <a:t> </a:t>
            </a:r>
            <a:r>
              <a:rPr lang="fr-FR" dirty="0" err="1" smtClean="0"/>
              <a:t>Hoyuk</a:t>
            </a:r>
            <a:endParaRPr lang="fr-FR" dirty="0"/>
          </a:p>
        </p:txBody>
      </p:sp>
      <p:pic>
        <p:nvPicPr>
          <p:cNvPr id="4" name="Espace réservé du contenu 3" descr="Capture d’écran 2013-07-10 à 16.03.49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204913"/>
            <a:ext cx="9144000" cy="5653087"/>
          </a:xfrm>
        </p:spPr>
      </p:pic>
      <p:sp>
        <p:nvSpPr>
          <p:cNvPr id="5" name="Flèche vers la gauche 4">
            <a:hlinkClick r:id="rId3" action="ppaction://hlinksldjump"/>
          </p:cNvPr>
          <p:cNvSpPr/>
          <p:nvPr/>
        </p:nvSpPr>
        <p:spPr>
          <a:xfrm>
            <a:off x="1259829" y="6196140"/>
            <a:ext cx="1259828" cy="921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99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Derviches tourneurs</a:t>
            </a:r>
            <a:endParaRPr lang="fr-FR" dirty="0"/>
          </a:p>
        </p:txBody>
      </p:sp>
      <p:pic>
        <p:nvPicPr>
          <p:cNvPr id="5" name="Picture 4" descr=" 11869.JPG                                                      0013E99Farchives                       7C262FB4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3" y="1219200"/>
            <a:ext cx="9107487" cy="5638800"/>
          </a:xfrm>
        </p:spPr>
      </p:pic>
    </p:spTree>
    <p:extLst>
      <p:ext uri="{BB962C8B-B14F-4D97-AF65-F5344CB8AC3E}">
        <p14:creationId xmlns:p14="http://schemas.microsoft.com/office/powerpoint/2010/main" val="250205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Derviches tourneurs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Entrer en transe</a:t>
            </a:r>
          </a:p>
          <a:p>
            <a:r>
              <a:rPr lang="fr-FR" dirty="0" smtClean="0"/>
              <a:t>Déclarés hors la loi en 1925</a:t>
            </a:r>
          </a:p>
          <a:p>
            <a:r>
              <a:rPr lang="fr-FR" dirty="0" smtClean="0"/>
              <a:t>Rétablissement en 1950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97393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 11875.JPG                                                      0013E99Farchives                       7C262FB4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452209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19715"/>
            <a:ext cx="7716837" cy="1447800"/>
          </a:xfrm>
        </p:spPr>
        <p:txBody>
          <a:bodyPr/>
          <a:lstStyle/>
          <a:p>
            <a:r>
              <a:rPr lang="fr-FR" sz="3200" dirty="0" smtClean="0"/>
              <a:t>Et danse </a:t>
            </a:r>
            <a:r>
              <a:rPr lang="fr-FR" sz="3200" dirty="0" err="1" smtClean="0"/>
              <a:t>baladi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3012142"/>
            <a:ext cx="3017365" cy="3388658"/>
          </a:xfrm>
        </p:spPr>
        <p:txBody>
          <a:bodyPr/>
          <a:lstStyle/>
          <a:p>
            <a:r>
              <a:rPr lang="fr-FR" dirty="0" smtClean="0"/>
              <a:t>Rites anciens de la fertilité</a:t>
            </a:r>
          </a:p>
          <a:p>
            <a:r>
              <a:rPr lang="fr-FR" dirty="0" smtClean="0"/>
              <a:t>Écoles de danse </a:t>
            </a:r>
            <a:r>
              <a:rPr lang="fr-FR" dirty="0" err="1" smtClean="0"/>
              <a:t>baladi</a:t>
            </a:r>
            <a:endParaRPr lang="fr-FR" dirty="0"/>
          </a:p>
        </p:txBody>
      </p:sp>
      <p:pic>
        <p:nvPicPr>
          <p:cNvPr id="5" name="Picture 4" descr=" 11877.JPG                                                      0013E99Farchives                       7C262FB4: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551157" y="1265155"/>
            <a:ext cx="6876153" cy="430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5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sz="3600" dirty="0" smtClean="0"/>
              <a:t>Des paysages éblouissants</a:t>
            </a:r>
            <a:endParaRPr lang="fr-FR" sz="3600" dirty="0"/>
          </a:p>
        </p:txBody>
      </p:sp>
      <p:pic>
        <p:nvPicPr>
          <p:cNvPr id="4" name="Picture 4" descr="&#10;pamukale4.jpg                                                  002122D9Macintosh HD                   7C26334F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57288"/>
            <a:ext cx="9144000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778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Pamukale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Sources thermales</a:t>
            </a:r>
          </a:p>
          <a:p>
            <a:r>
              <a:rPr lang="fr-FR" dirty="0" smtClean="0"/>
              <a:t>Sels minéraux, carbonate de calcium</a:t>
            </a:r>
          </a:p>
          <a:p>
            <a:r>
              <a:rPr lang="fr-FR" dirty="0" smtClean="0"/>
              <a:t>Vasques: couches blanches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2447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err="1" smtClean="0"/>
              <a:t>Pammukale</a:t>
            </a:r>
            <a:endParaRPr lang="fr-FR" dirty="0"/>
          </a:p>
        </p:txBody>
      </p:sp>
      <p:pic>
        <p:nvPicPr>
          <p:cNvPr id="4" name="Picture 1029" descr="&#10;pamukale3.jpg                                                  002122D9Macintosh HD                   7C26334F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5213"/>
            <a:ext cx="9144000" cy="5792787"/>
          </a:xfrm>
        </p:spPr>
      </p:pic>
    </p:spTree>
    <p:extLst>
      <p:ext uri="{BB962C8B-B14F-4D97-AF65-F5344CB8AC3E}">
        <p14:creationId xmlns:p14="http://schemas.microsoft.com/office/powerpoint/2010/main" val="114814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-768"/>
            <a:ext cx="7716837" cy="1447800"/>
          </a:xfrm>
        </p:spPr>
        <p:txBody>
          <a:bodyPr/>
          <a:lstStyle/>
          <a:p>
            <a:r>
              <a:rPr lang="fr-FR" dirty="0" smtClean="0"/>
              <a:t>Cheminées de fées</a:t>
            </a:r>
            <a:endParaRPr lang="fr-FR" dirty="0"/>
          </a:p>
        </p:txBody>
      </p:sp>
      <p:pic>
        <p:nvPicPr>
          <p:cNvPr id="4" name="Picture 4" descr=" 12938.JPG                                                      0013E9A2archives                       7C262FB4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5588"/>
            <a:ext cx="9144000" cy="5332412"/>
          </a:xfrm>
        </p:spPr>
      </p:pic>
    </p:spTree>
    <p:extLst>
      <p:ext uri="{BB962C8B-B14F-4D97-AF65-F5344CB8AC3E}">
        <p14:creationId xmlns:p14="http://schemas.microsoft.com/office/powerpoint/2010/main" val="3521542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 Rounded MT Bold" charset="0"/>
              </a:rPr>
              <a:t>La Cappadoce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defRPr/>
            </a:pPr>
            <a:r>
              <a:rPr lang="fr-FR" smtClean="0">
                <a:ea typeface="+mn-ea"/>
                <a:cs typeface="+mn-cs"/>
              </a:rPr>
              <a:t>Formations rocheuses féériques</a:t>
            </a:r>
          </a:p>
          <a:p>
            <a:pPr fontAlgn="auto">
              <a:spcBef>
                <a:spcPts val="0"/>
              </a:spcBef>
              <a:defRPr/>
            </a:pPr>
            <a:r>
              <a:rPr lang="fr-FR" smtClean="0">
                <a:ea typeface="+mn-ea"/>
                <a:cs typeface="+mn-cs"/>
              </a:rPr>
              <a:t>Églises creusées dans les montagnes</a:t>
            </a:r>
          </a:p>
          <a:p>
            <a:pPr fontAlgn="auto">
              <a:spcBef>
                <a:spcPts val="0"/>
              </a:spcBef>
              <a:defRPr/>
            </a:pPr>
            <a:r>
              <a:rPr lang="fr-FR" smtClean="0">
                <a:ea typeface="+mn-ea"/>
                <a:cs typeface="+mn-cs"/>
              </a:rPr>
              <a:t>Fresques médiévales surprenantes</a:t>
            </a:r>
          </a:p>
        </p:txBody>
      </p:sp>
    </p:spTree>
    <p:extLst>
      <p:ext uri="{BB962C8B-B14F-4D97-AF65-F5344CB8AC3E}">
        <p14:creationId xmlns:p14="http://schemas.microsoft.com/office/powerpoint/2010/main" val="28875942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Vue du ciel</a:t>
            </a:r>
            <a:endParaRPr lang="fr-FR" dirty="0"/>
          </a:p>
        </p:txBody>
      </p:sp>
      <p:pic>
        <p:nvPicPr>
          <p:cNvPr id="4" name="Picture 4" descr=" 12974.JPG                                                      0013E9A2archives                       7C262FB4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09675"/>
            <a:ext cx="9144000" cy="5648325"/>
          </a:xfrm>
        </p:spPr>
      </p:pic>
    </p:spTree>
    <p:extLst>
      <p:ext uri="{BB962C8B-B14F-4D97-AF65-F5344CB8AC3E}">
        <p14:creationId xmlns:p14="http://schemas.microsoft.com/office/powerpoint/2010/main" val="2421781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5224"/>
            <a:ext cx="7716837" cy="1447800"/>
          </a:xfrm>
        </p:spPr>
        <p:txBody>
          <a:bodyPr/>
          <a:lstStyle/>
          <a:p>
            <a:r>
              <a:rPr lang="fr-FR" sz="3600" dirty="0" smtClean="0"/>
              <a:t>Vénus préhistorique: </a:t>
            </a:r>
            <a:r>
              <a:rPr lang="fr-FR" sz="3600" dirty="0" err="1" smtClean="0"/>
              <a:t>Catal</a:t>
            </a:r>
            <a:r>
              <a:rPr lang="fr-FR" sz="3600" dirty="0" smtClean="0"/>
              <a:t> </a:t>
            </a:r>
            <a:r>
              <a:rPr lang="fr-FR" sz="3600" dirty="0" err="1" smtClean="0"/>
              <a:t>Huyuk</a:t>
            </a:r>
            <a:endParaRPr lang="fr-FR" sz="3600" dirty="0"/>
          </a:p>
        </p:txBody>
      </p:sp>
      <p:pic>
        <p:nvPicPr>
          <p:cNvPr id="4" name="Espace réservé du contenu 3" descr="venus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967" r="-69967"/>
          <a:stretch>
            <a:fillRect/>
          </a:stretch>
        </p:blipFill>
        <p:spPr>
          <a:xfrm>
            <a:off x="0" y="1141413"/>
            <a:ext cx="9144000" cy="5716587"/>
          </a:xfrm>
        </p:spPr>
      </p:pic>
      <p:sp>
        <p:nvSpPr>
          <p:cNvPr id="5" name="Flèche vers la gauche 4">
            <a:hlinkClick r:id="rId3" action="ppaction://hlinksldjump"/>
          </p:cNvPr>
          <p:cNvSpPr/>
          <p:nvPr/>
        </p:nvSpPr>
        <p:spPr>
          <a:xfrm>
            <a:off x="1259829" y="6196140"/>
            <a:ext cx="1259828" cy="921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2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>
              <a:latin typeface="Arial Rounded MT Bold" charset="0"/>
            </a:endParaRPr>
          </a:p>
        </p:txBody>
      </p:sp>
      <p:pic>
        <p:nvPicPr>
          <p:cNvPr id="100354" name="Picture 4" descr=" 12926.JPG                                                      0013E9A2archives                       7C262FB4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35064960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>
              <a:latin typeface="Arial Rounded MT Bold" charset="0"/>
            </a:endParaRPr>
          </a:p>
        </p:txBody>
      </p:sp>
      <p:pic>
        <p:nvPicPr>
          <p:cNvPr id="105474" name="Picture 4" descr=" 12899.JPG                                                      0013E9A2archives                       7C262FB4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42035083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lles_turquie.jpg                                             00084D2CMacintosh HD                   7C26334F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6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0"/>
            <a:ext cx="7716837" cy="1447800"/>
          </a:xfrm>
        </p:spPr>
        <p:txBody>
          <a:bodyPr/>
          <a:lstStyle/>
          <a:p>
            <a:r>
              <a:rPr lang="fr-FR" dirty="0" smtClean="0"/>
              <a:t>Écriture hittite</a:t>
            </a:r>
            <a:endParaRPr lang="fr-FR" dirty="0"/>
          </a:p>
        </p:txBody>
      </p:sp>
      <p:pic>
        <p:nvPicPr>
          <p:cNvPr id="4" name="Espace réservé du contenu 3" descr="hittite_ecriture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634" r="-69634"/>
          <a:stretch>
            <a:fillRect/>
          </a:stretch>
        </p:blipFill>
        <p:spPr>
          <a:xfrm>
            <a:off x="0" y="1125538"/>
            <a:ext cx="9144000" cy="5732462"/>
          </a:xfrm>
        </p:spPr>
      </p:pic>
      <p:sp>
        <p:nvSpPr>
          <p:cNvPr id="5" name="Flèche vers la gauche 4">
            <a:hlinkClick r:id="rId3" action="ppaction://hlinksldjump"/>
          </p:cNvPr>
          <p:cNvSpPr/>
          <p:nvPr/>
        </p:nvSpPr>
        <p:spPr>
          <a:xfrm>
            <a:off x="522369" y="6196140"/>
            <a:ext cx="1259828" cy="921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927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7163" y="5224"/>
            <a:ext cx="7716837" cy="1447800"/>
          </a:xfrm>
        </p:spPr>
        <p:txBody>
          <a:bodyPr/>
          <a:lstStyle/>
          <a:p>
            <a:r>
              <a:rPr lang="fr-FR" dirty="0" smtClean="0"/>
              <a:t>Bataille de Qadesh</a:t>
            </a:r>
            <a:endParaRPr lang="fr-FR" dirty="0"/>
          </a:p>
        </p:txBody>
      </p:sp>
      <p:pic>
        <p:nvPicPr>
          <p:cNvPr id="4" name="Espace réservé du contenu 3" descr="qadesh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74" r="-2574"/>
          <a:stretch>
            <a:fillRect/>
          </a:stretch>
        </p:blipFill>
        <p:spPr>
          <a:xfrm>
            <a:off x="0" y="1060450"/>
            <a:ext cx="9144000" cy="5797550"/>
          </a:xfrm>
        </p:spPr>
      </p:pic>
      <p:sp>
        <p:nvSpPr>
          <p:cNvPr id="5" name="Flèche vers la gauche 4">
            <a:hlinkClick r:id="rId3" action="ppaction://hlinksldjump"/>
          </p:cNvPr>
          <p:cNvSpPr/>
          <p:nvPr/>
        </p:nvSpPr>
        <p:spPr>
          <a:xfrm>
            <a:off x="450671" y="6554594"/>
            <a:ext cx="1259828" cy="9217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191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ta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Ciel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Ciel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uta.thmx</Template>
  <TotalTime>7924</TotalTime>
  <Words>843</Words>
  <Application>Microsoft Macintosh PowerPoint</Application>
  <PresentationFormat>Présentation à l'écran (4:3)</PresentationFormat>
  <Paragraphs>168</Paragraphs>
  <Slides>72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72</vt:i4>
      </vt:variant>
    </vt:vector>
  </HeadingPairs>
  <TitlesOfParts>
    <vt:vector size="74" baseType="lpstr">
      <vt:lpstr>uta</vt:lpstr>
      <vt:lpstr>Document</vt:lpstr>
      <vt:lpstr>Grandes civilisations dans l’histoire: la Turquie</vt:lpstr>
      <vt:lpstr>Situation géo des civilisations à l’étude</vt:lpstr>
      <vt:lpstr>Situatio géographique</vt:lpstr>
      <vt:lpstr>Turquie millénaire</vt:lpstr>
      <vt:lpstr>Turquie millénaire</vt:lpstr>
      <vt:lpstr>Catal Hoyuk</vt:lpstr>
      <vt:lpstr>Vénus préhistorique: Catal Huyuk</vt:lpstr>
      <vt:lpstr>Écriture hittite</vt:lpstr>
      <vt:lpstr>Bataille de Qadesh</vt:lpstr>
      <vt:lpstr>Traité de Qadesh</vt:lpstr>
      <vt:lpstr>Guerre de Troie</vt:lpstr>
      <vt:lpstr>Architecture grecque en Turquie…</vt:lpstr>
      <vt:lpstr>Turquie millénaire</vt:lpstr>
      <vt:lpstr>Monnaie de Lydie</vt:lpstr>
      <vt:lpstr>L’Empire de Darius</vt:lpstr>
      <vt:lpstr>Civilisation perse</vt:lpstr>
      <vt:lpstr>Tombeaux rupestres lyciens</vt:lpstr>
      <vt:lpstr>Tombeaux lycéiens</vt:lpstr>
      <vt:lpstr>Conquêtes d’Alexandre le Grand</vt:lpstr>
      <vt:lpstr>Alexandre le Grand</vt:lpstr>
      <vt:lpstr>Division Empire d’Alexandre le Grand</vt:lpstr>
      <vt:lpstr>Autel de Pergame</vt:lpstr>
      <vt:lpstr>Turquie millénaire</vt:lpstr>
      <vt:lpstr>Anatolie…romaine</vt:lpstr>
      <vt:lpstr>Bibliothèque de Celsus</vt:lpstr>
      <vt:lpstr>Byzance= Constantinople</vt:lpstr>
      <vt:lpstr>395: empire romain d’Orient</vt:lpstr>
      <vt:lpstr>Muraille de Théodose</vt:lpstr>
      <vt:lpstr>Aqueduc de Valens</vt:lpstr>
      <vt:lpstr>Aqueduc de Valens</vt:lpstr>
      <vt:lpstr>La route de la soie…</vt:lpstr>
      <vt:lpstr>Route de la soie</vt:lpstr>
      <vt:lpstr>Chameau </vt:lpstr>
      <vt:lpstr>Caravane </vt:lpstr>
      <vt:lpstr>Selon Pline l’Ancien</vt:lpstr>
      <vt:lpstr>Turquie millénaire</vt:lpstr>
      <vt:lpstr>Empereur Justinien</vt:lpstr>
      <vt:lpstr>Basilique Sainte-Sophie</vt:lpstr>
      <vt:lpstr>Sainte-Sophie</vt:lpstr>
      <vt:lpstr>Constantinople</vt:lpstr>
      <vt:lpstr>1204: les Croisés…</vt:lpstr>
      <vt:lpstr>1453: prise de Constantinople</vt:lpstr>
      <vt:lpstr>Turquie millénaire</vt:lpstr>
      <vt:lpstr>Empire ottoman: 1453-1918</vt:lpstr>
      <vt:lpstr>Mosquée Bleue</vt:lpstr>
      <vt:lpstr>Mosquée Bleue</vt:lpstr>
      <vt:lpstr>Mosquée Bleue</vt:lpstr>
      <vt:lpstr>Ataturk: 1923-1938</vt:lpstr>
      <vt:lpstr>Turquie d’Atataturk</vt:lpstr>
      <vt:lpstr>Turquie aujourd’hui</vt:lpstr>
      <vt:lpstr>Turquie moderne</vt:lpstr>
      <vt:lpstr>Développement de l’économie </vt:lpstr>
      <vt:lpstr>Société laïque…</vt:lpstr>
      <vt:lpstr>…et traditionnelle</vt:lpstr>
      <vt:lpstr>Les bazars…</vt:lpstr>
      <vt:lpstr>Les épices…</vt:lpstr>
      <vt:lpstr>Et les fameux  tapis</vt:lpstr>
      <vt:lpstr>Présentation PowerPoint</vt:lpstr>
      <vt:lpstr>Motifs géométriques</vt:lpstr>
      <vt:lpstr>Derviches tourneurs</vt:lpstr>
      <vt:lpstr>Derviches tourneurs</vt:lpstr>
      <vt:lpstr>Présentation PowerPoint</vt:lpstr>
      <vt:lpstr>Et danse baladi</vt:lpstr>
      <vt:lpstr>Des paysages éblouissants</vt:lpstr>
      <vt:lpstr>Pamukale </vt:lpstr>
      <vt:lpstr>Pammukale</vt:lpstr>
      <vt:lpstr>Cheminées de fées</vt:lpstr>
      <vt:lpstr>La Cappadoce</vt:lpstr>
      <vt:lpstr>Vue du ciel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Grandes civilisations dans l’histoire: la Turquie</dc:title>
  <dc:creator>Luc Guay</dc:creator>
  <cp:lastModifiedBy>évaluateur texte</cp:lastModifiedBy>
  <cp:revision>91</cp:revision>
  <dcterms:created xsi:type="dcterms:W3CDTF">2013-07-02T16:16:49Z</dcterms:created>
  <dcterms:modified xsi:type="dcterms:W3CDTF">2013-10-01T00:06:29Z</dcterms:modified>
</cp:coreProperties>
</file>