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sldIdLst>
    <p:sldId id="256" r:id="rId2"/>
    <p:sldId id="258" r:id="rId3"/>
    <p:sldId id="343" r:id="rId4"/>
    <p:sldId id="260" r:id="rId5"/>
    <p:sldId id="259" r:id="rId6"/>
    <p:sldId id="344" r:id="rId7"/>
    <p:sldId id="261" r:id="rId8"/>
    <p:sldId id="262" r:id="rId9"/>
    <p:sldId id="263" r:id="rId10"/>
    <p:sldId id="293" r:id="rId11"/>
    <p:sldId id="294" r:id="rId12"/>
    <p:sldId id="295" r:id="rId13"/>
    <p:sldId id="264" r:id="rId14"/>
    <p:sldId id="286" r:id="rId15"/>
    <p:sldId id="266" r:id="rId16"/>
    <p:sldId id="267" r:id="rId17"/>
    <p:sldId id="268" r:id="rId18"/>
    <p:sldId id="269" r:id="rId19"/>
    <p:sldId id="270" r:id="rId20"/>
    <p:sldId id="271" r:id="rId21"/>
    <p:sldId id="289" r:id="rId22"/>
    <p:sldId id="272" r:id="rId23"/>
    <p:sldId id="335" r:id="rId24"/>
    <p:sldId id="290" r:id="rId25"/>
    <p:sldId id="273" r:id="rId26"/>
    <p:sldId id="274" r:id="rId27"/>
    <p:sldId id="287" r:id="rId28"/>
    <p:sldId id="341" r:id="rId29"/>
    <p:sldId id="334" r:id="rId30"/>
    <p:sldId id="340" r:id="rId31"/>
    <p:sldId id="288" r:id="rId32"/>
    <p:sldId id="297" r:id="rId33"/>
    <p:sldId id="298" r:id="rId34"/>
    <p:sldId id="275" r:id="rId35"/>
    <p:sldId id="292" r:id="rId36"/>
    <p:sldId id="276" r:id="rId37"/>
    <p:sldId id="332" r:id="rId38"/>
    <p:sldId id="306" r:id="rId39"/>
    <p:sldId id="277" r:id="rId40"/>
    <p:sldId id="307" r:id="rId41"/>
    <p:sldId id="327" r:id="rId42"/>
    <p:sldId id="330" r:id="rId43"/>
    <p:sldId id="278" r:id="rId44"/>
    <p:sldId id="308" r:id="rId45"/>
    <p:sldId id="309" r:id="rId46"/>
    <p:sldId id="310" r:id="rId47"/>
    <p:sldId id="311" r:id="rId48"/>
    <p:sldId id="279" r:id="rId49"/>
    <p:sldId id="336" r:id="rId50"/>
    <p:sldId id="300" r:id="rId51"/>
    <p:sldId id="301" r:id="rId52"/>
    <p:sldId id="312" r:id="rId53"/>
    <p:sldId id="313" r:id="rId54"/>
    <p:sldId id="314" r:id="rId55"/>
    <p:sldId id="315" r:id="rId56"/>
    <p:sldId id="316" r:id="rId57"/>
    <p:sldId id="303" r:id="rId58"/>
    <p:sldId id="280" r:id="rId59"/>
    <p:sldId id="342" r:id="rId60"/>
    <p:sldId id="331" r:id="rId61"/>
    <p:sldId id="299" r:id="rId62"/>
    <p:sldId id="317" r:id="rId63"/>
    <p:sldId id="304" r:id="rId64"/>
    <p:sldId id="281" r:id="rId65"/>
    <p:sldId id="337" r:id="rId66"/>
    <p:sldId id="338" r:id="rId67"/>
    <p:sldId id="282" r:id="rId68"/>
    <p:sldId id="318" r:id="rId69"/>
    <p:sldId id="319" r:id="rId70"/>
    <p:sldId id="320" r:id="rId71"/>
    <p:sldId id="321" r:id="rId72"/>
    <p:sldId id="283" r:id="rId73"/>
    <p:sldId id="322" r:id="rId74"/>
    <p:sldId id="323" r:id="rId75"/>
    <p:sldId id="284" r:id="rId76"/>
    <p:sldId id="305" r:id="rId77"/>
    <p:sldId id="324" r:id="rId78"/>
    <p:sldId id="325" r:id="rId79"/>
    <p:sldId id="326" r:id="rId80"/>
    <p:sldId id="333" r:id="rId81"/>
    <p:sldId id="329" r:id="rId82"/>
    <p:sldId id="339" r:id="rId83"/>
    <p:sldId id="296" r:id="rId84"/>
    <p:sldId id="257" r:id="rId8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0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2080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CD4C17-7B5D-8E4E-AC8C-8983445EDB62}" type="datetimeFigureOut">
              <a:rPr lang="fr-FR" smtClean="0"/>
              <a:t>17-05-09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BE6ADBB-DB67-6641-B29F-6136A46A4CC0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ucguay.espaceweb.usherbrooke.ca/lguay/accueil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niel.duguay.free.fr/dico_incas.htm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Incas: cours 1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Luc Guay, </a:t>
            </a:r>
            <a:r>
              <a:rPr lang="fr-FR" dirty="0" err="1" smtClean="0"/>
              <a:t>Ph.D</a:t>
            </a:r>
            <a:r>
              <a:rPr lang="fr-FR" dirty="0" smtClean="0"/>
              <a:t>, didactique de l’histoire</a:t>
            </a:r>
          </a:p>
          <a:p>
            <a:r>
              <a:rPr lang="fr-FR" dirty="0" smtClean="0"/>
              <a:t>Université du Troisième Âge, mai – juin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01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L’intérêt des Européens de trouver une nouvelle route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fr-FR" sz="3200" dirty="0"/>
              <a:t>Les rois espagnols et portugais à la fin du 15</a:t>
            </a:r>
            <a:r>
              <a:rPr lang="fr-FR" sz="3200" baseline="30000" dirty="0"/>
              <a:t>e</a:t>
            </a:r>
            <a:r>
              <a:rPr lang="fr-FR" sz="3200" dirty="0"/>
              <a:t> s et au 16</a:t>
            </a:r>
            <a:r>
              <a:rPr lang="fr-FR" sz="3200" baseline="30000" dirty="0"/>
              <a:t>e</a:t>
            </a:r>
            <a:r>
              <a:rPr lang="fr-FR" sz="3200" dirty="0"/>
              <a:t> s</a:t>
            </a:r>
            <a:r>
              <a:rPr lang="fr-FR" sz="3200" dirty="0" smtClean="0"/>
              <a:t>:</a:t>
            </a:r>
          </a:p>
          <a:p>
            <a:pPr lvl="1"/>
            <a:r>
              <a:rPr lang="fr-FR" sz="3200" dirty="0" smtClean="0"/>
              <a:t>Engagent </a:t>
            </a:r>
            <a:r>
              <a:rPr lang="fr-FR" sz="3200" dirty="0"/>
              <a:t>des explorateurs pour trouver une nouvelle </a:t>
            </a:r>
            <a:r>
              <a:rPr lang="fr-FR" sz="3200" dirty="0" smtClean="0"/>
              <a:t>route pour se rendre en Chine, en Inde</a:t>
            </a:r>
            <a:r>
              <a:rPr lang="mr-IN" sz="3200" dirty="0" smtClean="0"/>
              <a:t>…</a:t>
            </a:r>
            <a:endParaRPr lang="fr-CA" sz="3200" dirty="0" smtClean="0"/>
          </a:p>
          <a:p>
            <a:pPr lvl="1"/>
            <a:r>
              <a:rPr lang="fr-FR" sz="3200" dirty="0" smtClean="0"/>
              <a:t>la terre est ronde désormais</a:t>
            </a:r>
            <a:r>
              <a:rPr lang="fr-FR" sz="3200" dirty="0" smtClean="0">
                <a:sym typeface="Wingdings"/>
              </a:rPr>
              <a:t></a:t>
            </a:r>
          </a:p>
          <a:p>
            <a:pPr lvl="1"/>
            <a:r>
              <a:rPr lang="fr-FR" sz="3200" dirty="0" smtClean="0"/>
              <a:t>expéditions dirigées vers l'ouest</a:t>
            </a:r>
            <a:r>
              <a:rPr lang="mr-IN" sz="3200" dirty="0" smtClean="0"/>
              <a:t>…</a:t>
            </a:r>
            <a:endParaRPr lang="fr-FR" sz="3200" dirty="0"/>
          </a:p>
          <a:p>
            <a:pPr lvl="1"/>
            <a:r>
              <a:rPr lang="fr-FR" sz="3200" dirty="0" smtClean="0"/>
              <a:t>Se </a:t>
            </a:r>
            <a:r>
              <a:rPr lang="fr-FR" sz="3200" dirty="0"/>
              <a:t>frappent sur un « mur »: l’Amérique!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924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" grpId="2" uiExpand="1" build="p"/>
      <p:bldP spid="3" grpId="3" uiExpand="1" build="p"/>
      <p:bldP spid="3" grpId="4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d’écran 2014-08-09 à 16.51.3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20434" cy="50107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4273" y="5934670"/>
            <a:ext cx="7585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Carte dessinée en 1507 par Martin Waldseemüller en l’honneur de l’explorateur florentin </a:t>
            </a:r>
            <a:r>
              <a:rPr lang="fr-FR" dirty="0" err="1" smtClean="0">
                <a:solidFill>
                  <a:srgbClr val="FFFFFF"/>
                </a:solidFill>
              </a:rPr>
              <a:t>Amerigo</a:t>
            </a:r>
            <a:r>
              <a:rPr lang="fr-FR" dirty="0" smtClean="0">
                <a:solidFill>
                  <a:srgbClr val="FFFFFF"/>
                </a:solidFill>
              </a:rPr>
              <a:t> Vespucci, qui avait affirmé que les terres découvertes par Colomb faisaient partie d’un vaste continent.</a:t>
            </a:r>
          </a:p>
        </p:txBody>
      </p:sp>
    </p:spTree>
    <p:extLst>
      <p:ext uri="{BB962C8B-B14F-4D97-AF65-F5344CB8AC3E}">
        <p14:creationId xmlns:p14="http://schemas.microsoft.com/office/powerpoint/2010/main" val="14788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fut le début de grandes aventures!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recherche de nouvelles routes coûtaient cher!</a:t>
            </a:r>
          </a:p>
          <a:p>
            <a:r>
              <a:rPr lang="fr-FR" dirty="0" smtClean="0"/>
              <a:t>Cela permit toutefois de mettre à profit de nouvelles inventions:</a:t>
            </a:r>
          </a:p>
          <a:p>
            <a:pPr lvl="1"/>
            <a:r>
              <a:rPr lang="fr-FR" dirty="0" smtClean="0"/>
              <a:t>Les caravelles</a:t>
            </a:r>
          </a:p>
          <a:p>
            <a:pPr lvl="1"/>
            <a:r>
              <a:rPr lang="fr-FR" dirty="0" smtClean="0"/>
              <a:t>Les gouvernails d’étambot</a:t>
            </a:r>
          </a:p>
          <a:p>
            <a:pPr lvl="1"/>
            <a:r>
              <a:rPr lang="fr-FR" dirty="0" smtClean="0"/>
              <a:t>Les portulans</a:t>
            </a:r>
          </a:p>
          <a:p>
            <a:pPr lvl="1"/>
            <a:r>
              <a:rPr lang="fr-FR" dirty="0" smtClean="0"/>
              <a:t>Les astrolabes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3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Explorations européennes pour se rendre en Asie…</a:t>
            </a:r>
            <a:endParaRPr lang="fr-FR" dirty="0"/>
          </a:p>
        </p:txBody>
      </p:sp>
      <p:pic>
        <p:nvPicPr>
          <p:cNvPr id="4" name="Espace réservé du contenu 5" descr="Capture d’écran 2014-08-17 à 16.17.5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104" r="-45104"/>
          <a:stretch>
            <a:fillRect/>
          </a:stretch>
        </p:blipFill>
        <p:spPr>
          <a:xfrm>
            <a:off x="-1703297" y="1497106"/>
            <a:ext cx="12482807" cy="6858000"/>
          </a:xfrm>
        </p:spPr>
      </p:pic>
    </p:spTree>
    <p:extLst>
      <p:ext uri="{BB962C8B-B14F-4D97-AF65-F5344CB8AC3E}">
        <p14:creationId xmlns:p14="http://schemas.microsoft.com/office/powerpoint/2010/main" val="4599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Les empires espagnol, portugais, français et britannique : 15</a:t>
            </a:r>
            <a:r>
              <a:rPr lang="fr-FR" sz="3600" baseline="30000" dirty="0" smtClean="0"/>
              <a:t>e</a:t>
            </a:r>
            <a:r>
              <a:rPr lang="fr-FR" sz="3600" dirty="0" smtClean="0"/>
              <a:t> et 16</a:t>
            </a:r>
            <a:r>
              <a:rPr lang="fr-FR" sz="3600" baseline="30000" dirty="0" smtClean="0"/>
              <a:t>e</a:t>
            </a:r>
            <a:r>
              <a:rPr lang="fr-FR" sz="3600" dirty="0" smtClean="0"/>
              <a:t> s</a:t>
            </a:r>
            <a:endParaRPr lang="fr-FR" sz="3600" dirty="0"/>
          </a:p>
        </p:txBody>
      </p:sp>
      <p:pic>
        <p:nvPicPr>
          <p:cNvPr id="4" name="Espace réservé du contenu 3" descr="tordesila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62" y="1246188"/>
            <a:ext cx="9113838" cy="5006975"/>
          </a:xfrm>
        </p:spPr>
      </p:pic>
      <p:sp>
        <p:nvSpPr>
          <p:cNvPr id="21" name="ZoneTexte 20"/>
          <p:cNvSpPr txBox="1"/>
          <p:nvPr/>
        </p:nvSpPr>
        <p:spPr>
          <a:xfrm>
            <a:off x="876920" y="3307104"/>
            <a:ext cx="97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, Antilles</a:t>
            </a:r>
            <a:endParaRPr lang="fr-FR" sz="1000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1642949" y="3103020"/>
            <a:ext cx="692875" cy="303989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65174" y="3103020"/>
            <a:ext cx="745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Mexique</a:t>
            </a:r>
            <a:endParaRPr lang="fr-FR" sz="1000" dirty="0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1235125" y="3077141"/>
            <a:ext cx="275787" cy="94712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978778" y="3891394"/>
            <a:ext cx="87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Équateur</a:t>
            </a:r>
            <a:endParaRPr lang="fr-FR" sz="1000" dirty="0" smtClean="0"/>
          </a:p>
          <a:p>
            <a:r>
              <a:rPr lang="fr-FR" sz="1000" dirty="0" smtClean="0"/>
              <a:t>Pérou</a:t>
            </a:r>
          </a:p>
          <a:p>
            <a:r>
              <a:rPr lang="fr-FR" sz="1000" dirty="0" smtClean="0"/>
              <a:t>Chili</a:t>
            </a:r>
          </a:p>
          <a:p>
            <a:endParaRPr lang="fr-FR" sz="100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724514" y="4084705"/>
            <a:ext cx="438917" cy="94712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1724514" y="3723330"/>
            <a:ext cx="316143" cy="313026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1724514" y="4036356"/>
            <a:ext cx="660929" cy="668854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235125" y="4808564"/>
            <a:ext cx="101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Argentine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014884" y="4408545"/>
            <a:ext cx="874531" cy="381469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3623809" y="3934262"/>
            <a:ext cx="83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00" dirty="0" smtClean="0"/>
          </a:p>
          <a:p>
            <a:r>
              <a:rPr lang="fr-FR" sz="1000" dirty="0"/>
              <a:t>Brésil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3321523" y="4036356"/>
            <a:ext cx="488720" cy="143061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3809575" y="4419085"/>
            <a:ext cx="99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Cap Bonne Espérance</a:t>
            </a:r>
            <a:endParaRPr lang="fr-FR" sz="1000" dirty="0"/>
          </a:p>
        </p:txBody>
      </p:sp>
      <p:cxnSp>
        <p:nvCxnSpPr>
          <p:cNvPr id="42" name="Connecteur droit avec flèche 41"/>
          <p:cNvCxnSpPr>
            <a:endCxn id="40" idx="3"/>
          </p:cNvCxnSpPr>
          <p:nvPr/>
        </p:nvCxnSpPr>
        <p:spPr>
          <a:xfrm>
            <a:off x="4567966" y="4599280"/>
            <a:ext cx="231704" cy="19860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884320" y="3410795"/>
            <a:ext cx="477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Goa</a:t>
            </a:r>
            <a:endParaRPr lang="fr-FR" sz="1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3197789" y="2323574"/>
            <a:ext cx="685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Cap Vert</a:t>
            </a:r>
            <a:endParaRPr lang="fr-FR" sz="1000" dirty="0"/>
          </a:p>
        </p:txBody>
      </p:sp>
      <p:sp>
        <p:nvSpPr>
          <p:cNvPr id="45" name="ZoneTexte 44"/>
          <p:cNvSpPr txBox="1"/>
          <p:nvPr/>
        </p:nvSpPr>
        <p:spPr>
          <a:xfrm>
            <a:off x="6279824" y="3891394"/>
            <a:ext cx="85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Philippines</a:t>
            </a:r>
            <a:endParaRPr lang="fr-FR" sz="1000" dirty="0"/>
          </a:p>
        </p:txBody>
      </p:sp>
      <p:cxnSp>
        <p:nvCxnSpPr>
          <p:cNvPr id="47" name="Connecteur droit avec flèche 46"/>
          <p:cNvCxnSpPr>
            <a:stCxn id="45" idx="0"/>
          </p:cNvCxnSpPr>
          <p:nvPr/>
        </p:nvCxnSpPr>
        <p:spPr>
          <a:xfrm flipV="1">
            <a:off x="6705461" y="3657016"/>
            <a:ext cx="157637" cy="234378"/>
          </a:xfrm>
          <a:prstGeom prst="straightConnector1">
            <a:avLst/>
          </a:prstGeom>
          <a:ln>
            <a:solidFill>
              <a:srgbClr val="F835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5323681" y="3934262"/>
            <a:ext cx="1381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Mozambique</a:t>
            </a:r>
            <a:endParaRPr lang="fr-FR" sz="1000" dirty="0"/>
          </a:p>
        </p:txBody>
      </p:sp>
      <p:pic>
        <p:nvPicPr>
          <p:cNvPr id="38" name="Espace réservé du contenu 3" descr="Capture d’écran 2014-12-27 à 10.27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17" y="2195035"/>
            <a:ext cx="351919" cy="193343"/>
          </a:xfrm>
          <a:prstGeom prst="rect">
            <a:avLst/>
          </a:prstGeom>
        </p:spPr>
      </p:pic>
      <p:pic>
        <p:nvPicPr>
          <p:cNvPr id="41" name="Espace réservé du contenu 3" descr="Capture d’écran 2014-12-27 à 10.27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9167" y="3086802"/>
            <a:ext cx="351919" cy="193343"/>
          </a:xfrm>
          <a:prstGeom prst="rect">
            <a:avLst/>
          </a:prstGeom>
        </p:spPr>
      </p:pic>
      <p:pic>
        <p:nvPicPr>
          <p:cNvPr id="46" name="Espace réservé du contenu 3" descr="Capture d’écran 2014-12-27 à 10.27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746" y="3510148"/>
            <a:ext cx="351919" cy="193343"/>
          </a:xfrm>
          <a:prstGeom prst="rect">
            <a:avLst/>
          </a:prstGeom>
        </p:spPr>
      </p:pic>
      <p:pic>
        <p:nvPicPr>
          <p:cNvPr id="51" name="Espace réservé du contenu 3" descr="Capture d’écran 2014-12-27 à 10.27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150" y="2901002"/>
            <a:ext cx="351919" cy="1933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80610" y="1998903"/>
            <a:ext cx="102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Canada</a:t>
            </a:r>
            <a:endParaRPr lang="fr-FR" sz="1000" dirty="0"/>
          </a:p>
        </p:txBody>
      </p:sp>
      <p:sp>
        <p:nvSpPr>
          <p:cNvPr id="5" name="ZoneTexte 4"/>
          <p:cNvSpPr txBox="1"/>
          <p:nvPr/>
        </p:nvSpPr>
        <p:spPr>
          <a:xfrm>
            <a:off x="1779533" y="2755128"/>
            <a:ext cx="605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 smtClean="0">
                <a:solidFill>
                  <a:srgbClr val="000000"/>
                </a:solidFill>
              </a:rPr>
              <a:t>Haiti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291086" y="3077141"/>
            <a:ext cx="8710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Sénégal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279824" y="2982429"/>
            <a:ext cx="85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Pondichéry</a:t>
            </a:r>
            <a:endParaRPr lang="fr-FR" sz="1000" dirty="0"/>
          </a:p>
        </p:txBody>
      </p:sp>
      <p:cxnSp>
        <p:nvCxnSpPr>
          <p:cNvPr id="52" name="Connecteur droit avec flèche 51"/>
          <p:cNvCxnSpPr>
            <a:stCxn id="28" idx="2"/>
          </p:cNvCxnSpPr>
          <p:nvPr/>
        </p:nvCxnSpPr>
        <p:spPr>
          <a:xfrm flipH="1">
            <a:off x="6455626" y="3228650"/>
            <a:ext cx="249835" cy="182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Image 58" descr="Capture d’écran 2014-12-27 à 10.41.5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047304" y="2089860"/>
            <a:ext cx="381049" cy="190087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3197789" y="1893078"/>
            <a:ext cx="1093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Terre-Neuve</a:t>
            </a:r>
            <a:endParaRPr lang="fr-FR" sz="1000" dirty="0"/>
          </a:p>
        </p:txBody>
      </p:sp>
      <p:sp>
        <p:nvSpPr>
          <p:cNvPr id="63" name="Forme libre 62"/>
          <p:cNvSpPr/>
          <p:nvPr/>
        </p:nvSpPr>
        <p:spPr>
          <a:xfrm>
            <a:off x="4233197" y="2162160"/>
            <a:ext cx="1483228" cy="1330041"/>
          </a:xfrm>
          <a:custGeom>
            <a:avLst/>
            <a:gdLst>
              <a:gd name="connsiteX0" fmla="*/ 529150 w 1483228"/>
              <a:gd name="connsiteY0" fmla="*/ 318831 h 1330041"/>
              <a:gd name="connsiteX1" fmla="*/ 564427 w 1483228"/>
              <a:gd name="connsiteY1" fmla="*/ 154215 h 1330041"/>
              <a:gd name="connsiteX2" fmla="*/ 599703 w 1483228"/>
              <a:gd name="connsiteY2" fmla="*/ 142457 h 1330041"/>
              <a:gd name="connsiteX3" fmla="*/ 670256 w 1483228"/>
              <a:gd name="connsiteY3" fmla="*/ 83666 h 1330041"/>
              <a:gd name="connsiteX4" fmla="*/ 705533 w 1483228"/>
              <a:gd name="connsiteY4" fmla="*/ 60149 h 1330041"/>
              <a:gd name="connsiteX5" fmla="*/ 799604 w 1483228"/>
              <a:gd name="connsiteY5" fmla="*/ 24875 h 1330041"/>
              <a:gd name="connsiteX6" fmla="*/ 870157 w 1483228"/>
              <a:gd name="connsiteY6" fmla="*/ 1358 h 1330041"/>
              <a:gd name="connsiteX7" fmla="*/ 1070058 w 1483228"/>
              <a:gd name="connsiteY7" fmla="*/ 13116 h 1330041"/>
              <a:gd name="connsiteX8" fmla="*/ 1093576 w 1483228"/>
              <a:gd name="connsiteY8" fmla="*/ 83666 h 1330041"/>
              <a:gd name="connsiteX9" fmla="*/ 1117094 w 1483228"/>
              <a:gd name="connsiteY9" fmla="*/ 118941 h 1330041"/>
              <a:gd name="connsiteX10" fmla="*/ 1128853 w 1483228"/>
              <a:gd name="connsiteY10" fmla="*/ 154215 h 1330041"/>
              <a:gd name="connsiteX11" fmla="*/ 1164129 w 1483228"/>
              <a:gd name="connsiteY11" fmla="*/ 165974 h 1330041"/>
              <a:gd name="connsiteX12" fmla="*/ 1234683 w 1483228"/>
              <a:gd name="connsiteY12" fmla="*/ 213007 h 1330041"/>
              <a:gd name="connsiteX13" fmla="*/ 1305236 w 1483228"/>
              <a:gd name="connsiteY13" fmla="*/ 248281 h 1330041"/>
              <a:gd name="connsiteX14" fmla="*/ 1328754 w 1483228"/>
              <a:gd name="connsiteY14" fmla="*/ 354106 h 1330041"/>
              <a:gd name="connsiteX15" fmla="*/ 1340513 w 1483228"/>
              <a:gd name="connsiteY15" fmla="*/ 401139 h 1330041"/>
              <a:gd name="connsiteX16" fmla="*/ 1411066 w 1483228"/>
              <a:gd name="connsiteY16" fmla="*/ 448172 h 1330041"/>
              <a:gd name="connsiteX17" fmla="*/ 1422825 w 1483228"/>
              <a:gd name="connsiteY17" fmla="*/ 601029 h 1330041"/>
              <a:gd name="connsiteX18" fmla="*/ 1352272 w 1483228"/>
              <a:gd name="connsiteY18" fmla="*/ 612787 h 1330041"/>
              <a:gd name="connsiteX19" fmla="*/ 1222924 w 1483228"/>
              <a:gd name="connsiteY19" fmla="*/ 636304 h 1330041"/>
              <a:gd name="connsiteX20" fmla="*/ 1199406 w 1483228"/>
              <a:gd name="connsiteY20" fmla="*/ 671579 h 1330041"/>
              <a:gd name="connsiteX21" fmla="*/ 1199406 w 1483228"/>
              <a:gd name="connsiteY21" fmla="*/ 836194 h 1330041"/>
              <a:gd name="connsiteX22" fmla="*/ 1234683 w 1483228"/>
              <a:gd name="connsiteY22" fmla="*/ 977293 h 1330041"/>
              <a:gd name="connsiteX23" fmla="*/ 1246442 w 1483228"/>
              <a:gd name="connsiteY23" fmla="*/ 1012568 h 1330041"/>
              <a:gd name="connsiteX24" fmla="*/ 1281718 w 1483228"/>
              <a:gd name="connsiteY24" fmla="*/ 1024326 h 1330041"/>
              <a:gd name="connsiteX25" fmla="*/ 1352272 w 1483228"/>
              <a:gd name="connsiteY25" fmla="*/ 1059601 h 1330041"/>
              <a:gd name="connsiteX26" fmla="*/ 1387548 w 1483228"/>
              <a:gd name="connsiteY26" fmla="*/ 1083117 h 1330041"/>
              <a:gd name="connsiteX27" fmla="*/ 1458102 w 1483228"/>
              <a:gd name="connsiteY27" fmla="*/ 1118392 h 1330041"/>
              <a:gd name="connsiteX28" fmla="*/ 1469860 w 1483228"/>
              <a:gd name="connsiteY28" fmla="*/ 1247733 h 1330041"/>
              <a:gd name="connsiteX29" fmla="*/ 1411066 w 1483228"/>
              <a:gd name="connsiteY29" fmla="*/ 1283008 h 1330041"/>
              <a:gd name="connsiteX30" fmla="*/ 1375789 w 1483228"/>
              <a:gd name="connsiteY30" fmla="*/ 1306524 h 1330041"/>
              <a:gd name="connsiteX31" fmla="*/ 1281718 w 1483228"/>
              <a:gd name="connsiteY31" fmla="*/ 1330041 h 1330041"/>
              <a:gd name="connsiteX32" fmla="*/ 1222924 w 1483228"/>
              <a:gd name="connsiteY32" fmla="*/ 1318282 h 1330041"/>
              <a:gd name="connsiteX33" fmla="*/ 1187647 w 1483228"/>
              <a:gd name="connsiteY33" fmla="*/ 1306524 h 1330041"/>
              <a:gd name="connsiteX34" fmla="*/ 1175888 w 1483228"/>
              <a:gd name="connsiteY34" fmla="*/ 1271249 h 1330041"/>
              <a:gd name="connsiteX35" fmla="*/ 1105335 w 1483228"/>
              <a:gd name="connsiteY35" fmla="*/ 1247733 h 1330041"/>
              <a:gd name="connsiteX36" fmla="*/ 1046541 w 1483228"/>
              <a:gd name="connsiteY36" fmla="*/ 1188942 h 1330041"/>
              <a:gd name="connsiteX37" fmla="*/ 1011264 w 1483228"/>
              <a:gd name="connsiteY37" fmla="*/ 1165425 h 1330041"/>
              <a:gd name="connsiteX38" fmla="*/ 975987 w 1483228"/>
              <a:gd name="connsiteY38" fmla="*/ 1130150 h 1330041"/>
              <a:gd name="connsiteX39" fmla="*/ 952470 w 1483228"/>
              <a:gd name="connsiteY39" fmla="*/ 1059601 h 1330041"/>
              <a:gd name="connsiteX40" fmla="*/ 905434 w 1483228"/>
              <a:gd name="connsiteY40" fmla="*/ 989051 h 1330041"/>
              <a:gd name="connsiteX41" fmla="*/ 881916 w 1483228"/>
              <a:gd name="connsiteY41" fmla="*/ 883227 h 1330041"/>
              <a:gd name="connsiteX42" fmla="*/ 834881 w 1483228"/>
              <a:gd name="connsiteY42" fmla="*/ 812678 h 1330041"/>
              <a:gd name="connsiteX43" fmla="*/ 811363 w 1483228"/>
              <a:gd name="connsiteY43" fmla="*/ 777403 h 1330041"/>
              <a:gd name="connsiteX44" fmla="*/ 787845 w 1483228"/>
              <a:gd name="connsiteY44" fmla="*/ 742128 h 1330041"/>
              <a:gd name="connsiteX45" fmla="*/ 423320 w 1483228"/>
              <a:gd name="connsiteY45" fmla="*/ 706853 h 1330041"/>
              <a:gd name="connsiteX46" fmla="*/ 352767 w 1483228"/>
              <a:gd name="connsiteY46" fmla="*/ 683337 h 1330041"/>
              <a:gd name="connsiteX47" fmla="*/ 270455 w 1483228"/>
              <a:gd name="connsiteY47" fmla="*/ 671579 h 1330041"/>
              <a:gd name="connsiteX48" fmla="*/ 246937 w 1483228"/>
              <a:gd name="connsiteY48" fmla="*/ 636304 h 1330041"/>
              <a:gd name="connsiteX49" fmla="*/ 211660 w 1483228"/>
              <a:gd name="connsiteY49" fmla="*/ 624546 h 1330041"/>
              <a:gd name="connsiteX50" fmla="*/ 141107 w 1483228"/>
              <a:gd name="connsiteY50" fmla="*/ 577513 h 1330041"/>
              <a:gd name="connsiteX51" fmla="*/ 105830 w 1483228"/>
              <a:gd name="connsiteY51" fmla="*/ 565754 h 1330041"/>
              <a:gd name="connsiteX52" fmla="*/ 0 w 1483228"/>
              <a:gd name="connsiteY52" fmla="*/ 553996 h 133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483228" h="1330041">
                <a:moveTo>
                  <a:pt x="529150" y="318831"/>
                </a:moveTo>
                <a:cubicBezTo>
                  <a:pt x="532383" y="286507"/>
                  <a:pt x="527863" y="190777"/>
                  <a:pt x="564427" y="154215"/>
                </a:cubicBezTo>
                <a:cubicBezTo>
                  <a:pt x="573192" y="145451"/>
                  <a:pt x="588617" y="148000"/>
                  <a:pt x="599703" y="142457"/>
                </a:cubicBezTo>
                <a:cubicBezTo>
                  <a:pt x="643499" y="120560"/>
                  <a:pt x="631244" y="116175"/>
                  <a:pt x="670256" y="83666"/>
                </a:cubicBezTo>
                <a:cubicBezTo>
                  <a:pt x="681113" y="74619"/>
                  <a:pt x="693262" y="67160"/>
                  <a:pt x="705533" y="60149"/>
                </a:cubicBezTo>
                <a:cubicBezTo>
                  <a:pt x="763637" y="26949"/>
                  <a:pt x="738686" y="43150"/>
                  <a:pt x="799604" y="24875"/>
                </a:cubicBezTo>
                <a:cubicBezTo>
                  <a:pt x="823348" y="17752"/>
                  <a:pt x="870157" y="1358"/>
                  <a:pt x="870157" y="1358"/>
                </a:cubicBezTo>
                <a:cubicBezTo>
                  <a:pt x="936791" y="5277"/>
                  <a:pt x="1007424" y="-9958"/>
                  <a:pt x="1070058" y="13116"/>
                </a:cubicBezTo>
                <a:cubicBezTo>
                  <a:pt x="1093319" y="21685"/>
                  <a:pt x="1079825" y="63041"/>
                  <a:pt x="1093576" y="83666"/>
                </a:cubicBezTo>
                <a:cubicBezTo>
                  <a:pt x="1101415" y="95424"/>
                  <a:pt x="1110774" y="106301"/>
                  <a:pt x="1117094" y="118941"/>
                </a:cubicBezTo>
                <a:cubicBezTo>
                  <a:pt x="1122637" y="130026"/>
                  <a:pt x="1120089" y="145451"/>
                  <a:pt x="1128853" y="154215"/>
                </a:cubicBezTo>
                <a:cubicBezTo>
                  <a:pt x="1137618" y="162979"/>
                  <a:pt x="1153294" y="159955"/>
                  <a:pt x="1164129" y="165974"/>
                </a:cubicBezTo>
                <a:cubicBezTo>
                  <a:pt x="1188837" y="179700"/>
                  <a:pt x="1207869" y="204069"/>
                  <a:pt x="1234683" y="213007"/>
                </a:cubicBezTo>
                <a:cubicBezTo>
                  <a:pt x="1283366" y="229234"/>
                  <a:pt x="1259646" y="217890"/>
                  <a:pt x="1305236" y="248281"/>
                </a:cubicBezTo>
                <a:cubicBezTo>
                  <a:pt x="1328121" y="316932"/>
                  <a:pt x="1308059" y="250636"/>
                  <a:pt x="1328754" y="354106"/>
                </a:cubicBezTo>
                <a:cubicBezTo>
                  <a:pt x="1331923" y="369952"/>
                  <a:pt x="1329871" y="388977"/>
                  <a:pt x="1340513" y="401139"/>
                </a:cubicBezTo>
                <a:cubicBezTo>
                  <a:pt x="1359126" y="422410"/>
                  <a:pt x="1411066" y="448172"/>
                  <a:pt x="1411066" y="448172"/>
                </a:cubicBezTo>
                <a:cubicBezTo>
                  <a:pt x="1424046" y="487109"/>
                  <a:pt x="1459671" y="558921"/>
                  <a:pt x="1422825" y="601029"/>
                </a:cubicBezTo>
                <a:cubicBezTo>
                  <a:pt x="1407124" y="618972"/>
                  <a:pt x="1375651" y="608111"/>
                  <a:pt x="1352272" y="612787"/>
                </a:cubicBezTo>
                <a:cubicBezTo>
                  <a:pt x="1213659" y="640509"/>
                  <a:pt x="1432173" y="606413"/>
                  <a:pt x="1222924" y="636304"/>
                </a:cubicBezTo>
                <a:cubicBezTo>
                  <a:pt x="1215085" y="648062"/>
                  <a:pt x="1205726" y="658939"/>
                  <a:pt x="1199406" y="671579"/>
                </a:cubicBezTo>
                <a:cubicBezTo>
                  <a:pt x="1172143" y="726102"/>
                  <a:pt x="1192859" y="770727"/>
                  <a:pt x="1199406" y="836194"/>
                </a:cubicBezTo>
                <a:cubicBezTo>
                  <a:pt x="1217843" y="1020549"/>
                  <a:pt x="1189439" y="886811"/>
                  <a:pt x="1234683" y="977293"/>
                </a:cubicBezTo>
                <a:cubicBezTo>
                  <a:pt x="1240226" y="988379"/>
                  <a:pt x="1237678" y="1003804"/>
                  <a:pt x="1246442" y="1012568"/>
                </a:cubicBezTo>
                <a:cubicBezTo>
                  <a:pt x="1255207" y="1021332"/>
                  <a:pt x="1269959" y="1020407"/>
                  <a:pt x="1281718" y="1024326"/>
                </a:cubicBezTo>
                <a:cubicBezTo>
                  <a:pt x="1382812" y="1091719"/>
                  <a:pt x="1254908" y="1010922"/>
                  <a:pt x="1352272" y="1059601"/>
                </a:cubicBezTo>
                <a:cubicBezTo>
                  <a:pt x="1364912" y="1065921"/>
                  <a:pt x="1374908" y="1076797"/>
                  <a:pt x="1387548" y="1083117"/>
                </a:cubicBezTo>
                <a:cubicBezTo>
                  <a:pt x="1484920" y="1131801"/>
                  <a:pt x="1357000" y="1050996"/>
                  <a:pt x="1458102" y="1118392"/>
                </a:cubicBezTo>
                <a:cubicBezTo>
                  <a:pt x="1470496" y="1155573"/>
                  <a:pt x="1500544" y="1206823"/>
                  <a:pt x="1469860" y="1247733"/>
                </a:cubicBezTo>
                <a:cubicBezTo>
                  <a:pt x="1456147" y="1266016"/>
                  <a:pt x="1430447" y="1270896"/>
                  <a:pt x="1411066" y="1283008"/>
                </a:cubicBezTo>
                <a:cubicBezTo>
                  <a:pt x="1399082" y="1290498"/>
                  <a:pt x="1388429" y="1300204"/>
                  <a:pt x="1375789" y="1306524"/>
                </a:cubicBezTo>
                <a:cubicBezTo>
                  <a:pt x="1351684" y="1318576"/>
                  <a:pt x="1304079" y="1325569"/>
                  <a:pt x="1281718" y="1330041"/>
                </a:cubicBezTo>
                <a:cubicBezTo>
                  <a:pt x="1262120" y="1326121"/>
                  <a:pt x="1242313" y="1323129"/>
                  <a:pt x="1222924" y="1318282"/>
                </a:cubicBezTo>
                <a:cubicBezTo>
                  <a:pt x="1210899" y="1315276"/>
                  <a:pt x="1196412" y="1315288"/>
                  <a:pt x="1187647" y="1306524"/>
                </a:cubicBezTo>
                <a:cubicBezTo>
                  <a:pt x="1178883" y="1297760"/>
                  <a:pt x="1185974" y="1278453"/>
                  <a:pt x="1175888" y="1271249"/>
                </a:cubicBezTo>
                <a:cubicBezTo>
                  <a:pt x="1155715" y="1256841"/>
                  <a:pt x="1105335" y="1247733"/>
                  <a:pt x="1105335" y="1247733"/>
                </a:cubicBezTo>
                <a:cubicBezTo>
                  <a:pt x="1011260" y="1185019"/>
                  <a:pt x="1124934" y="1267331"/>
                  <a:pt x="1046541" y="1188942"/>
                </a:cubicBezTo>
                <a:cubicBezTo>
                  <a:pt x="1036548" y="1178949"/>
                  <a:pt x="1022121" y="1174472"/>
                  <a:pt x="1011264" y="1165425"/>
                </a:cubicBezTo>
                <a:cubicBezTo>
                  <a:pt x="998489" y="1154780"/>
                  <a:pt x="987746" y="1141908"/>
                  <a:pt x="975987" y="1130150"/>
                </a:cubicBezTo>
                <a:cubicBezTo>
                  <a:pt x="968148" y="1106634"/>
                  <a:pt x="966221" y="1080226"/>
                  <a:pt x="952470" y="1059601"/>
                </a:cubicBezTo>
                <a:lnTo>
                  <a:pt x="905434" y="989051"/>
                </a:lnTo>
                <a:cubicBezTo>
                  <a:pt x="904197" y="982866"/>
                  <a:pt x="887451" y="894297"/>
                  <a:pt x="881916" y="883227"/>
                </a:cubicBezTo>
                <a:cubicBezTo>
                  <a:pt x="869276" y="857948"/>
                  <a:pt x="850559" y="836194"/>
                  <a:pt x="834881" y="812678"/>
                </a:cubicBezTo>
                <a:lnTo>
                  <a:pt x="811363" y="777403"/>
                </a:lnTo>
                <a:cubicBezTo>
                  <a:pt x="803524" y="765645"/>
                  <a:pt x="801252" y="746597"/>
                  <a:pt x="787845" y="742128"/>
                </a:cubicBezTo>
                <a:cubicBezTo>
                  <a:pt x="624255" y="687602"/>
                  <a:pt x="742062" y="719603"/>
                  <a:pt x="423320" y="706853"/>
                </a:cubicBezTo>
                <a:cubicBezTo>
                  <a:pt x="399802" y="699014"/>
                  <a:pt x="376922" y="688911"/>
                  <a:pt x="352767" y="683337"/>
                </a:cubicBezTo>
                <a:cubicBezTo>
                  <a:pt x="325761" y="677105"/>
                  <a:pt x="295782" y="682835"/>
                  <a:pt x="270455" y="671579"/>
                </a:cubicBezTo>
                <a:cubicBezTo>
                  <a:pt x="257541" y="665840"/>
                  <a:pt x="257973" y="645132"/>
                  <a:pt x="246937" y="636304"/>
                </a:cubicBezTo>
                <a:cubicBezTo>
                  <a:pt x="237258" y="628561"/>
                  <a:pt x="223419" y="628465"/>
                  <a:pt x="211660" y="624546"/>
                </a:cubicBezTo>
                <a:cubicBezTo>
                  <a:pt x="188142" y="608868"/>
                  <a:pt x="167921" y="586451"/>
                  <a:pt x="141107" y="577513"/>
                </a:cubicBezTo>
                <a:cubicBezTo>
                  <a:pt x="129348" y="573593"/>
                  <a:pt x="118025" y="567971"/>
                  <a:pt x="105830" y="565754"/>
                </a:cubicBezTo>
                <a:cubicBezTo>
                  <a:pt x="38485" y="553510"/>
                  <a:pt x="39563" y="553996"/>
                  <a:pt x="0" y="55399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5884320" y="1893078"/>
            <a:ext cx="109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Empire ottoman</a:t>
            </a:r>
            <a:endParaRPr lang="fr-FR" dirty="0"/>
          </a:p>
        </p:txBody>
      </p:sp>
      <p:cxnSp>
        <p:nvCxnSpPr>
          <p:cNvPr id="66" name="Connecteur droit avec flèche 65"/>
          <p:cNvCxnSpPr>
            <a:stCxn id="64" idx="1"/>
          </p:cNvCxnSpPr>
          <p:nvPr/>
        </p:nvCxnSpPr>
        <p:spPr>
          <a:xfrm flipH="1">
            <a:off x="5514915" y="2216244"/>
            <a:ext cx="369405" cy="35355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 52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12" y="2931070"/>
            <a:ext cx="302286" cy="199811"/>
          </a:xfrm>
          <a:prstGeom prst="rect">
            <a:avLst/>
          </a:prstGeom>
        </p:spPr>
      </p:pic>
      <p:pic>
        <p:nvPicPr>
          <p:cNvPr id="54" name="Image 53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157" y="2782618"/>
            <a:ext cx="302286" cy="199811"/>
          </a:xfrm>
          <a:prstGeom prst="rect">
            <a:avLst/>
          </a:prstGeom>
        </p:spPr>
      </p:pic>
      <p:pic>
        <p:nvPicPr>
          <p:cNvPr id="56" name="Image 55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621" y="3165614"/>
            <a:ext cx="302286" cy="199811"/>
          </a:xfrm>
          <a:prstGeom prst="rect">
            <a:avLst/>
          </a:prstGeom>
        </p:spPr>
      </p:pic>
      <p:pic>
        <p:nvPicPr>
          <p:cNvPr id="57" name="Image 56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35" y="3606820"/>
            <a:ext cx="302286" cy="199811"/>
          </a:xfrm>
          <a:prstGeom prst="rect">
            <a:avLst/>
          </a:prstGeom>
        </p:spPr>
      </p:pic>
      <p:pic>
        <p:nvPicPr>
          <p:cNvPr id="58" name="Image 57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64" y="4034411"/>
            <a:ext cx="302286" cy="199811"/>
          </a:xfrm>
          <a:prstGeom prst="rect">
            <a:avLst/>
          </a:prstGeom>
        </p:spPr>
      </p:pic>
      <p:pic>
        <p:nvPicPr>
          <p:cNvPr id="65" name="Image 64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086" y="4246680"/>
            <a:ext cx="302286" cy="199811"/>
          </a:xfrm>
          <a:prstGeom prst="rect">
            <a:avLst/>
          </a:prstGeom>
        </p:spPr>
      </p:pic>
      <p:pic>
        <p:nvPicPr>
          <p:cNvPr id="67" name="Image 66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824" y="4705210"/>
            <a:ext cx="302286" cy="199811"/>
          </a:xfrm>
          <a:prstGeom prst="rect">
            <a:avLst/>
          </a:prstGeom>
        </p:spPr>
      </p:pic>
      <p:pic>
        <p:nvPicPr>
          <p:cNvPr id="68" name="Image 67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384" y="4639875"/>
            <a:ext cx="302286" cy="199811"/>
          </a:xfrm>
          <a:prstGeom prst="rect">
            <a:avLst/>
          </a:prstGeom>
        </p:spPr>
      </p:pic>
      <p:pic>
        <p:nvPicPr>
          <p:cNvPr id="69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3065670" y="3806631"/>
            <a:ext cx="344786" cy="189424"/>
          </a:xfrm>
          <a:prstGeom prst="rect">
            <a:avLst/>
          </a:prstGeom>
        </p:spPr>
      </p:pic>
      <p:pic>
        <p:nvPicPr>
          <p:cNvPr id="70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3512320" y="3039226"/>
            <a:ext cx="344786" cy="189424"/>
          </a:xfrm>
          <a:prstGeom prst="rect">
            <a:avLst/>
          </a:prstGeom>
        </p:spPr>
      </p:pic>
      <p:pic>
        <p:nvPicPr>
          <p:cNvPr id="71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3538472" y="2646934"/>
            <a:ext cx="344786" cy="189424"/>
          </a:xfrm>
          <a:prstGeom prst="rect">
            <a:avLst/>
          </a:prstGeom>
        </p:spPr>
      </p:pic>
      <p:pic>
        <p:nvPicPr>
          <p:cNvPr id="72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4799670" y="4524428"/>
            <a:ext cx="344786" cy="189424"/>
          </a:xfrm>
          <a:prstGeom prst="rect">
            <a:avLst/>
          </a:prstGeom>
        </p:spPr>
      </p:pic>
      <p:pic>
        <p:nvPicPr>
          <p:cNvPr id="73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5979960" y="3299000"/>
            <a:ext cx="344786" cy="189424"/>
          </a:xfrm>
          <a:prstGeom prst="rect">
            <a:avLst/>
          </a:prstGeom>
        </p:spPr>
      </p:pic>
      <p:pic>
        <p:nvPicPr>
          <p:cNvPr id="74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6812922" y="3423090"/>
            <a:ext cx="344786" cy="189424"/>
          </a:xfrm>
          <a:prstGeom prst="rect">
            <a:avLst/>
          </a:prstGeom>
        </p:spPr>
      </p:pic>
      <p:pic>
        <p:nvPicPr>
          <p:cNvPr id="75" name="Espace réservé du contenu 3" descr="portug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69" r="-11069"/>
          <a:stretch>
            <a:fillRect/>
          </a:stretch>
        </p:blipFill>
        <p:spPr>
          <a:xfrm>
            <a:off x="4989756" y="4149607"/>
            <a:ext cx="344786" cy="189424"/>
          </a:xfrm>
          <a:prstGeom prst="rect">
            <a:avLst/>
          </a:prstGeom>
        </p:spPr>
      </p:pic>
      <p:pic>
        <p:nvPicPr>
          <p:cNvPr id="76" name="Image 75" descr="espagn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313" y="2569326"/>
            <a:ext cx="302286" cy="1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L’Amérique en 1587  </a:t>
            </a:r>
            <a:endParaRPr lang="fr-FR" dirty="0"/>
          </a:p>
        </p:txBody>
      </p:sp>
      <p:pic>
        <p:nvPicPr>
          <p:cNvPr id="5" name="Espace réservé du contenu 3" descr="carte15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29" b="-1029"/>
          <a:stretch>
            <a:fillRect/>
          </a:stretch>
        </p:blipFill>
        <p:spPr>
          <a:xfrm>
            <a:off x="80818" y="1073727"/>
            <a:ext cx="7711140" cy="578335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98991" y="5679947"/>
            <a:ext cx="2400336" cy="369332"/>
          </a:xfrm>
          <a:prstGeom prst="rect">
            <a:avLst/>
          </a:prstGeom>
          <a:noFill/>
          <a:ln>
            <a:solidFill>
              <a:srgbClr val="073779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. </a:t>
            </a:r>
            <a:r>
              <a:rPr lang="fr-FR" dirty="0" err="1" smtClean="0">
                <a:solidFill>
                  <a:schemeClr val="bg1"/>
                </a:solidFill>
              </a:rPr>
              <a:t>Grube</a:t>
            </a:r>
            <a:r>
              <a:rPr lang="fr-FR" dirty="0" smtClean="0">
                <a:solidFill>
                  <a:schemeClr val="bg1"/>
                </a:solidFill>
              </a:rPr>
              <a:t>, 2000, p. 373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Les peuples « rencontrés » par les Espagnols au 16</a:t>
            </a:r>
            <a:r>
              <a:rPr lang="fr-FR" sz="3600" baseline="30000" dirty="0" smtClean="0"/>
              <a:t>e</a:t>
            </a:r>
            <a:r>
              <a:rPr lang="fr-FR" sz="3600" dirty="0" smtClean="0"/>
              <a:t> s en Amérique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4887982" y="1953010"/>
            <a:ext cx="37139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 smtClean="0">
                <a:solidFill>
                  <a:srgbClr val="FFFFFF"/>
                </a:solidFill>
              </a:rPr>
              <a:t>Retenons entre autres:</a:t>
            </a:r>
          </a:p>
          <a:p>
            <a:pPr lvl="1"/>
            <a:endParaRPr lang="fr-FR" dirty="0" smtClean="0">
              <a:solidFill>
                <a:srgbClr val="FFFFFF"/>
              </a:solidFill>
            </a:endParaRPr>
          </a:p>
          <a:p>
            <a:pPr lvl="2"/>
            <a:r>
              <a:rPr lang="fr-FR" dirty="0" smtClean="0">
                <a:solidFill>
                  <a:srgbClr val="FFFFFF"/>
                </a:solidFill>
              </a:rPr>
              <a:t>Les Mayas (Mexique, </a:t>
            </a:r>
            <a:r>
              <a:rPr lang="fr-FR" dirty="0" err="1" smtClean="0">
                <a:solidFill>
                  <a:srgbClr val="FFFFFF"/>
                </a:solidFill>
              </a:rPr>
              <a:t>Guatémala</a:t>
            </a:r>
            <a:r>
              <a:rPr lang="fr-FR" dirty="0" smtClean="0">
                <a:solidFill>
                  <a:srgbClr val="FFFFFF"/>
                </a:solidFill>
              </a:rPr>
              <a:t>, Honduras, Belize, Salvador)</a:t>
            </a:r>
          </a:p>
          <a:p>
            <a:pPr lvl="2"/>
            <a:endParaRPr lang="fr-FR" dirty="0" smtClean="0">
              <a:solidFill>
                <a:srgbClr val="FFFFFF"/>
              </a:solidFill>
            </a:endParaRPr>
          </a:p>
          <a:p>
            <a:pPr lvl="2"/>
            <a:r>
              <a:rPr lang="fr-FR" dirty="0" smtClean="0">
                <a:solidFill>
                  <a:srgbClr val="FFFFFF"/>
                </a:solidFill>
              </a:rPr>
              <a:t>Les Aztèques (Mexique)</a:t>
            </a:r>
          </a:p>
          <a:p>
            <a:pPr lvl="2"/>
            <a:endParaRPr lang="fr-FR" dirty="0" smtClean="0">
              <a:solidFill>
                <a:srgbClr val="FFFFFF"/>
              </a:solidFill>
            </a:endParaRPr>
          </a:p>
          <a:p>
            <a:pPr lvl="2"/>
            <a:r>
              <a:rPr lang="fr-FR" dirty="0" smtClean="0">
                <a:solidFill>
                  <a:srgbClr val="FFFFFF"/>
                </a:solidFill>
              </a:rPr>
              <a:t>Les Incas (Pérou)</a:t>
            </a:r>
          </a:p>
          <a:p>
            <a:pPr lvl="2"/>
            <a:endParaRPr lang="fr-FR" dirty="0" smtClean="0">
              <a:solidFill>
                <a:srgbClr val="FFFFFF"/>
              </a:solidFill>
            </a:endParaRPr>
          </a:p>
          <a:p>
            <a:pPr lvl="2"/>
            <a:r>
              <a:rPr lang="fr-FR" dirty="0" smtClean="0">
                <a:solidFill>
                  <a:srgbClr val="FFFFFF"/>
                </a:solidFill>
              </a:rPr>
              <a:t>Les Pascuans (Ile de Pâques, au 18</a:t>
            </a:r>
            <a:r>
              <a:rPr lang="fr-FR" baseline="30000" dirty="0" smtClean="0">
                <a:solidFill>
                  <a:srgbClr val="FFFFFF"/>
                </a:solidFill>
              </a:rPr>
              <a:t>e</a:t>
            </a:r>
            <a:r>
              <a:rPr lang="fr-FR" dirty="0" smtClean="0">
                <a:solidFill>
                  <a:srgbClr val="FFFFFF"/>
                </a:solidFill>
              </a:rPr>
              <a:t> s)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19" name="Espace réservé du contenu 118" descr="Capture d’écran 2014-12-16 à 21.37.3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795" r="-69795"/>
          <a:stretch>
            <a:fillRect/>
          </a:stretch>
        </p:blipFill>
        <p:spPr>
          <a:xfrm>
            <a:off x="-2480734" y="1497106"/>
            <a:ext cx="9757802" cy="5360894"/>
          </a:xfrm>
        </p:spPr>
      </p:pic>
    </p:spTree>
    <p:extLst>
      <p:ext uri="{BB962C8B-B14F-4D97-AF65-F5344CB8AC3E}">
        <p14:creationId xmlns:p14="http://schemas.microsoft.com/office/powerpoint/2010/main" val="26829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Hypothèses sur les origines des peuples précolombiens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d’écran 2014-08-21 à 10.27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52" r="-13452"/>
          <a:stretch>
            <a:fillRect/>
          </a:stretch>
        </p:blipFill>
        <p:spPr>
          <a:xfrm>
            <a:off x="-710779" y="1676462"/>
            <a:ext cx="6908718" cy="51815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54738" y="2189216"/>
            <a:ext cx="2171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Hypothèse 1:</a:t>
            </a:r>
          </a:p>
          <a:p>
            <a:r>
              <a:rPr lang="fr-FR" sz="2400" dirty="0" smtClean="0">
                <a:solidFill>
                  <a:srgbClr val="FFFFFF"/>
                </a:solidFill>
              </a:rPr>
              <a:t>par le détroit de Béring il y a 15 000 à </a:t>
            </a:r>
          </a:p>
          <a:p>
            <a:r>
              <a:rPr lang="fr-FR" sz="2400" dirty="0" smtClean="0">
                <a:solidFill>
                  <a:srgbClr val="FFFFFF"/>
                </a:solidFill>
              </a:rPr>
              <a:t>20 000 ans…</a:t>
            </a:r>
          </a:p>
          <a:p>
            <a:endParaRPr lang="fr-FR" sz="2400" dirty="0">
              <a:solidFill>
                <a:srgbClr val="FFFFFF"/>
              </a:solidFill>
            </a:endParaRPr>
          </a:p>
          <a:p>
            <a:r>
              <a:rPr lang="fr-FR" sz="2400" dirty="0" smtClean="0">
                <a:solidFill>
                  <a:srgbClr val="FFFFFF"/>
                </a:solidFill>
              </a:rPr>
              <a:t>La dernière période glaciaire: il y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FFFF"/>
                </a:solidFill>
              </a:rPr>
              <a:t>a 13 000 ans.</a:t>
            </a:r>
            <a:endParaRPr lang="fr-FR" sz="2400" dirty="0">
              <a:solidFill>
                <a:srgbClr val="FFFFFF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701636" y="5056909"/>
            <a:ext cx="115455" cy="101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5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Hypothèses 1, 2, 3 et 4</a:t>
            </a:r>
            <a:endParaRPr lang="fr-FR" dirty="0"/>
          </a:p>
        </p:txBody>
      </p:sp>
      <p:pic>
        <p:nvPicPr>
          <p:cNvPr id="4" name="Espace réservé du contenu 3" descr="Capture d’écran 2014-08-21 à 10.31.0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68" y="1708078"/>
            <a:ext cx="9021233" cy="4956226"/>
          </a:xfrm>
        </p:spPr>
      </p:pic>
      <p:sp>
        <p:nvSpPr>
          <p:cNvPr id="3" name="ZoneTexte 2"/>
          <p:cNvSpPr txBox="1"/>
          <p:nvPr/>
        </p:nvSpPr>
        <p:spPr>
          <a:xfrm>
            <a:off x="1446342" y="2669123"/>
            <a:ext cx="24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364030" y="2669123"/>
            <a:ext cx="446838" cy="369332"/>
          </a:xfrm>
          <a:prstGeom prst="roundRect">
            <a:avLst/>
          </a:prstGeom>
          <a:blipFill dpi="0" rotWithShape="1">
            <a:blip r:embed="rId3" cstate="email">
              <a:alphaModFix amt="28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34782" y="3127695"/>
            <a:ext cx="51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034782" y="3127695"/>
            <a:ext cx="329248" cy="369332"/>
          </a:xfrm>
          <a:prstGeom prst="roundRect">
            <a:avLst/>
          </a:prstGeom>
          <a:blipFill dpi="0" rotWithShape="1">
            <a:blip r:embed="rId4" cstate="email">
              <a:alphaModFix amt="33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34782" y="5455829"/>
            <a:ext cx="51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1034782" y="5455829"/>
            <a:ext cx="329248" cy="369332"/>
          </a:xfrm>
          <a:prstGeom prst="roundRect">
            <a:avLst/>
          </a:prstGeom>
          <a:blipFill dpi="0" rotWithShape="1">
            <a:blip r:embed="rId4" cstate="email">
              <a:alphaModFix amt="33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055824" y="3127695"/>
            <a:ext cx="36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6055824" y="3127695"/>
            <a:ext cx="364525" cy="369332"/>
          </a:xfrm>
          <a:prstGeom prst="roundRect">
            <a:avLst/>
          </a:prstGeom>
          <a:blipFill dpi="0" rotWithShape="1">
            <a:blip r:embed="rId5" cstate="email">
              <a:alphaModFix amt="30000"/>
              <a:duotone>
                <a:schemeClr val="accent1">
                  <a:shade val="40000"/>
                  <a:satMod val="130000"/>
                </a:schemeClr>
                <a:schemeClr val="accent1">
                  <a:satMod val="275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645748" y="1963628"/>
            <a:ext cx="90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90 km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645748" y="2332960"/>
            <a:ext cx="188142" cy="336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Les points communs des civilisations précolombiennes à l’arrivée des Espagnols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7430" y="1689414"/>
            <a:ext cx="8589909" cy="50682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/>
              <a:t>Furent conquises par les Espagnols au 16</a:t>
            </a:r>
            <a:r>
              <a:rPr lang="fr-FR" baseline="30000" dirty="0"/>
              <a:t>e</a:t>
            </a:r>
            <a:r>
              <a:rPr lang="fr-FR" dirty="0"/>
              <a:t> s</a:t>
            </a:r>
          </a:p>
          <a:p>
            <a:pPr>
              <a:buFontTx/>
              <a:buChar char="-"/>
            </a:pPr>
            <a:r>
              <a:rPr lang="fr-FR" dirty="0"/>
              <a:t>Ne connaissaient pas l’usage du fer</a:t>
            </a:r>
          </a:p>
          <a:p>
            <a:pPr>
              <a:buFontTx/>
              <a:buChar char="-"/>
            </a:pPr>
            <a:r>
              <a:rPr lang="fr-FR" dirty="0"/>
              <a:t>Ne connaissaient pas l’usage des armes à feu</a:t>
            </a:r>
          </a:p>
          <a:p>
            <a:pPr>
              <a:buFontTx/>
              <a:buChar char="-"/>
            </a:pPr>
            <a:r>
              <a:rPr lang="fr-FR" dirty="0"/>
              <a:t>Ne connaissaient pas l’usage de la roue</a:t>
            </a:r>
          </a:p>
          <a:p>
            <a:pPr>
              <a:buFontTx/>
              <a:buChar char="-"/>
            </a:pPr>
            <a:r>
              <a:rPr lang="fr-FR" dirty="0"/>
              <a:t>Pratiquaient une religion polythéiste</a:t>
            </a:r>
          </a:p>
          <a:p>
            <a:pPr>
              <a:buFontTx/>
              <a:buChar char="-"/>
            </a:pPr>
            <a:r>
              <a:rPr lang="fr-FR" dirty="0"/>
              <a:t>Furent considérées par les Européens comme étant des peuples « barbares » qu’il fallait « civiliser » en les christianisant et en les obligeant à s’approprier les coutumes européennes.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5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 page web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hlinkClick r:id="rId2"/>
              </a:rPr>
              <a:t>lucguay.espaceweb.usherbrooke.ca</a:t>
            </a:r>
            <a:r>
              <a:rPr lang="fr-FR" dirty="0">
                <a:hlinkClick r:id="rId2"/>
              </a:rPr>
              <a:t>/lguay/accueil.html</a:t>
            </a:r>
            <a:endParaRPr lang="fr-FR" dirty="0"/>
          </a:p>
          <a:p>
            <a:pPr indent="0">
              <a:buNone/>
            </a:pPr>
            <a:r>
              <a:rPr lang="fr-FR" dirty="0"/>
              <a:t>Cliquez sur l’onglet: </a:t>
            </a:r>
            <a:r>
              <a:rPr lang="fr-FR" dirty="0" smtClean="0"/>
              <a:t>Le Pérou des Incas</a:t>
            </a:r>
          </a:p>
          <a:p>
            <a:pPr indent="0">
              <a:buNone/>
            </a:pPr>
            <a:endParaRPr lang="fr-FR" dirty="0"/>
          </a:p>
          <a:p>
            <a:pPr indent="0">
              <a:buNone/>
            </a:pPr>
            <a:r>
              <a:rPr lang="fr-FR" dirty="0" smtClean="0"/>
              <a:t>Notes </a:t>
            </a:r>
            <a:r>
              <a:rPr lang="fr-FR" dirty="0"/>
              <a:t>de cours: power </a:t>
            </a:r>
            <a:r>
              <a:rPr lang="fr-FR" dirty="0" smtClean="0"/>
              <a:t>point et en format Word</a:t>
            </a:r>
            <a:endParaRPr lang="fr-FR" dirty="0"/>
          </a:p>
          <a:p>
            <a:pPr indent="0">
              <a:buNone/>
            </a:pP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5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Qui étaient ces premiers Européens à « s’installer » en Amérique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fr-FR" dirty="0"/>
              <a:t>Conquistadores et les missionnaires</a:t>
            </a:r>
          </a:p>
          <a:p>
            <a:pPr marL="0" indent="0">
              <a:buNone/>
            </a:pPr>
            <a:r>
              <a:rPr lang="fr-FR" dirty="0"/>
              <a:t>6.1. Conquistadores:</a:t>
            </a:r>
          </a:p>
          <a:p>
            <a:pPr lvl="1">
              <a:buFontTx/>
              <a:buChar char="-"/>
            </a:pPr>
            <a:r>
              <a:rPr lang="fr-FR" dirty="0"/>
              <a:t>aventuriers, explorateurs à la solde des souverains d’Espagne et du Portugal</a:t>
            </a:r>
          </a:p>
          <a:p>
            <a:pPr lvl="1">
              <a:buFontTx/>
              <a:buChar char="-"/>
            </a:pPr>
            <a:r>
              <a:rPr lang="fr-FR" dirty="0"/>
              <a:t>Assoiffés de richesses (or, argent, bijoux)</a:t>
            </a:r>
          </a:p>
          <a:p>
            <a:pPr lvl="1">
              <a:buFontTx/>
              <a:buChar char="-"/>
            </a:pPr>
            <a:r>
              <a:rPr lang="fr-FR" dirty="0"/>
              <a:t>Sans scrupules envers les peuples conquis</a:t>
            </a:r>
          </a:p>
          <a:p>
            <a:pPr lvl="2">
              <a:buFontTx/>
              <a:buChar char="-"/>
            </a:pPr>
            <a:r>
              <a:rPr lang="fr-FR" dirty="0"/>
              <a:t>Assassinats, pillage, maltraitance</a:t>
            </a:r>
          </a:p>
          <a:p>
            <a:pPr>
              <a:buFontTx/>
              <a:buChar char="-"/>
            </a:pPr>
            <a:r>
              <a:rPr lang="fr-FR" dirty="0"/>
              <a:t>N’ont pas trouvé d’or ou d’argent chez les Mayas</a:t>
            </a:r>
          </a:p>
          <a:p>
            <a:pPr>
              <a:buFontTx/>
              <a:buChar char="-"/>
            </a:pPr>
            <a:r>
              <a:rPr lang="fr-FR" dirty="0"/>
              <a:t>Vont se tourner vers Aztèques au Mexique et les Incas au Pérou à la recherche des « cités d’or » révélées par les …Mayas</a:t>
            </a:r>
            <a:r>
              <a:rPr lang="fr-FR" dirty="0" smtClean="0"/>
              <a:t>!</a:t>
            </a:r>
          </a:p>
          <a:p>
            <a:pPr>
              <a:buFontTx/>
              <a:buChar char="-"/>
            </a:pPr>
            <a:r>
              <a:rPr lang="fr-FR" dirty="0" smtClean="0"/>
              <a:t>Chroniqueurs: certains sont partiaux ( Pedro Pizarro, Diego de Trujillo,  Pedro Sarmiento de </a:t>
            </a:r>
            <a:r>
              <a:rPr lang="fr-FR" dirty="0" err="1" smtClean="0"/>
              <a:t>Gamboa</a:t>
            </a:r>
            <a:r>
              <a:rPr lang="fr-FR" dirty="0" smtClean="0"/>
              <a:t>), d’autres impartiaux (Pedro </a:t>
            </a:r>
            <a:r>
              <a:rPr lang="fr-FR" dirty="0" err="1" smtClean="0"/>
              <a:t>Cieza</a:t>
            </a:r>
            <a:r>
              <a:rPr lang="fr-FR" dirty="0" smtClean="0"/>
              <a:t> de </a:t>
            </a:r>
            <a:r>
              <a:rPr lang="fr-FR" dirty="0" err="1" smtClean="0"/>
              <a:t>Leon</a:t>
            </a:r>
            <a:r>
              <a:rPr lang="fr-FR" dirty="0" smtClean="0"/>
              <a:t>, Juan de </a:t>
            </a:r>
            <a:r>
              <a:rPr lang="fr-FR" dirty="0" err="1" smtClean="0"/>
              <a:t>Betanzos</a:t>
            </a:r>
            <a:r>
              <a:rPr lang="fr-FR" dirty="0" smtClean="0"/>
              <a:t>)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14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4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4-12-27 à 13.46.5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83819"/>
          </a:xfrm>
        </p:spPr>
      </p:pic>
      <p:sp>
        <p:nvSpPr>
          <p:cNvPr id="5" name="ZoneTexte 4"/>
          <p:cNvSpPr txBox="1"/>
          <p:nvPr/>
        </p:nvSpPr>
        <p:spPr>
          <a:xfrm>
            <a:off x="129348" y="6549346"/>
            <a:ext cx="725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Conquistadores espagnols;  peinture à l’huile, Santa Fe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…les missionnaires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745" y="1653468"/>
            <a:ext cx="8697732" cy="5204532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Christianisation </a:t>
            </a:r>
            <a:r>
              <a:rPr lang="fr-FR" dirty="0"/>
              <a:t>forcée de la population</a:t>
            </a:r>
          </a:p>
          <a:p>
            <a:pPr lvl="1"/>
            <a:r>
              <a:rPr lang="fr-FR" dirty="0"/>
              <a:t>Des églises ont été construites sur les fondations des temples « indiens »</a:t>
            </a:r>
          </a:p>
          <a:p>
            <a:pPr lvl="1"/>
            <a:r>
              <a:rPr lang="fr-FR" dirty="0"/>
              <a:t>Ordres mendiants: Franciscains, Dominicains, Augustins</a:t>
            </a:r>
          </a:p>
          <a:p>
            <a:r>
              <a:rPr lang="fr-FR" dirty="0"/>
              <a:t>Modification de leur façon de vivre (vêtements, habitations…)</a:t>
            </a:r>
          </a:p>
          <a:p>
            <a:pPr lvl="1"/>
            <a:r>
              <a:rPr lang="fr-FR" dirty="0" smtClean="0"/>
              <a:t>détourner </a:t>
            </a:r>
            <a:r>
              <a:rPr lang="fr-FR" dirty="0"/>
              <a:t>les populations de leurs anciennes coutumes</a:t>
            </a:r>
          </a:p>
          <a:p>
            <a:r>
              <a:rPr lang="fr-FR" dirty="0"/>
              <a:t>Interdiction de parler et d’écrire les langues </a:t>
            </a:r>
            <a:r>
              <a:rPr lang="fr-FR" dirty="0" smtClean="0"/>
              <a:t>«</a:t>
            </a:r>
            <a:r>
              <a:rPr lang="fr-FR" dirty="0"/>
              <a:t> amérindiennes </a:t>
            </a:r>
            <a:r>
              <a:rPr lang="fr-FR" dirty="0" smtClean="0"/>
              <a:t>»</a:t>
            </a:r>
          </a:p>
          <a:p>
            <a:pPr marL="692150" lvl="2" indent="-342900">
              <a:spcBef>
                <a:spcPts val="2000"/>
              </a:spcBef>
            </a:pPr>
            <a:r>
              <a:rPr lang="fr-FR" dirty="0"/>
              <a:t>Livres furent </a:t>
            </a:r>
            <a:r>
              <a:rPr lang="fr-FR" dirty="0" smtClean="0"/>
              <a:t>brûlés</a:t>
            </a:r>
          </a:p>
          <a:p>
            <a:r>
              <a:rPr lang="fr-FR" dirty="0" smtClean="0"/>
              <a:t>Dénonciations des exactions contre les Incas: Frère Marcos de Nice, Bartolomé de Las Casas, Cristobal de Molina, José de Acosta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58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Mais aussi des …Incas métissés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Guaman</a:t>
            </a:r>
            <a:r>
              <a:rPr lang="fr-FR" dirty="0"/>
              <a:t> Poma de </a:t>
            </a:r>
            <a:r>
              <a:rPr lang="fr-FR" dirty="0" err="1" smtClean="0"/>
              <a:t>Ayala</a:t>
            </a:r>
            <a:r>
              <a:rPr lang="fr-FR" dirty="0" smtClean="0"/>
              <a:t>:  histoire illustrée des Incas (1615) </a:t>
            </a:r>
          </a:p>
          <a:p>
            <a:r>
              <a:rPr lang="fr-FR" dirty="0" smtClean="0"/>
              <a:t>(400 dessins);  son ouvrage n’a été retrouvé qu’en 1908 à… Copenhague!</a:t>
            </a:r>
          </a:p>
          <a:p>
            <a:r>
              <a:rPr lang="fr-FR" dirty="0" err="1" smtClean="0"/>
              <a:t>Garcilaso</a:t>
            </a:r>
            <a:r>
              <a:rPr lang="fr-FR" dirty="0" smtClean="0"/>
              <a:t> de la Vega</a:t>
            </a:r>
          </a:p>
          <a:p>
            <a:r>
              <a:rPr lang="fr-FR" dirty="0" smtClean="0"/>
              <a:t>Métis, rédige en 1609 « Commentaires royaux des Incas</a:t>
            </a:r>
            <a:endParaRPr lang="fr-FR" dirty="0"/>
          </a:p>
          <a:p>
            <a:r>
              <a:rPr lang="fr-FR" dirty="0" smtClean="0"/>
              <a:t>On a recensé environ 20 chroniques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50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4-12-27 à 14.00.5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52" r="-45252"/>
          <a:stretch>
            <a:fillRect/>
          </a:stretch>
        </p:blipFill>
        <p:spPr>
          <a:xfrm>
            <a:off x="-1424095" y="0"/>
            <a:ext cx="5811425" cy="3974168"/>
          </a:xfrm>
        </p:spPr>
      </p:pic>
      <p:sp>
        <p:nvSpPr>
          <p:cNvPr id="5" name="ZoneTexte 4"/>
          <p:cNvSpPr txBox="1"/>
          <p:nvPr/>
        </p:nvSpPr>
        <p:spPr>
          <a:xfrm>
            <a:off x="-155617" y="369332"/>
            <a:ext cx="18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Las Casas.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6" name="Image 5" descr="Capture d’écran 2014-12-27 à 14.0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311" y="0"/>
            <a:ext cx="2728038" cy="37156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31112" y="11758"/>
            <a:ext cx="218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Molina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9" name="Image 8" descr="Capture d’écran 2014-12-27 à 14.22.5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8344"/>
            <a:ext cx="2344968" cy="314239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11283" y="4051770"/>
            <a:ext cx="126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De la Vega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55428" y="6079016"/>
            <a:ext cx="2151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Marc de Nice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2" name="Image 11" descr="Capture d’écran 2014-12-27 à 15.2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923" y="864913"/>
            <a:ext cx="3288077" cy="521410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70909" y="4849091"/>
            <a:ext cx="19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Chroniqueurs du 16</a:t>
            </a:r>
            <a:r>
              <a:rPr lang="fr-FR" baseline="30000" dirty="0" smtClean="0">
                <a:solidFill>
                  <a:schemeClr val="bg1"/>
                </a:solidFill>
              </a:rPr>
              <a:t>e</a:t>
            </a:r>
            <a:r>
              <a:rPr lang="fr-FR" dirty="0" smtClean="0">
                <a:solidFill>
                  <a:schemeClr val="bg1"/>
                </a:solidFill>
              </a:rPr>
              <a:t> s.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sources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87" y="1497106"/>
            <a:ext cx="8757634" cy="5360894"/>
          </a:xfrm>
        </p:spPr>
        <p:txBody>
          <a:bodyPr>
            <a:normAutofit/>
          </a:bodyPr>
          <a:lstStyle/>
          <a:p>
            <a:pPr marL="349250" lvl="1" indent="0">
              <a:buNone/>
            </a:pPr>
            <a:r>
              <a:rPr lang="fr-FR" sz="2800" dirty="0"/>
              <a:t>les traces archéologiques :</a:t>
            </a:r>
          </a:p>
          <a:p>
            <a:pPr lvl="3"/>
            <a:r>
              <a:rPr lang="fr-FR" sz="2800" dirty="0"/>
              <a:t>Vases</a:t>
            </a:r>
          </a:p>
          <a:p>
            <a:pPr lvl="3"/>
            <a:r>
              <a:rPr lang="fr-FR" sz="2800" dirty="0"/>
              <a:t>Fresques </a:t>
            </a:r>
          </a:p>
          <a:p>
            <a:pPr lvl="3"/>
            <a:r>
              <a:rPr lang="fr-FR" sz="2800" dirty="0"/>
              <a:t>Édifices civils, religieux, funéraires</a:t>
            </a:r>
          </a:p>
          <a:p>
            <a:pPr lvl="3"/>
            <a:r>
              <a:rPr lang="fr-FR" sz="2800" dirty="0"/>
              <a:t>Objets de la vie quotidienne</a:t>
            </a:r>
          </a:p>
          <a:p>
            <a:pPr lvl="3"/>
            <a:r>
              <a:rPr lang="fr-FR" sz="2800" dirty="0"/>
              <a:t>Bijoux, sculptures</a:t>
            </a:r>
          </a:p>
          <a:p>
            <a:pPr lvl="3"/>
            <a:r>
              <a:rPr lang="fr-FR" sz="2800" dirty="0"/>
              <a:t>Calendriers </a:t>
            </a:r>
          </a:p>
          <a:p>
            <a:r>
              <a:rPr lang="fr-FR" dirty="0" smtClean="0"/>
              <a:t>Les écrits des missionnaires et de contemporains</a:t>
            </a:r>
            <a:endParaRPr lang="fr-FR" dirty="0"/>
          </a:p>
          <a:p>
            <a:r>
              <a:rPr lang="fr-FR" dirty="0" smtClean="0"/>
              <a:t>Les Quipu des Incas (non déchiffrées…)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20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quipu inca</a:t>
            </a:r>
            <a:endParaRPr lang="fr-FR" dirty="0"/>
          </a:p>
        </p:txBody>
      </p:sp>
      <p:pic>
        <p:nvPicPr>
          <p:cNvPr id="4" name="Espace réservé du contenu 3" descr="IMG_521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407" y="1675450"/>
            <a:ext cx="9228723" cy="50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Géographie du territoire</a:t>
            </a:r>
            <a:endParaRPr lang="fr-FR" dirty="0"/>
          </a:p>
        </p:txBody>
      </p:sp>
      <p:pic>
        <p:nvPicPr>
          <p:cNvPr id="4" name="Image 3" descr="Capture d’écran 2014-12-28 à 12.3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0" y="1354285"/>
            <a:ext cx="5676900" cy="31369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1235364" y="2551546"/>
            <a:ext cx="2632364" cy="6119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847273" y="2851730"/>
            <a:ext cx="3994728" cy="99220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817091" y="2863276"/>
            <a:ext cx="4248727" cy="259775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11280" y="1720273"/>
            <a:ext cx="137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 zone</a:t>
            </a:r>
            <a:r>
              <a:rPr lang="fr-FR" dirty="0">
                <a:solidFill>
                  <a:srgbClr val="FFFFFF"/>
                </a:solidFill>
              </a:rPr>
              <a:t>s</a:t>
            </a:r>
            <a:r>
              <a:rPr lang="fr-FR" dirty="0" smtClean="0">
                <a:solidFill>
                  <a:srgbClr val="FFFFFF"/>
                </a:solidFill>
              </a:rPr>
              <a:t>:</a:t>
            </a:r>
            <a:endParaRPr lang="fr-FR" dirty="0">
              <a:solidFill>
                <a:srgbClr val="FFFFFF"/>
              </a:solidFill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53554" y="2366604"/>
            <a:ext cx="2005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1. la côte</a:t>
            </a:r>
          </a:p>
          <a:p>
            <a:pPr lvl="1"/>
            <a:r>
              <a:rPr lang="fr-FR" dirty="0">
                <a:solidFill>
                  <a:srgbClr val="FFFFFF"/>
                </a:solidFill>
              </a:rPr>
              <a:t>Désert</a:t>
            </a:r>
          </a:p>
          <a:p>
            <a:pPr lvl="1"/>
            <a:r>
              <a:rPr lang="fr-FR" dirty="0">
                <a:solidFill>
                  <a:srgbClr val="FFFFFF"/>
                </a:solidFill>
              </a:rPr>
              <a:t>Entre 5 et 100 km de large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53554" y="3671460"/>
            <a:ext cx="30791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2. les Andes</a:t>
            </a:r>
          </a:p>
          <a:p>
            <a:pPr lvl="1"/>
            <a:r>
              <a:rPr lang="fr-FR" dirty="0">
                <a:solidFill>
                  <a:srgbClr val="FFFFFF"/>
                </a:solidFill>
              </a:rPr>
              <a:t>Plus longue chaîne de montagnes: 7500 km!</a:t>
            </a:r>
          </a:p>
          <a:p>
            <a:pPr lvl="1"/>
            <a:r>
              <a:rPr lang="fr-FR" dirty="0">
                <a:solidFill>
                  <a:srgbClr val="FFFFFF"/>
                </a:solidFill>
              </a:rPr>
              <a:t>Mot quechua = Anti = « </a:t>
            </a:r>
            <a:r>
              <a:rPr lang="fr-FR" dirty="0" err="1">
                <a:solidFill>
                  <a:srgbClr val="FFFFFF"/>
                </a:solidFill>
              </a:rPr>
              <a:t>crète</a:t>
            </a:r>
            <a:r>
              <a:rPr lang="fr-FR" dirty="0">
                <a:solidFill>
                  <a:srgbClr val="FFFFFF"/>
                </a:solidFill>
              </a:rPr>
              <a:t> élevée »</a:t>
            </a:r>
          </a:p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11280" y="5461031"/>
            <a:ext cx="294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3. la forêt amazonienne</a:t>
            </a:r>
          </a:p>
          <a:p>
            <a:pPr lvl="1"/>
            <a:r>
              <a:rPr lang="fr-FR" dirty="0">
                <a:solidFill>
                  <a:srgbClr val="FFFFFF"/>
                </a:solidFill>
              </a:rPr>
              <a:t>60% du territoire, 10% population!</a:t>
            </a:r>
          </a:p>
        </p:txBody>
      </p:sp>
    </p:spTree>
    <p:extLst>
      <p:ext uri="{BB962C8B-B14F-4D97-AF65-F5344CB8AC3E}">
        <p14:creationId xmlns:p14="http://schemas.microsoft.com/office/powerpoint/2010/main" val="18096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chronologie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8000-2000 av. J.C. : Période Précéramique </a:t>
            </a:r>
          </a:p>
          <a:p>
            <a:r>
              <a:rPr lang="fr-FR" dirty="0" smtClean="0"/>
              <a:t>2000-1250 av. J.C. : Céramique </a:t>
            </a:r>
            <a:endParaRPr lang="fr-FR" dirty="0"/>
          </a:p>
          <a:p>
            <a:r>
              <a:rPr lang="fr-FR" dirty="0" smtClean="0"/>
              <a:t>1250 – 1 av. J.C.    : Formative</a:t>
            </a:r>
          </a:p>
          <a:p>
            <a:r>
              <a:rPr lang="fr-FR" dirty="0" smtClean="0"/>
              <a:t>1 – 800 : Apogée</a:t>
            </a:r>
          </a:p>
          <a:p>
            <a:r>
              <a:rPr lang="fr-FR" dirty="0" smtClean="0"/>
              <a:t>800- 1300 : Fusionnelle</a:t>
            </a:r>
          </a:p>
          <a:p>
            <a:r>
              <a:rPr lang="fr-FR" dirty="0" smtClean="0"/>
              <a:t>1300 – 1532 : Impériale</a:t>
            </a:r>
          </a:p>
          <a:p>
            <a:r>
              <a:rPr lang="fr-FR" dirty="0" smtClean="0"/>
              <a:t>1532 : Conquête espagnole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9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préhistoire</a:t>
            </a:r>
            <a:endParaRPr lang="fr-FR" dirty="0"/>
          </a:p>
        </p:txBody>
      </p:sp>
      <p:pic>
        <p:nvPicPr>
          <p:cNvPr id="4" name="Espace réservé du contenu 3" descr="Capture d’écran 2015-02-08 à 16.56.3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702" r="-63702"/>
          <a:stretch>
            <a:fillRect/>
          </a:stretch>
        </p:blipFill>
        <p:spPr>
          <a:xfrm>
            <a:off x="-2239820" y="1166091"/>
            <a:ext cx="9519353" cy="5779800"/>
          </a:xfrm>
        </p:spPr>
      </p:pic>
      <p:sp>
        <p:nvSpPr>
          <p:cNvPr id="5" name="ZoneTexte 4"/>
          <p:cNvSpPr txBox="1"/>
          <p:nvPr/>
        </p:nvSpPr>
        <p:spPr>
          <a:xfrm>
            <a:off x="5368636" y="2032000"/>
            <a:ext cx="3440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Peinture rupestre de la grotte de </a:t>
            </a:r>
            <a:r>
              <a:rPr lang="fr-FR" b="1" dirty="0" smtClean="0">
                <a:solidFill>
                  <a:srgbClr val="FFFFFF"/>
                </a:solidFill>
              </a:rPr>
              <a:t>TOQUEPALA (sud du Pérou) : 5 000 av. J.C.</a:t>
            </a:r>
          </a:p>
          <a:p>
            <a:r>
              <a:rPr lang="fr-FR" b="1" dirty="0" smtClean="0">
                <a:solidFill>
                  <a:srgbClr val="FFFFFF"/>
                </a:solidFill>
              </a:rPr>
              <a:t>Scène de chasse.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1. l’histoire et ses « problèmes »</a:t>
            </a:r>
          </a:p>
          <a:p>
            <a:r>
              <a:rPr lang="fr-FR" dirty="0" smtClean="0"/>
              <a:t>2. sens du mot précolombien</a:t>
            </a:r>
          </a:p>
          <a:p>
            <a:r>
              <a:rPr lang="fr-FR" dirty="0"/>
              <a:t>3</a:t>
            </a:r>
            <a:r>
              <a:rPr lang="fr-FR" dirty="0" smtClean="0"/>
              <a:t>. nos sources pour comprendre</a:t>
            </a:r>
          </a:p>
          <a:p>
            <a:r>
              <a:rPr lang="fr-FR" dirty="0"/>
              <a:t>4</a:t>
            </a:r>
            <a:r>
              <a:rPr lang="fr-FR" dirty="0" smtClean="0"/>
              <a:t>. une chronologie</a:t>
            </a:r>
          </a:p>
          <a:p>
            <a:r>
              <a:rPr lang="fr-FR" dirty="0"/>
              <a:t>5</a:t>
            </a:r>
            <a:r>
              <a:rPr lang="fr-FR" dirty="0" smtClean="0"/>
              <a:t>. les pré-incas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plus ancienne ville d’Amérique</a:t>
            </a:r>
            <a:endParaRPr lang="fr-FR" sz="3600" dirty="0"/>
          </a:p>
        </p:txBody>
      </p:sp>
      <p:pic>
        <p:nvPicPr>
          <p:cNvPr id="4" name="Espace réservé du contenu 3" descr="Capture d’écran 2015-02-09 à 16.03.38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3" r="-2423"/>
          <a:stretch>
            <a:fillRect/>
          </a:stretch>
        </p:blipFill>
        <p:spPr>
          <a:xfrm>
            <a:off x="-254000" y="1039813"/>
            <a:ext cx="8377238" cy="5213350"/>
          </a:xfrm>
        </p:spPr>
      </p:pic>
      <p:sp>
        <p:nvSpPr>
          <p:cNvPr id="5" name="ZoneTexte 4"/>
          <p:cNvSpPr txBox="1"/>
          <p:nvPr/>
        </p:nvSpPr>
        <p:spPr>
          <a:xfrm>
            <a:off x="173182" y="6264708"/>
            <a:ext cx="897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Caral</a:t>
            </a:r>
            <a:r>
              <a:rPr lang="fr-FR" dirty="0" smtClean="0">
                <a:solidFill>
                  <a:srgbClr val="FFFFFF"/>
                </a:solidFill>
              </a:rPr>
              <a:t> (200 km </a:t>
            </a:r>
            <a:r>
              <a:rPr lang="fr-FR" smtClean="0">
                <a:solidFill>
                  <a:srgbClr val="FFFFFF"/>
                </a:solidFill>
              </a:rPr>
              <a:t>au nord de </a:t>
            </a:r>
            <a:r>
              <a:rPr lang="fr-FR" dirty="0" smtClean="0">
                <a:solidFill>
                  <a:srgbClr val="FFFFFF"/>
                </a:solidFill>
              </a:rPr>
              <a:t>Lima): 3500-3000 av. J.C., fouillée en 1995! Grand temple (pyramide de 28 m de haut en pierre)  et amphithéâtre.  Photo: </a:t>
            </a:r>
            <a:r>
              <a:rPr lang="fr-FR" dirty="0" err="1" smtClean="0">
                <a:solidFill>
                  <a:srgbClr val="FFFFFF"/>
                </a:solidFill>
              </a:rPr>
              <a:t>Caral</a:t>
            </a:r>
            <a:r>
              <a:rPr lang="fr-FR" dirty="0" smtClean="0">
                <a:solidFill>
                  <a:srgbClr val="FFFFFF"/>
                </a:solidFill>
              </a:rPr>
              <a:t> Project.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pré-incas…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Nom donné aux peuples conquis par les Incas depuis le 13</a:t>
            </a:r>
            <a:r>
              <a:rPr lang="fr-FR" baseline="30000" dirty="0" smtClean="0"/>
              <a:t>e</a:t>
            </a:r>
            <a:r>
              <a:rPr lang="fr-FR" dirty="0" smtClean="0"/>
              <a:t> s…</a:t>
            </a:r>
          </a:p>
          <a:p>
            <a:r>
              <a:rPr lang="fr-FR" dirty="0" smtClean="0"/>
              <a:t>Ces peuples ont connu des organisations sociopolitiques, économiques et culturelles qui ont influencé le peuple inca.</a:t>
            </a:r>
          </a:p>
          <a:p>
            <a:pPr lvl="1"/>
            <a:r>
              <a:rPr lang="fr-FR" dirty="0" smtClean="0"/>
              <a:t>Leurs origines remontent à au moins </a:t>
            </a:r>
            <a:r>
              <a:rPr lang="fr-FR" dirty="0"/>
              <a:t>3</a:t>
            </a:r>
            <a:r>
              <a:rPr lang="fr-FR" dirty="0" smtClean="0"/>
              <a:t>000 ans av. J.C.</a:t>
            </a:r>
          </a:p>
          <a:p>
            <a:r>
              <a:rPr lang="fr-FR" dirty="0" smtClean="0"/>
              <a:t>Le terme inca est inapproprié pour parler de cette civilisation:</a:t>
            </a:r>
          </a:p>
          <a:p>
            <a:pPr lvl="1"/>
            <a:r>
              <a:rPr lang="fr-FR" dirty="0" smtClean="0"/>
              <a:t>Mot désignant le souverain: l’Inca (Sapa Inca)</a:t>
            </a:r>
          </a:p>
          <a:p>
            <a:pPr lvl="1"/>
            <a:r>
              <a:rPr lang="fr-FR" dirty="0" smtClean="0"/>
              <a:t>Nous devrions parler des Quechuas</a:t>
            </a:r>
          </a:p>
          <a:p>
            <a:pPr lvl="2"/>
            <a:r>
              <a:rPr lang="fr-FR" dirty="0" smtClean="0"/>
              <a:t>C’est aussi le nom donné à la langue commune imposée par les Quechuas (Incas)</a:t>
            </a:r>
          </a:p>
          <a:p>
            <a:pPr lvl="2"/>
            <a:r>
              <a:rPr lang="fr-FR" dirty="0" smtClean="0"/>
              <a:t>Le mot Inca signifierait « l’Esprit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0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pré-incas...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dès le 4e millénaire et jusqu'au 2e millénaire av. J.C.:</a:t>
            </a:r>
          </a:p>
          <a:p>
            <a:r>
              <a:rPr lang="fr-FR" dirty="0" smtClean="0"/>
              <a:t>sédentarisation des populations</a:t>
            </a:r>
          </a:p>
          <a:p>
            <a:r>
              <a:rPr lang="fr-FR" dirty="0" smtClean="0"/>
              <a:t>Inventions:</a:t>
            </a:r>
          </a:p>
          <a:p>
            <a:r>
              <a:rPr lang="fr-FR" dirty="0" smtClean="0"/>
              <a:t>canaux d'irrigation</a:t>
            </a:r>
          </a:p>
          <a:p>
            <a:r>
              <a:rPr lang="fr-FR" dirty="0" smtClean="0"/>
              <a:t>culture du coton pour le tissage</a:t>
            </a:r>
          </a:p>
          <a:p>
            <a:r>
              <a:rPr lang="fr-FR" dirty="0" smtClean="0"/>
              <a:t>invention du métier à tisser</a:t>
            </a:r>
          </a:p>
          <a:p>
            <a:r>
              <a:rPr lang="fr-FR" dirty="0" smtClean="0"/>
              <a:t>culture de légumes: courge, piment, haricot, arachide, avocat, coca et surtout le ...maïs</a:t>
            </a:r>
          </a:p>
          <a:p>
            <a:r>
              <a:rPr lang="fr-FR" dirty="0" smtClean="0"/>
              <a:t>élevage du lama : viande, cuir, laine, travail, transport en caravanes.</a:t>
            </a:r>
          </a:p>
          <a:p>
            <a:pPr lvl="2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4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pré-incas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entre 2000 et 900 av. J.C.:</a:t>
            </a:r>
          </a:p>
          <a:p>
            <a:r>
              <a:rPr lang="fr-FR" dirty="0" smtClean="0"/>
              <a:t>construction d'édifices en hauteur</a:t>
            </a:r>
          </a:p>
          <a:p>
            <a:pPr lvl="1"/>
            <a:r>
              <a:rPr lang="fr-FR" dirty="0"/>
              <a:t>pyramide de </a:t>
            </a:r>
            <a:r>
              <a:rPr lang="fr-FR" dirty="0" err="1"/>
              <a:t>Mojeque</a:t>
            </a:r>
            <a:r>
              <a:rPr lang="fr-FR" dirty="0"/>
              <a:t> (27 m de haut)</a:t>
            </a:r>
          </a:p>
          <a:p>
            <a:pPr lvl="1"/>
            <a:r>
              <a:rPr lang="fr-FR" dirty="0"/>
              <a:t>temples: complexes architecturaux avec passages, </a:t>
            </a:r>
            <a:r>
              <a:rPr lang="fr-FR" dirty="0" smtClean="0"/>
              <a:t>chambres</a:t>
            </a:r>
          </a:p>
          <a:p>
            <a:r>
              <a:rPr lang="fr-FR" dirty="0" smtClean="0"/>
              <a:t>connaissance astronomie:</a:t>
            </a:r>
          </a:p>
          <a:p>
            <a:pPr lvl="1"/>
            <a:r>
              <a:rPr lang="fr-FR" dirty="0" smtClean="0"/>
              <a:t>prédire moments semences et récoltes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2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pré-incas: </a:t>
            </a:r>
            <a:br>
              <a:rPr lang="fr-FR" dirty="0" smtClean="0"/>
            </a:br>
            <a:r>
              <a:rPr lang="fr-FR" sz="3600" dirty="0" smtClean="0"/>
              <a:t>de 1500 av. J.C. à 1450 </a:t>
            </a:r>
            <a:r>
              <a:rPr lang="fr-FR" sz="3600" dirty="0" err="1" smtClean="0"/>
              <a:t>ap</a:t>
            </a:r>
            <a:r>
              <a:rPr lang="fr-FR" sz="3600" dirty="0" smtClean="0"/>
              <a:t>. J.C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1500 av. J.C. – 1200 </a:t>
            </a:r>
            <a:r>
              <a:rPr lang="fr-FR" dirty="0" err="1" smtClean="0"/>
              <a:t>ap</a:t>
            </a:r>
            <a:r>
              <a:rPr lang="fr-FR" dirty="0" smtClean="0"/>
              <a:t>. J.C.  = </a:t>
            </a:r>
            <a:r>
              <a:rPr lang="fr-FR" dirty="0" err="1" smtClean="0"/>
              <a:t>Tiwanaku</a:t>
            </a:r>
            <a:endParaRPr lang="fr-FR" dirty="0" smtClean="0"/>
          </a:p>
          <a:p>
            <a:r>
              <a:rPr lang="fr-FR" dirty="0" smtClean="0"/>
              <a:t>1200-200 av. J.C. = </a:t>
            </a:r>
            <a:r>
              <a:rPr lang="fr-FR" dirty="0" err="1" smtClean="0"/>
              <a:t>Chavin</a:t>
            </a:r>
            <a:endParaRPr lang="fr-FR" dirty="0" smtClean="0"/>
          </a:p>
          <a:p>
            <a:r>
              <a:rPr lang="fr-FR" dirty="0"/>
              <a:t>700 av. </a:t>
            </a:r>
            <a:r>
              <a:rPr lang="fr-FR" dirty="0" smtClean="0"/>
              <a:t>J.C – 100 </a:t>
            </a:r>
            <a:r>
              <a:rPr lang="fr-FR" dirty="0" err="1" smtClean="0"/>
              <a:t>ap</a:t>
            </a:r>
            <a:r>
              <a:rPr lang="fr-FR" dirty="0" smtClean="0"/>
              <a:t>. J.C.. </a:t>
            </a:r>
            <a:r>
              <a:rPr lang="fr-FR" dirty="0"/>
              <a:t>: </a:t>
            </a:r>
            <a:r>
              <a:rPr lang="fr-FR" dirty="0" smtClean="0"/>
              <a:t>Paracas</a:t>
            </a:r>
          </a:p>
          <a:p>
            <a:r>
              <a:rPr lang="fr-FR" dirty="0" smtClean="0"/>
              <a:t>300 av. J.C. -700 </a:t>
            </a:r>
            <a:r>
              <a:rPr lang="fr-FR" dirty="0" err="1" smtClean="0"/>
              <a:t>ap</a:t>
            </a:r>
            <a:r>
              <a:rPr lang="fr-FR" dirty="0" smtClean="0"/>
              <a:t>. J.C. : Moche (Mochica)</a:t>
            </a:r>
          </a:p>
          <a:p>
            <a:r>
              <a:rPr lang="fr-FR" dirty="0"/>
              <a:t>1</a:t>
            </a:r>
            <a:r>
              <a:rPr lang="fr-FR" dirty="0" smtClean="0"/>
              <a:t>00</a:t>
            </a:r>
            <a:r>
              <a:rPr lang="fr-FR" dirty="0"/>
              <a:t>-700 : </a:t>
            </a:r>
            <a:r>
              <a:rPr lang="fr-FR" dirty="0" smtClean="0"/>
              <a:t>Nazca</a:t>
            </a:r>
          </a:p>
          <a:p>
            <a:r>
              <a:rPr lang="fr-FR" dirty="0"/>
              <a:t>700-1500 : </a:t>
            </a:r>
            <a:r>
              <a:rPr lang="fr-FR" dirty="0" smtClean="0"/>
              <a:t>Chachapoyas</a:t>
            </a:r>
          </a:p>
          <a:p>
            <a:r>
              <a:rPr lang="fr-FR" dirty="0"/>
              <a:t>800-1100 : </a:t>
            </a:r>
            <a:r>
              <a:rPr lang="fr-FR" dirty="0" err="1" smtClean="0"/>
              <a:t>Huari</a:t>
            </a:r>
            <a:endParaRPr lang="fr-FR" dirty="0" smtClean="0"/>
          </a:p>
          <a:p>
            <a:r>
              <a:rPr lang="fr-FR" dirty="0"/>
              <a:t>7</a:t>
            </a:r>
            <a:r>
              <a:rPr lang="fr-FR" dirty="0" smtClean="0"/>
              <a:t>00-1300 : Lambayeque (ou </a:t>
            </a:r>
            <a:r>
              <a:rPr lang="fr-FR" dirty="0" err="1" smtClean="0"/>
              <a:t>Sican</a:t>
            </a:r>
            <a:r>
              <a:rPr lang="fr-FR" dirty="0" smtClean="0"/>
              <a:t>)</a:t>
            </a:r>
          </a:p>
          <a:p>
            <a:r>
              <a:rPr lang="fr-FR" dirty="0" smtClean="0"/>
              <a:t>1100-1440 : Chimu</a:t>
            </a:r>
          </a:p>
        </p:txBody>
      </p:sp>
    </p:spTree>
    <p:extLst>
      <p:ext uri="{BB962C8B-B14F-4D97-AF65-F5344CB8AC3E}">
        <p14:creationId xmlns:p14="http://schemas.microsoft.com/office/powerpoint/2010/main" val="7579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4-12-28 à 12.46.0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68" r="-34468"/>
          <a:stretch>
            <a:fillRect/>
          </a:stretch>
        </p:blipFill>
        <p:spPr>
          <a:xfrm>
            <a:off x="-3555999" y="-2089727"/>
            <a:ext cx="15486302" cy="11614726"/>
          </a:xfrm>
        </p:spPr>
      </p:pic>
      <p:cxnSp>
        <p:nvCxnSpPr>
          <p:cNvPr id="10" name="Connecteur droit avec flèche 9"/>
          <p:cNvCxnSpPr/>
          <p:nvPr/>
        </p:nvCxnSpPr>
        <p:spPr>
          <a:xfrm flipV="1">
            <a:off x="2740075" y="2659952"/>
            <a:ext cx="205006" cy="18999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450067" y="2554953"/>
            <a:ext cx="495014" cy="5499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990054" y="2536841"/>
            <a:ext cx="6950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0000FF"/>
                </a:solidFill>
              </a:rPr>
              <a:t>Paracas</a:t>
            </a:r>
            <a:endParaRPr lang="fr-FR" sz="800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50067" y="2797225"/>
            <a:ext cx="590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0000FF"/>
                </a:solidFill>
              </a:rPr>
              <a:t>Nazca</a:t>
            </a:r>
            <a:endParaRPr lang="fr-FR" sz="8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45053" y="1620690"/>
            <a:ext cx="505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0000FF"/>
                </a:solidFill>
              </a:rPr>
              <a:t>Moche</a:t>
            </a:r>
          </a:p>
          <a:p>
            <a:r>
              <a:rPr lang="fr-FR" sz="800" b="1" dirty="0" smtClean="0">
                <a:solidFill>
                  <a:srgbClr val="0000FF"/>
                </a:solidFill>
              </a:rPr>
              <a:t>Chimu</a:t>
            </a:r>
            <a:endParaRPr lang="fr-FR" sz="800" b="1" dirty="0">
              <a:solidFill>
                <a:srgbClr val="0000FF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320063" y="1789967"/>
            <a:ext cx="175005" cy="8999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860051" y="1466413"/>
            <a:ext cx="7750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0000FF"/>
                </a:solidFill>
              </a:rPr>
              <a:t>Lambayeque</a:t>
            </a:r>
            <a:endParaRPr lang="fr-FR" sz="800" b="1" dirty="0">
              <a:solidFill>
                <a:srgbClr val="0000FF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390065" y="1620690"/>
            <a:ext cx="155005" cy="6116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115113" y="2752285"/>
            <a:ext cx="9900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solidFill>
                  <a:srgbClr val="0000FF"/>
                </a:solidFill>
              </a:rPr>
              <a:t>Tiwanaku</a:t>
            </a:r>
            <a:endParaRPr lang="fr-FR" sz="800" b="1" dirty="0">
              <a:solidFill>
                <a:srgbClr val="0000FF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 flipV="1">
            <a:off x="3410092" y="2792195"/>
            <a:ext cx="75003" cy="1005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670100" y="2339509"/>
            <a:ext cx="6100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solidFill>
                  <a:srgbClr val="0000FF"/>
                </a:solidFill>
              </a:rPr>
              <a:t>Huari</a:t>
            </a:r>
            <a:endParaRPr lang="fr-FR" sz="800" b="1" dirty="0">
              <a:solidFill>
                <a:srgbClr val="0000FF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3485095" y="2536841"/>
            <a:ext cx="265008" cy="17311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2537893" y="2237461"/>
            <a:ext cx="255007" cy="6999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006978" y="2177462"/>
            <a:ext cx="5309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b="1" dirty="0" err="1">
                <a:solidFill>
                  <a:srgbClr val="0000FF"/>
                </a:solidFill>
              </a:rPr>
              <a:t>Chavin</a:t>
            </a:r>
            <a:endParaRPr lang="fr-FR" sz="800" b="1" dirty="0">
              <a:solidFill>
                <a:srgbClr val="0000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85095" y="1620690"/>
            <a:ext cx="1710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0000FF"/>
                </a:solidFill>
              </a:rPr>
              <a:t>Chachapoyas</a:t>
            </a:r>
            <a:endParaRPr lang="fr-FR" sz="900" b="1" dirty="0">
              <a:solidFill>
                <a:srgbClr val="0000FF"/>
              </a:solidFill>
            </a:endParaRPr>
          </a:p>
        </p:txBody>
      </p:sp>
      <p:cxnSp>
        <p:nvCxnSpPr>
          <p:cNvPr id="5" name="Connecteur droit avec flèche 4"/>
          <p:cNvCxnSpPr>
            <a:stCxn id="2" idx="1"/>
          </p:cNvCxnSpPr>
          <p:nvPr/>
        </p:nvCxnSpPr>
        <p:spPr>
          <a:xfrm flipH="1">
            <a:off x="2830077" y="1736106"/>
            <a:ext cx="655018" cy="22313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9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  <p:bldP spid="24" grpId="0"/>
      <p:bldP spid="27" grpId="0"/>
      <p:bldP spid="33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Réalisations des pré-</a:t>
            </a:r>
            <a:r>
              <a:rPr lang="fr-FR" dirty="0"/>
              <a:t>incas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sz="2400" dirty="0" smtClean="0"/>
              <a:t>1</a:t>
            </a:r>
            <a:r>
              <a:rPr lang="fr-FR" sz="2400" dirty="0"/>
              <a:t>. </a:t>
            </a:r>
            <a:r>
              <a:rPr lang="fr-FR" sz="2400" dirty="0" err="1" smtClean="0"/>
              <a:t>Tiwanaku</a:t>
            </a:r>
            <a:r>
              <a:rPr lang="fr-FR" sz="2400" dirty="0" smtClean="0"/>
              <a:t> (</a:t>
            </a:r>
            <a:r>
              <a:rPr lang="fr-FR" sz="2400" dirty="0" err="1" smtClean="0"/>
              <a:t>Tihuanaco</a:t>
            </a:r>
            <a:r>
              <a:rPr lang="fr-FR" sz="2400" dirty="0" smtClean="0"/>
              <a:t>)(</a:t>
            </a:r>
            <a:r>
              <a:rPr lang="fr-FR" sz="1600" dirty="0" smtClean="0"/>
              <a:t>1500 </a:t>
            </a:r>
            <a:r>
              <a:rPr lang="fr-FR" sz="1600" dirty="0"/>
              <a:t>av. J.C. – 1200 </a:t>
            </a:r>
            <a:r>
              <a:rPr lang="fr-FR" sz="1600" dirty="0" err="1"/>
              <a:t>ap</a:t>
            </a:r>
            <a:r>
              <a:rPr lang="fr-FR" sz="1600" dirty="0"/>
              <a:t>. </a:t>
            </a:r>
            <a:r>
              <a:rPr lang="fr-FR" sz="1600" dirty="0" smtClean="0"/>
              <a:t>J.C)</a:t>
            </a:r>
            <a:r>
              <a:rPr lang="fr-FR" sz="2400" dirty="0" smtClean="0"/>
              <a:t>. </a:t>
            </a:r>
            <a:br>
              <a:rPr lang="fr-FR" sz="2400" dirty="0" smtClean="0"/>
            </a:b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15454" y="1674091"/>
            <a:ext cx="3602182" cy="5183909"/>
          </a:xfrm>
        </p:spPr>
        <p:txBody>
          <a:bodyPr>
            <a:normAutofit fontScale="85000" lnSpcReduction="20000"/>
          </a:bodyPr>
          <a:lstStyle/>
          <a:p>
            <a:pPr lvl="1">
              <a:buFontTx/>
              <a:buChar char="-"/>
            </a:pPr>
            <a:r>
              <a:rPr lang="fr-FR" sz="2000" dirty="0" smtClean="0"/>
              <a:t>Sud </a:t>
            </a:r>
            <a:r>
              <a:rPr lang="fr-FR" sz="2000" dirty="0"/>
              <a:t>du Pérou, Bolivie, nord </a:t>
            </a:r>
            <a:r>
              <a:rPr lang="fr-FR" sz="2000" dirty="0" smtClean="0"/>
              <a:t>Chili</a:t>
            </a:r>
            <a:endParaRPr lang="fr-FR" dirty="0" smtClean="0"/>
          </a:p>
          <a:p>
            <a:pPr lvl="1">
              <a:buFontTx/>
              <a:buChar char="-"/>
            </a:pPr>
            <a:r>
              <a:rPr lang="fr-FR" dirty="0" smtClean="0"/>
              <a:t>Organisation des pentes des montagnes en terrasses (les </a:t>
            </a:r>
            <a:r>
              <a:rPr lang="fr-FR" dirty="0" err="1" smtClean="0"/>
              <a:t>waru</a:t>
            </a:r>
            <a:r>
              <a:rPr lang="fr-FR" dirty="0" smtClean="0"/>
              <a:t> </a:t>
            </a:r>
            <a:r>
              <a:rPr lang="fr-FR" dirty="0" err="1" smtClean="0"/>
              <a:t>waru</a:t>
            </a:r>
            <a:r>
              <a:rPr lang="fr-FR" dirty="0" smtClean="0"/>
              <a:t>) : jusqu’à 4000 m d’altitude!</a:t>
            </a:r>
          </a:p>
          <a:p>
            <a:pPr lvl="1">
              <a:buFontTx/>
              <a:buChar char="-"/>
            </a:pPr>
            <a:r>
              <a:rPr lang="fr-FR" dirty="0" smtClean="0"/>
              <a:t>Mise au point de canaux alimentant les terrasses</a:t>
            </a:r>
          </a:p>
          <a:p>
            <a:pPr lvl="1">
              <a:buFontTx/>
              <a:buChar char="-"/>
            </a:pPr>
            <a:r>
              <a:rPr lang="fr-FR" dirty="0" smtClean="0"/>
              <a:t>Utilisation métallurgie</a:t>
            </a:r>
          </a:p>
          <a:p>
            <a:pPr lvl="1">
              <a:buFontTx/>
              <a:buChar char="-"/>
            </a:pPr>
            <a:r>
              <a:rPr lang="fr-FR" dirty="0" err="1" smtClean="0"/>
              <a:t>Micro</a:t>
            </a:r>
            <a:r>
              <a:rPr lang="fr-FR" dirty="0" err="1"/>
              <a:t>-climat</a:t>
            </a:r>
            <a:r>
              <a:rPr lang="fr-FR" dirty="0"/>
              <a:t> créé: soleil </a:t>
            </a:r>
            <a:r>
              <a:rPr lang="fr-FR" dirty="0" smtClean="0"/>
              <a:t>chauffant l’eau le jour évitant le gel durant la nuit.</a:t>
            </a:r>
          </a:p>
          <a:p>
            <a:pPr lvl="1">
              <a:buFontTx/>
              <a:buChar char="-"/>
            </a:pPr>
            <a:r>
              <a:rPr lang="fr-FR" dirty="0" smtClean="0"/>
              <a:t>Cultures: pomme de terre, quinua, coca</a:t>
            </a:r>
          </a:p>
          <a:p>
            <a:pPr marL="349250" lvl="1" indent="0">
              <a:buNone/>
            </a:pPr>
            <a:r>
              <a:rPr lang="fr-FR" dirty="0" smtClean="0"/>
              <a:t>Déclin vers 12</a:t>
            </a:r>
            <a:r>
              <a:rPr lang="fr-FR" baseline="30000" dirty="0" smtClean="0"/>
              <a:t>e</a:t>
            </a:r>
            <a:r>
              <a:rPr lang="fr-FR" dirty="0" smtClean="0"/>
              <a:t> s. au  profit des peuples </a:t>
            </a:r>
            <a:r>
              <a:rPr lang="fr-FR" dirty="0" err="1" smtClean="0"/>
              <a:t>Huari</a:t>
            </a:r>
            <a:r>
              <a:rPr lang="fr-FR" dirty="0" smtClean="0"/>
              <a:t> et Chimu.</a:t>
            </a:r>
          </a:p>
          <a:p>
            <a:pPr marL="349250" lvl="1" indent="0">
              <a:buNone/>
            </a:pPr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IMG_40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50" y="1497106"/>
            <a:ext cx="5492750" cy="36618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33636" y="5426364"/>
            <a:ext cx="386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Exemple de culture en terrasses à </a:t>
            </a:r>
            <a:r>
              <a:rPr lang="fr-FR" dirty="0" err="1" smtClean="0">
                <a:solidFill>
                  <a:schemeClr val="bg1"/>
                </a:solidFill>
              </a:rPr>
              <a:t>Pisaq</a:t>
            </a:r>
            <a:r>
              <a:rPr lang="fr-FR" dirty="0" smtClean="0">
                <a:solidFill>
                  <a:schemeClr val="bg1"/>
                </a:solidFill>
              </a:rPr>
              <a:t>, ( photo Luc Guay)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88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2-08 à 16.31.1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0" y="63615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Porte du Soleil  4 m de large sur 3 m de haut. Début du culte de </a:t>
            </a:r>
            <a:r>
              <a:rPr lang="fr-FR" dirty="0" err="1" smtClean="0">
                <a:solidFill>
                  <a:srgbClr val="FFFFFF"/>
                </a:solidFill>
              </a:rPr>
              <a:t>Viracocha</a:t>
            </a:r>
            <a:r>
              <a:rPr lang="fr-FR" dirty="0" smtClean="0">
                <a:solidFill>
                  <a:srgbClr val="FFFFFF"/>
                </a:solidFill>
              </a:rPr>
              <a:t> dont vont hériter les Incas.</a:t>
            </a:r>
            <a:r>
              <a:rPr lang="fr-FR" dirty="0" smtClean="0"/>
              <a:t>: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608965" y="5452944"/>
            <a:ext cx="47682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Tiwanaku</a:t>
            </a:r>
            <a:r>
              <a:rPr lang="fr-FR" sz="2800" dirty="0">
                <a:solidFill>
                  <a:schemeClr val="bg1"/>
                </a:solidFill>
              </a:rPr>
              <a:t> (</a:t>
            </a:r>
            <a:r>
              <a:rPr lang="fr-FR" dirty="0">
                <a:solidFill>
                  <a:schemeClr val="bg1"/>
                </a:solidFill>
              </a:rPr>
              <a:t>1500 av. J.C. – 1200 </a:t>
            </a:r>
            <a:r>
              <a:rPr lang="fr-FR" dirty="0" err="1">
                <a:solidFill>
                  <a:schemeClr val="bg1"/>
                </a:solidFill>
              </a:rPr>
              <a:t>ap</a:t>
            </a:r>
            <a:r>
              <a:rPr lang="fr-FR" dirty="0">
                <a:solidFill>
                  <a:schemeClr val="bg1"/>
                </a:solidFill>
              </a:rPr>
              <a:t>. J.C)</a:t>
            </a:r>
            <a:r>
              <a:rPr lang="fr-FR" sz="2800" dirty="0">
                <a:solidFill>
                  <a:schemeClr val="bg1"/>
                </a:solidFill>
              </a:rPr>
              <a:t>. 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7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6999" y="5259972"/>
            <a:ext cx="424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Vases </a:t>
            </a:r>
            <a:r>
              <a:rPr lang="fr-FR" dirty="0" err="1" smtClean="0">
                <a:solidFill>
                  <a:schemeClr val="bg1"/>
                </a:solidFill>
              </a:rPr>
              <a:t>Tiwanaku</a:t>
            </a:r>
            <a:r>
              <a:rPr lang="fr-FR" dirty="0" smtClean="0">
                <a:solidFill>
                  <a:schemeClr val="bg1"/>
                </a:solidFill>
              </a:rPr>
              <a:t>, 100-1100</a:t>
            </a:r>
            <a:r>
              <a:rPr lang="fr-FR" smtClean="0">
                <a:solidFill>
                  <a:schemeClr val="bg1"/>
                </a:solidFill>
              </a:rPr>
              <a:t>; </a:t>
            </a:r>
          </a:p>
          <a:p>
            <a:r>
              <a:rPr lang="fr-FR" smtClean="0">
                <a:solidFill>
                  <a:schemeClr val="bg1"/>
                </a:solidFill>
              </a:rPr>
              <a:t>pas </a:t>
            </a:r>
            <a:r>
              <a:rPr lang="fr-FR" dirty="0" smtClean="0">
                <a:solidFill>
                  <a:schemeClr val="bg1"/>
                </a:solidFill>
              </a:rPr>
              <a:t>utilisation de tour de potier.</a:t>
            </a:r>
            <a:r>
              <a:rPr lang="fr-FR" dirty="0" smtClean="0"/>
              <a:t> 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/>
          </a:p>
        </p:txBody>
      </p:sp>
      <p:pic>
        <p:nvPicPr>
          <p:cNvPr id="3" name="Espace réservé du contenu 2" descr="tiwa_va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43" r="-86543"/>
          <a:stretch>
            <a:fillRect/>
          </a:stretch>
        </p:blipFill>
        <p:spPr>
          <a:xfrm>
            <a:off x="-3010189" y="0"/>
            <a:ext cx="9511060" cy="5225335"/>
          </a:xfrm>
        </p:spPr>
      </p:pic>
      <p:pic>
        <p:nvPicPr>
          <p:cNvPr id="7" name="Image 6" descr="tiwa_vas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977" y="0"/>
            <a:ext cx="457102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9182" y="0"/>
            <a:ext cx="5287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</a:rPr>
              <a:t>Tiwanaku</a:t>
            </a:r>
            <a:r>
              <a:rPr lang="fr-FR" sz="2800" dirty="0" smtClean="0">
                <a:solidFill>
                  <a:schemeClr val="bg1"/>
                </a:solidFill>
              </a:rPr>
              <a:t> (</a:t>
            </a:r>
            <a:r>
              <a:rPr lang="fr-FR" dirty="0">
                <a:solidFill>
                  <a:schemeClr val="bg1"/>
                </a:solidFill>
              </a:rPr>
              <a:t>1500 av. J.C. – 1200 </a:t>
            </a:r>
            <a:r>
              <a:rPr lang="fr-FR" dirty="0" err="1">
                <a:solidFill>
                  <a:schemeClr val="bg1"/>
                </a:solidFill>
              </a:rPr>
              <a:t>ap</a:t>
            </a:r>
            <a:r>
              <a:rPr lang="fr-FR" dirty="0">
                <a:solidFill>
                  <a:schemeClr val="bg1"/>
                </a:solidFill>
              </a:rPr>
              <a:t>. J.C)</a:t>
            </a:r>
            <a:r>
              <a:rPr lang="fr-FR" sz="2800" dirty="0">
                <a:solidFill>
                  <a:schemeClr val="bg1"/>
                </a:solidFill>
              </a:rPr>
              <a:t>.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pré-incas: 2. </a:t>
            </a:r>
            <a:r>
              <a:rPr lang="fr-FR" dirty="0" err="1" smtClean="0"/>
              <a:t>Chavin</a:t>
            </a:r>
            <a:r>
              <a:rPr lang="fr-FR" dirty="0"/>
              <a:t> </a:t>
            </a:r>
            <a:r>
              <a:rPr lang="fr-FR" sz="2000" dirty="0" smtClean="0"/>
              <a:t>(</a:t>
            </a:r>
            <a:r>
              <a:rPr lang="fr-FR" sz="2000" dirty="0"/>
              <a:t>1200-200 av. </a:t>
            </a:r>
            <a:r>
              <a:rPr lang="fr-FR" sz="1800" dirty="0"/>
              <a:t>J.C. 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73806"/>
            <a:ext cx="3071091" cy="6396483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Territoire s’étendant sur 1000 km (800 km au nord de Lima, et 200 km au sud)</a:t>
            </a:r>
          </a:p>
          <a:p>
            <a:pPr lvl="1"/>
            <a:r>
              <a:rPr lang="fr-FR" dirty="0"/>
              <a:t>Introduction métallurgie ( bronze et or</a:t>
            </a:r>
            <a:r>
              <a:rPr lang="fr-FR" dirty="0" smtClean="0"/>
              <a:t>);</a:t>
            </a:r>
          </a:p>
          <a:p>
            <a:pPr lvl="1"/>
            <a:r>
              <a:rPr lang="fr-FR" dirty="0" smtClean="0"/>
              <a:t>Déclin au profit des peuples voisins.</a:t>
            </a: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 descr="Capture d’écran 2014-12-28 à 14.24.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909" y="1673806"/>
            <a:ext cx="6246091" cy="354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97909" y="5507182"/>
            <a:ext cx="576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Pyramide « El Castillo » 1400 av. J.C., construite en pierre taillée et ornée de têtes en pierre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Ligne du temps historique</a:t>
            </a:r>
            <a:endParaRPr lang="fr-FR" dirty="0"/>
          </a:p>
        </p:txBody>
      </p:sp>
      <p:pic>
        <p:nvPicPr>
          <p:cNvPr id="4" name="Espace réservé du contenu 3" descr="Capture d’écran 2014-12-16 à 21.17.5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34" b="-56234"/>
          <a:stretch>
            <a:fillRect/>
          </a:stretch>
        </p:blipFill>
        <p:spPr>
          <a:xfrm>
            <a:off x="80613" y="1689378"/>
            <a:ext cx="8989438" cy="4939973"/>
          </a:xfrm>
        </p:spPr>
      </p:pic>
    </p:spTree>
    <p:extLst>
      <p:ext uri="{BB962C8B-B14F-4D97-AF65-F5344CB8AC3E}">
        <p14:creationId xmlns:p14="http://schemas.microsoft.com/office/powerpoint/2010/main" val="1114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345545" y="45720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Couronne en or: 1200-1 av. J.C.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5455" y="669636"/>
            <a:ext cx="251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bouteille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" name="Espace réservé du contenu 2" descr="chavin_bouteill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46" r="-86546"/>
          <a:stretch>
            <a:fillRect/>
          </a:stretch>
        </p:blipFill>
        <p:spPr>
          <a:xfrm>
            <a:off x="-2375188" y="2675965"/>
            <a:ext cx="7612064" cy="4182035"/>
          </a:xfrm>
        </p:spPr>
      </p:pic>
      <p:pic>
        <p:nvPicPr>
          <p:cNvPr id="8" name="Image 7" descr="chavin_couron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078" y="-115456"/>
            <a:ext cx="6182922" cy="41206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67202" y="0"/>
            <a:ext cx="300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2. </a:t>
            </a:r>
            <a:r>
              <a:rPr lang="fr-FR" dirty="0" err="1">
                <a:solidFill>
                  <a:srgbClr val="FFFFFF"/>
                </a:solidFill>
              </a:rPr>
              <a:t>Chavin</a:t>
            </a:r>
            <a:r>
              <a:rPr lang="fr-FR" dirty="0">
                <a:solidFill>
                  <a:srgbClr val="FFFFFF"/>
                </a:solidFill>
              </a:rPr>
              <a:t> (1200-200 av. </a:t>
            </a:r>
            <a:r>
              <a:rPr lang="fr-FR" sz="1600" dirty="0">
                <a:solidFill>
                  <a:srgbClr val="FFFFFF"/>
                </a:solidFill>
              </a:rPr>
              <a:t>J.C. )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l Lanzó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218" r="-188218"/>
          <a:stretch>
            <a:fillRect/>
          </a:stretch>
        </p:blipFill>
        <p:spPr>
          <a:xfrm>
            <a:off x="-1085272" y="0"/>
            <a:ext cx="9079256" cy="6777182"/>
          </a:xfrm>
        </p:spPr>
      </p:pic>
      <p:sp>
        <p:nvSpPr>
          <p:cNvPr id="5" name="ZoneTexte 4"/>
          <p:cNvSpPr txBox="1"/>
          <p:nvPr/>
        </p:nvSpPr>
        <p:spPr>
          <a:xfrm>
            <a:off x="5391727" y="1812636"/>
            <a:ext cx="2985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Stèle surnommée </a:t>
            </a:r>
            <a:r>
              <a:rPr lang="fr-FR" i="1" dirty="0">
                <a:solidFill>
                  <a:srgbClr val="FFFFFF"/>
                </a:solidFill>
              </a:rPr>
              <a:t>El </a:t>
            </a:r>
            <a:r>
              <a:rPr lang="fr-FR" i="1" dirty="0" err="1" smtClean="0">
                <a:solidFill>
                  <a:srgbClr val="FFFFFF"/>
                </a:solidFill>
              </a:rPr>
              <a:t>Lanzón</a:t>
            </a:r>
            <a:r>
              <a:rPr lang="fr-FR" i="1" dirty="0" smtClean="0">
                <a:solidFill>
                  <a:srgbClr val="FFFFFF"/>
                </a:solidFill>
              </a:rPr>
              <a:t>, principale divinité de la culture </a:t>
            </a:r>
            <a:r>
              <a:rPr lang="fr-FR" i="1" dirty="0" err="1" smtClean="0">
                <a:solidFill>
                  <a:srgbClr val="FFFFFF"/>
                </a:solidFill>
              </a:rPr>
              <a:t>Chavin</a:t>
            </a:r>
            <a:r>
              <a:rPr lang="fr-FR" i="1" dirty="0" smtClean="0">
                <a:solidFill>
                  <a:srgbClr val="FFFFFF"/>
                </a:solidFill>
              </a:rPr>
              <a:t>. Monolithe de 4,60 m de haut, tête de félin.  Au sommet, on retrouve un petit canal qui aurait servi à recevoir le sang des victimes qui arrosait la tête et la bouche de  la divinité.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391727" y="219364"/>
            <a:ext cx="352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2. </a:t>
            </a:r>
            <a:r>
              <a:rPr lang="fr-FR" dirty="0" err="1">
                <a:solidFill>
                  <a:srgbClr val="FFFFFF"/>
                </a:solidFill>
              </a:rPr>
              <a:t>Chavin</a:t>
            </a:r>
            <a:r>
              <a:rPr lang="fr-FR" dirty="0">
                <a:solidFill>
                  <a:srgbClr val="FFFFFF"/>
                </a:solidFill>
              </a:rPr>
              <a:t> (1200-200 av. </a:t>
            </a:r>
            <a:r>
              <a:rPr lang="fr-FR" sz="1600" dirty="0">
                <a:solidFill>
                  <a:srgbClr val="FFFFFF"/>
                </a:solidFill>
              </a:rPr>
              <a:t>J.C. )</a:t>
            </a:r>
            <a:endParaRPr lang="fr-FR" dirty="0">
              <a:solidFill>
                <a:srgbClr val="FFFFFF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0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2-08 à 12.25.48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088" r="-112088"/>
          <a:stretch>
            <a:fillRect/>
          </a:stretch>
        </p:blipFill>
        <p:spPr>
          <a:xfrm>
            <a:off x="-2748107" y="-184727"/>
            <a:ext cx="9331300" cy="7042727"/>
          </a:xfrm>
        </p:spPr>
      </p:pic>
      <p:sp>
        <p:nvSpPr>
          <p:cNvPr id="5" name="ZoneTexte 4"/>
          <p:cNvSpPr txBox="1"/>
          <p:nvPr/>
        </p:nvSpPr>
        <p:spPr>
          <a:xfrm>
            <a:off x="5310909" y="2309091"/>
            <a:ext cx="28401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Stèle de Raimondi:  1,95 m de haut, 74 cm de large, 17 cm d’épaisseur.  Personnage avec des caractéristiques zoomorphes (félin, serpents).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30455" y="30018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2. </a:t>
            </a:r>
            <a:r>
              <a:rPr lang="fr-FR" dirty="0" err="1">
                <a:solidFill>
                  <a:srgbClr val="FFFFFF"/>
                </a:solidFill>
              </a:rPr>
              <a:t>Chavin</a:t>
            </a:r>
            <a:r>
              <a:rPr lang="fr-FR" dirty="0">
                <a:solidFill>
                  <a:srgbClr val="FFFFFF"/>
                </a:solidFill>
              </a:rPr>
              <a:t> (1200-200 av. </a:t>
            </a:r>
            <a:r>
              <a:rPr lang="fr-FR" sz="1600" dirty="0">
                <a:solidFill>
                  <a:srgbClr val="FFFFFF"/>
                </a:solidFill>
              </a:rPr>
              <a:t>J.C. )</a:t>
            </a:r>
            <a:endParaRPr lang="fr-FR" dirty="0">
              <a:solidFill>
                <a:srgbClr val="FFFFFF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6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3. </a:t>
            </a:r>
            <a:r>
              <a:rPr lang="fr-FR" dirty="0"/>
              <a:t>Paracas </a:t>
            </a:r>
            <a:r>
              <a:rPr lang="fr-FR" sz="1600" dirty="0"/>
              <a:t>(700 av. J.C – 100 </a:t>
            </a:r>
            <a:r>
              <a:rPr lang="fr-FR" sz="1600" dirty="0" err="1"/>
              <a:t>ap</a:t>
            </a:r>
            <a:r>
              <a:rPr lang="fr-FR" sz="1600" dirty="0"/>
              <a:t>. J.C.. 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086601"/>
            <a:ext cx="3610552" cy="418203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fr-FR" dirty="0" smtClean="0"/>
              <a:t>Au sud de Lima (250 km)</a:t>
            </a:r>
          </a:p>
          <a:p>
            <a:pPr lvl="1"/>
            <a:r>
              <a:rPr lang="fr-FR" dirty="0" smtClean="0"/>
              <a:t>Reconnus comme de célèbres tisserands</a:t>
            </a:r>
          </a:p>
          <a:p>
            <a:pPr lvl="1"/>
            <a:r>
              <a:rPr lang="fr-FR" dirty="0" smtClean="0"/>
              <a:t>Ont pratiqué la trépanation de crânes (pratiques religieuses ?)</a:t>
            </a:r>
          </a:p>
          <a:p>
            <a:pPr lvl="1"/>
            <a:r>
              <a:rPr lang="fr-FR" dirty="0" smtClean="0"/>
              <a:t> Ainsi que la déformation crânienne afin de distinguer les classes sociales.</a:t>
            </a:r>
          </a:p>
          <a:p>
            <a:pPr lvl="1"/>
            <a:r>
              <a:rPr lang="fr-FR" dirty="0" smtClean="0"/>
              <a:t>Déclin au profit du peuple Nazca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5" name="Image 4" descr="paracas_trepanat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18" y="1644112"/>
            <a:ext cx="3475182" cy="521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1097" y="648866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dirty="0">
                <a:solidFill>
                  <a:srgbClr val="FFFFFF"/>
                </a:solidFill>
              </a:rPr>
              <a:t>( photo Luc Guay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09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aracas_deformatio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6" b="-1306"/>
          <a:stretch>
            <a:fillRect/>
          </a:stretch>
        </p:blipFill>
        <p:spPr>
          <a:xfrm>
            <a:off x="-1050636" y="0"/>
            <a:ext cx="5807723" cy="3971636"/>
          </a:xfrm>
        </p:spPr>
      </p:pic>
      <p:pic>
        <p:nvPicPr>
          <p:cNvPr id="5" name="Image 4" descr="paracas_deformation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244" y="1316182"/>
            <a:ext cx="3693756" cy="55418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5818" y="4606636"/>
            <a:ext cx="3960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Déformation crânienne chez les Paracas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9089" y="242516"/>
            <a:ext cx="391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3. Paracas (700 av. J.C – 100 </a:t>
            </a:r>
            <a:r>
              <a:rPr lang="fr-FR" dirty="0" err="1"/>
              <a:t>ap</a:t>
            </a:r>
            <a:r>
              <a:rPr lang="fr-FR" dirty="0"/>
              <a:t>. J.C.. )</a:t>
            </a:r>
          </a:p>
        </p:txBody>
      </p:sp>
    </p:spTree>
    <p:extLst>
      <p:ext uri="{BB962C8B-B14F-4D97-AF65-F5344CB8AC3E}">
        <p14:creationId xmlns:p14="http://schemas.microsoft.com/office/powerpoint/2010/main" val="34245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aracas_tissu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 rot="5400000">
            <a:off x="-1547091" y="-1200728"/>
            <a:ext cx="9144000" cy="6253163"/>
          </a:xfrm>
        </p:spPr>
      </p:pic>
      <p:pic>
        <p:nvPicPr>
          <p:cNvPr id="5" name="Image 4" descr="paracas_tissu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64" y="3280057"/>
            <a:ext cx="5368636" cy="35779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07909" y="2112818"/>
            <a:ext cx="215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Tissus chez les Paracas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9255" y="115456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3. Paracas 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/>
              <a:t>700 av. J.C – 100 </a:t>
            </a:r>
            <a:r>
              <a:rPr lang="fr-FR" dirty="0" err="1"/>
              <a:t>ap</a:t>
            </a:r>
            <a:r>
              <a:rPr lang="fr-FR" dirty="0"/>
              <a:t>. J.C.. )</a:t>
            </a:r>
          </a:p>
        </p:txBody>
      </p:sp>
    </p:spTree>
    <p:extLst>
      <p:ext uri="{BB962C8B-B14F-4D97-AF65-F5344CB8AC3E}">
        <p14:creationId xmlns:p14="http://schemas.microsoft.com/office/powerpoint/2010/main" val="31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aracas_unku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38888"/>
          </a:xfrm>
        </p:spPr>
      </p:pic>
      <p:sp>
        <p:nvSpPr>
          <p:cNvPr id="5" name="ZoneTexte 4"/>
          <p:cNvSpPr txBox="1"/>
          <p:nvPr/>
        </p:nvSpPr>
        <p:spPr>
          <a:xfrm>
            <a:off x="888999" y="6546273"/>
            <a:ext cx="636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Chemise ou </a:t>
            </a:r>
            <a:r>
              <a:rPr lang="fr-FR" dirty="0" err="1" smtClean="0">
                <a:solidFill>
                  <a:srgbClr val="FFFFFF"/>
                </a:solidFill>
              </a:rPr>
              <a:t>unku</a:t>
            </a:r>
            <a:r>
              <a:rPr lang="fr-FR" dirty="0" smtClean="0">
                <a:solidFill>
                  <a:srgbClr val="FFFFFF"/>
                </a:solidFill>
              </a:rPr>
              <a:t> chez les Paracas; </a:t>
            </a:r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79" y="277152"/>
            <a:ext cx="391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3. Paracas (700 av. J.C – 100 </a:t>
            </a:r>
            <a:r>
              <a:rPr lang="fr-FR" dirty="0" err="1"/>
              <a:t>ap</a:t>
            </a:r>
            <a:r>
              <a:rPr lang="fr-FR" dirty="0"/>
              <a:t>. J.C.. )</a:t>
            </a:r>
          </a:p>
        </p:txBody>
      </p:sp>
    </p:spTree>
    <p:extLst>
      <p:ext uri="{BB962C8B-B14F-4D97-AF65-F5344CB8AC3E}">
        <p14:creationId xmlns:p14="http://schemas.microsoft.com/office/powerpoint/2010/main" val="42500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aracas_tomb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6" b="-1306"/>
          <a:stretch>
            <a:fillRect/>
          </a:stretch>
        </p:blipFill>
        <p:spPr>
          <a:xfrm>
            <a:off x="0" y="0"/>
            <a:ext cx="9144000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-1" y="6253163"/>
            <a:ext cx="898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Tombe </a:t>
            </a:r>
            <a:r>
              <a:rPr lang="fr-FR" sz="1600" dirty="0" err="1" smtClean="0">
                <a:solidFill>
                  <a:srgbClr val="FFFFFF"/>
                </a:solidFill>
              </a:rPr>
              <a:t>paracas</a:t>
            </a:r>
            <a:r>
              <a:rPr lang="fr-FR" sz="1600" dirty="0" smtClean="0">
                <a:solidFill>
                  <a:srgbClr val="FFFFFF"/>
                </a:solidFill>
              </a:rPr>
              <a:t> avec « </a:t>
            </a:r>
            <a:r>
              <a:rPr lang="fr-FR" sz="1600" dirty="0" err="1" smtClean="0">
                <a:solidFill>
                  <a:srgbClr val="FFFFFF"/>
                </a:solidFill>
              </a:rPr>
              <a:t>fardos</a:t>
            </a:r>
            <a:r>
              <a:rPr lang="fr-FR" sz="1600" dirty="0" smtClean="0">
                <a:solidFill>
                  <a:srgbClr val="FFFFFF"/>
                </a:solidFill>
              </a:rPr>
              <a:t> funéraires »: momies avec costumes et biens.  On a retrouvé des tombes qui contenaient jusqu’à 400 momies, en position fœtale. </a:t>
            </a:r>
            <a:r>
              <a:rPr lang="fr-FR" sz="1600" dirty="0">
                <a:solidFill>
                  <a:schemeClr val="bg1"/>
                </a:solidFill>
              </a:rPr>
              <a:t>( photo Luc Guay)</a:t>
            </a:r>
          </a:p>
          <a:p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5170" y="61"/>
            <a:ext cx="391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3. Paracas (700 av. J.C – 100 </a:t>
            </a:r>
            <a:r>
              <a:rPr lang="fr-FR" dirty="0" err="1">
                <a:solidFill>
                  <a:schemeClr val="bg1"/>
                </a:solidFill>
              </a:rPr>
              <a:t>ap</a:t>
            </a:r>
            <a:r>
              <a:rPr lang="fr-FR" dirty="0">
                <a:solidFill>
                  <a:schemeClr val="bg1"/>
                </a:solidFill>
              </a:rPr>
              <a:t>. J.C.. )</a:t>
            </a:r>
          </a:p>
        </p:txBody>
      </p:sp>
    </p:spTree>
    <p:extLst>
      <p:ext uri="{BB962C8B-B14F-4D97-AF65-F5344CB8AC3E}">
        <p14:creationId xmlns:p14="http://schemas.microsoft.com/office/powerpoint/2010/main" val="24615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</a:t>
            </a:r>
            <a:r>
              <a:rPr lang="fr-FR" sz="3200" dirty="0" smtClean="0"/>
              <a:t>4. Moche (</a:t>
            </a:r>
            <a:r>
              <a:rPr lang="fr-FR" sz="3200" dirty="0"/>
              <a:t>ou Mochica), </a:t>
            </a:r>
            <a:r>
              <a:rPr lang="fr-FR" sz="1600" dirty="0" smtClean="0"/>
              <a:t>(300 </a:t>
            </a:r>
            <a:r>
              <a:rPr lang="fr-FR" sz="1600" dirty="0"/>
              <a:t>av. J.C. -700 </a:t>
            </a:r>
            <a:r>
              <a:rPr lang="fr-FR" sz="1600" dirty="0" err="1"/>
              <a:t>ap</a:t>
            </a:r>
            <a:r>
              <a:rPr lang="fr-FR" sz="1600" dirty="0"/>
              <a:t>. </a:t>
            </a:r>
            <a:r>
              <a:rPr lang="fr-FR" sz="1600" dirty="0" smtClean="0"/>
              <a:t>J.C.)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74092"/>
            <a:ext cx="5414817" cy="5183908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Nord du Pérou</a:t>
            </a:r>
          </a:p>
          <a:p>
            <a:pPr lvl="1"/>
            <a:r>
              <a:rPr lang="fr-FR" dirty="0" smtClean="0"/>
              <a:t>Reconnus comme étant de célèbres céramistes</a:t>
            </a:r>
          </a:p>
          <a:p>
            <a:pPr lvl="1"/>
            <a:r>
              <a:rPr lang="fr-FR" dirty="0" smtClean="0"/>
              <a:t>Ont organisé des canaux d’irrigation et des réservoirs d’eau dans le désert</a:t>
            </a:r>
          </a:p>
          <a:p>
            <a:pPr lvl="1"/>
            <a:r>
              <a:rPr lang="fr-FR" dirty="0" smtClean="0"/>
              <a:t>Ont édifié des temples – pyramides (soleil et lune)</a:t>
            </a:r>
          </a:p>
          <a:p>
            <a:pPr lvl="1"/>
            <a:r>
              <a:rPr lang="fr-FR" dirty="0" smtClean="0"/>
              <a:t>Déclin au profit du peuple Lambayeque (</a:t>
            </a:r>
            <a:r>
              <a:rPr lang="fr-FR" dirty="0" err="1" smtClean="0"/>
              <a:t>Sican</a:t>
            </a:r>
            <a:r>
              <a:rPr lang="fr-FR" dirty="0" smtClean="0"/>
              <a:t>) et Chimu.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5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91909" y="2182382"/>
            <a:ext cx="36368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>
                <a:solidFill>
                  <a:srgbClr val="FFFFFF"/>
                </a:solidFill>
              </a:rPr>
              <a:t>La tombe du </a:t>
            </a:r>
            <a:r>
              <a:rPr lang="fr-FR" b="1" dirty="0">
                <a:solidFill>
                  <a:srgbClr val="FFFFFF"/>
                </a:solidFill>
              </a:rPr>
              <a:t>Señor de </a:t>
            </a:r>
            <a:r>
              <a:rPr lang="fr-FR" b="1" dirty="0" err="1">
                <a:solidFill>
                  <a:srgbClr val="FFFFFF"/>
                </a:solidFill>
              </a:rPr>
              <a:t>Sipán</a:t>
            </a:r>
            <a:r>
              <a:rPr lang="fr-FR" b="1" dirty="0">
                <a:solidFill>
                  <a:srgbClr val="FFFFFF"/>
                </a:solidFill>
              </a:rPr>
              <a:t> est une découverte importante (vers 250 </a:t>
            </a:r>
            <a:r>
              <a:rPr lang="fr-FR" b="1" dirty="0" err="1">
                <a:solidFill>
                  <a:srgbClr val="FFFFFF"/>
                </a:solidFill>
              </a:rPr>
              <a:t>ap</a:t>
            </a:r>
            <a:r>
              <a:rPr lang="fr-FR" b="1" dirty="0">
                <a:solidFill>
                  <a:srgbClr val="FFFFFF"/>
                </a:solidFill>
              </a:rPr>
              <a:t>. J.C.</a:t>
            </a:r>
            <a:r>
              <a:rPr lang="fr-FR" b="1" dirty="0" smtClean="0">
                <a:solidFill>
                  <a:srgbClr val="FFFFFF"/>
                </a:solidFill>
              </a:rPr>
              <a:t>) en 1987:  </a:t>
            </a:r>
            <a:r>
              <a:rPr lang="fr-FR" b="1" dirty="0">
                <a:solidFill>
                  <a:srgbClr val="FFFFFF"/>
                </a:solidFill>
              </a:rPr>
              <a:t>roi Moche enterré avec 8 personnes, des lamas, un chien, des céramiques et des objets en or et pierres précieuses</a:t>
            </a:r>
            <a:r>
              <a:rPr lang="fr-FR" b="1" dirty="0" smtClean="0">
                <a:solidFill>
                  <a:srgbClr val="FFFFFF"/>
                </a:solidFill>
              </a:rPr>
              <a:t>…</a:t>
            </a:r>
          </a:p>
          <a:p>
            <a:pPr lvl="1"/>
            <a:r>
              <a:rPr lang="fr-FR" b="1" dirty="0" smtClean="0">
                <a:solidFill>
                  <a:srgbClr val="FFFFFF"/>
                </a:solidFill>
              </a:rPr>
              <a:t>Musée de Lambayeque</a:t>
            </a:r>
            <a:endParaRPr lang="fr-FR" b="1" dirty="0">
              <a:solidFill>
                <a:srgbClr val="FFFFFF"/>
              </a:solidFill>
            </a:endParaRPr>
          </a:p>
        </p:txBody>
      </p:sp>
      <p:pic>
        <p:nvPicPr>
          <p:cNvPr id="5" name="Espace réservé du contenu 4" descr="Capture d’écran 2014-12-28 à 14.35.2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396" r="-19396"/>
          <a:stretch>
            <a:fillRect/>
          </a:stretch>
        </p:blipFill>
        <p:spPr>
          <a:xfrm>
            <a:off x="0" y="0"/>
            <a:ext cx="5530850" cy="70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L’histoire et les traces à interpréter!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L’histoire = discipline d’interprétation…</a:t>
            </a:r>
          </a:p>
          <a:p>
            <a:r>
              <a:rPr lang="fr-FR" dirty="0"/>
              <a:t>Travailler avec traces:</a:t>
            </a:r>
          </a:p>
          <a:p>
            <a:pPr lvl="1"/>
            <a:r>
              <a:rPr lang="fr-FR" dirty="0" smtClean="0"/>
              <a:t>Partielles… et</a:t>
            </a:r>
            <a:endParaRPr lang="fr-FR" dirty="0"/>
          </a:p>
          <a:p>
            <a:pPr lvl="1"/>
            <a:r>
              <a:rPr lang="fr-FR" dirty="0"/>
              <a:t>Partiales</a:t>
            </a:r>
            <a:r>
              <a:rPr lang="fr-FR" dirty="0" smtClean="0"/>
              <a:t>…</a:t>
            </a:r>
          </a:p>
          <a:p>
            <a:pPr lvl="1"/>
            <a:r>
              <a:rPr lang="fr-FR" dirty="0" smtClean="0"/>
              <a:t>Pour mieux saisir une civilisation, il faut observer et analyser ces traces</a:t>
            </a:r>
          </a:p>
          <a:p>
            <a:pPr marL="349250" lvl="1" indent="0">
              <a:buNone/>
            </a:pPr>
            <a:endParaRPr lang="fr-FR" dirty="0"/>
          </a:p>
          <a:p>
            <a:pPr lvl="1"/>
            <a:r>
              <a:rPr lang="fr-FR" dirty="0"/>
              <a:t>Nos connaissances construites jusqu’à présent permettent d’identifier une parcelle de l’histoire des civilisations à l’étude…</a:t>
            </a:r>
          </a:p>
          <a:p>
            <a:pPr marL="685800" lvl="2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2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2" descr="Capture d’écran 2014-09-09 à 20.13.2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668" b="-35668"/>
          <a:stretch>
            <a:fillRect/>
          </a:stretch>
        </p:blipFill>
        <p:spPr>
          <a:xfrm>
            <a:off x="0" y="-1431637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8817" y="4768594"/>
            <a:ext cx="7816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Pyramide du Soleil, à 5 degrés: 6e-9e s.  Au-dessus, une pyramide de 23 m de haut.</a:t>
            </a:r>
          </a:p>
          <a:p>
            <a:r>
              <a:rPr lang="fr-FR" sz="2400" dirty="0" smtClean="0">
                <a:solidFill>
                  <a:srgbClr val="FFFFFF"/>
                </a:solidFill>
              </a:rPr>
              <a:t>340 </a:t>
            </a:r>
            <a:r>
              <a:rPr lang="fr-FR" sz="2400" dirty="0">
                <a:solidFill>
                  <a:srgbClr val="FFFFFF"/>
                </a:solidFill>
              </a:rPr>
              <a:t>m x 220 </a:t>
            </a:r>
            <a:r>
              <a:rPr lang="fr-FR" sz="2400" dirty="0" smtClean="0">
                <a:solidFill>
                  <a:srgbClr val="FFFFFF"/>
                </a:solidFill>
              </a:rPr>
              <a:t>m, </a:t>
            </a:r>
            <a:r>
              <a:rPr lang="fr-FR" sz="2400" dirty="0">
                <a:solidFill>
                  <a:srgbClr val="FFFFFF"/>
                </a:solidFill>
              </a:rPr>
              <a:t>130 millions de </a:t>
            </a:r>
            <a:r>
              <a:rPr lang="fr-FR" sz="2400" dirty="0" smtClean="0">
                <a:solidFill>
                  <a:srgbClr val="FFFFFF"/>
                </a:solidFill>
              </a:rPr>
              <a:t>briques.  200 000 ouvriers y auraient travaillé.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8636" y="442954"/>
            <a:ext cx="63153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4. Moche (ou Mochica), (300 av. J.C. -700 </a:t>
            </a:r>
            <a:r>
              <a:rPr lang="fr-FR" sz="1600" dirty="0" err="1"/>
              <a:t>ap</a:t>
            </a:r>
            <a:r>
              <a:rPr lang="fr-FR" sz="1600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5958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530274"/>
            <a:ext cx="9501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Vases Mochica:  apogée de la céramique: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vases portraits,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 sacrifices rituels et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thèmes érotiques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" name="Espace réservé du contenu 2" descr="moche_bouteill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130" r="-74130"/>
          <a:stretch>
            <a:fillRect/>
          </a:stretch>
        </p:blipFill>
        <p:spPr>
          <a:xfrm>
            <a:off x="-2767301" y="0"/>
            <a:ext cx="9151938" cy="5530850"/>
          </a:xfrm>
        </p:spPr>
      </p:pic>
      <p:pic>
        <p:nvPicPr>
          <p:cNvPr id="6" name="Image 5" descr="moche_vis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977" y="0"/>
            <a:ext cx="457102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19223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moche_collie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" r="-84"/>
          <a:stretch>
            <a:fillRect/>
          </a:stretch>
        </p:blipFill>
        <p:spPr>
          <a:xfrm>
            <a:off x="-331642" y="-585354"/>
            <a:ext cx="7196222" cy="4787900"/>
          </a:xfrm>
        </p:spPr>
      </p:pic>
      <p:pic>
        <p:nvPicPr>
          <p:cNvPr id="7" name="Image 6" descr="moche_collie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454" y="3464725"/>
            <a:ext cx="5091545" cy="33932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0" y="5045364"/>
            <a:ext cx="214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Collier moche, coquillages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64579" y="34744"/>
            <a:ext cx="2383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29359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oche_nez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6" b="-1306"/>
          <a:stretch>
            <a:fillRect/>
          </a:stretch>
        </p:blipFill>
        <p:spPr>
          <a:xfrm>
            <a:off x="0" y="0"/>
            <a:ext cx="5301237" cy="3625273"/>
          </a:xfrm>
        </p:spPr>
      </p:pic>
      <p:pic>
        <p:nvPicPr>
          <p:cNvPr id="5" name="Image 4" descr="moche_boucl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18" y="3482047"/>
            <a:ext cx="5253182" cy="35009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588000" y="554182"/>
            <a:ext cx="30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Ornement de nez et boucles d’oreilles, moche</a:t>
            </a:r>
          </a:p>
          <a:p>
            <a:r>
              <a:rPr lang="fr-FR" dirty="0"/>
              <a:t>( </a:t>
            </a:r>
            <a:r>
              <a:rPr lang="fr-FR" dirty="0" smtClean="0"/>
              <a:t>photos </a:t>
            </a:r>
            <a:r>
              <a:rPr lang="fr-FR" dirty="0"/>
              <a:t>Luc Guay)</a:t>
            </a:r>
          </a:p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0" y="3752166"/>
            <a:ext cx="3613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4. Moche (ou Mochica), (300 av. J.C. -700 </a:t>
            </a:r>
            <a:r>
              <a:rPr lang="fr-FR" dirty="0" err="1">
                <a:solidFill>
                  <a:srgbClr val="FFFFFF"/>
                </a:solidFill>
              </a:rPr>
              <a:t>ap</a:t>
            </a:r>
            <a:r>
              <a:rPr lang="fr-FR" dirty="0">
                <a:solidFill>
                  <a:srgbClr val="FFFFFF"/>
                </a:solidFill>
              </a:rPr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7247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oche_couronn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772" r="-61772"/>
          <a:stretch>
            <a:fillRect/>
          </a:stretch>
        </p:blipFill>
        <p:spPr>
          <a:xfrm>
            <a:off x="-2563090" y="0"/>
            <a:ext cx="9317038" cy="6253163"/>
          </a:xfrm>
        </p:spPr>
      </p:pic>
      <p:pic>
        <p:nvPicPr>
          <p:cNvPr id="5" name="Image 4" descr="moche_masqu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496" y="3128818"/>
            <a:ext cx="4866504" cy="3243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02909" y="1651000"/>
            <a:ext cx="3232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Couronne et masque en or, moche</a:t>
            </a:r>
          </a:p>
          <a:p>
            <a:r>
              <a:rPr lang="fr-FR" dirty="0">
                <a:solidFill>
                  <a:srgbClr val="FFFFFF"/>
                </a:solidFill>
              </a:rPr>
              <a:t>( </a:t>
            </a:r>
            <a:r>
              <a:rPr lang="fr-FR" dirty="0" smtClean="0">
                <a:solidFill>
                  <a:srgbClr val="FFFFFF"/>
                </a:solidFill>
              </a:rPr>
              <a:t>photos </a:t>
            </a:r>
            <a:r>
              <a:rPr lang="fr-FR" dirty="0">
                <a:solidFill>
                  <a:srgbClr val="FFFFFF"/>
                </a:solidFill>
              </a:rPr>
              <a:t>Luc Guay)</a:t>
            </a:r>
          </a:p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2215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oche_couteau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104" r="-58104"/>
          <a:stretch>
            <a:fillRect/>
          </a:stretch>
        </p:blipFill>
        <p:spPr>
          <a:xfrm>
            <a:off x="-2516909" y="0"/>
            <a:ext cx="9144000" cy="6345238"/>
          </a:xfrm>
        </p:spPr>
      </p:pic>
      <p:sp>
        <p:nvSpPr>
          <p:cNvPr id="5" name="ZoneTexte 4"/>
          <p:cNvSpPr txBox="1"/>
          <p:nvPr/>
        </p:nvSpPr>
        <p:spPr>
          <a:xfrm>
            <a:off x="5911273" y="2470727"/>
            <a:ext cx="290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Couteau pour trépanation, moche</a:t>
            </a:r>
          </a:p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155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30929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oche_sacrific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2436091" y="604837"/>
            <a:ext cx="9144000" cy="6253163"/>
          </a:xfrm>
        </p:spPr>
      </p:pic>
      <p:pic>
        <p:nvPicPr>
          <p:cNvPr id="5" name="Image 4" descr="moche_sacrific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5389"/>
            <a:ext cx="5645727" cy="376261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4908" y="1651000"/>
            <a:ext cx="339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Sacrifices humains, moche, dieu égorgeur</a:t>
            </a:r>
          </a:p>
          <a:p>
            <a:r>
              <a:rPr lang="fr-FR" dirty="0">
                <a:solidFill>
                  <a:srgbClr val="FFFFFF"/>
                </a:solidFill>
              </a:rPr>
              <a:t>( </a:t>
            </a:r>
            <a:r>
              <a:rPr lang="fr-FR" dirty="0" smtClean="0">
                <a:solidFill>
                  <a:srgbClr val="FFFFFF"/>
                </a:solidFill>
              </a:rPr>
              <a:t>photos </a:t>
            </a:r>
            <a:r>
              <a:rPr lang="fr-FR" dirty="0">
                <a:solidFill>
                  <a:srgbClr val="FFFFFF"/>
                </a:solidFill>
              </a:rPr>
              <a:t>Luc Guay)</a:t>
            </a:r>
          </a:p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07818" y="695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18955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guerrier Mochica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" name="Espace réservé du contenu 2" descr="moche_guerrie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43" r="-86543"/>
          <a:stretch>
            <a:fillRect/>
          </a:stretch>
        </p:blipFill>
        <p:spPr>
          <a:xfrm>
            <a:off x="-3535232" y="0"/>
            <a:ext cx="11381380" cy="6252881"/>
          </a:xfrm>
        </p:spPr>
      </p:pic>
      <p:pic>
        <p:nvPicPr>
          <p:cNvPr id="6" name="Image 5" descr="moche_flutist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83" y="0"/>
            <a:ext cx="4086217" cy="61306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03273" y="6488668"/>
            <a:ext cx="234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Flûtiste, moche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0877" y="6488668"/>
            <a:ext cx="2151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4. Moche (ou Mochica), (300 av. J.C. -700 </a:t>
            </a:r>
            <a:r>
              <a:rPr lang="fr-FR" dirty="0" err="1"/>
              <a:t>ap</a:t>
            </a:r>
            <a:r>
              <a:rPr lang="fr-FR" dirty="0"/>
              <a:t>. J.C.)</a:t>
            </a:r>
          </a:p>
        </p:txBody>
      </p:sp>
    </p:spTree>
    <p:extLst>
      <p:ext uri="{BB962C8B-B14F-4D97-AF65-F5344CB8AC3E}">
        <p14:creationId xmlns:p14="http://schemas.microsoft.com/office/powerpoint/2010/main" val="22949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5. </a:t>
            </a:r>
            <a:r>
              <a:rPr lang="fr-FR" dirty="0"/>
              <a:t>Nazca, </a:t>
            </a:r>
            <a:r>
              <a:rPr lang="fr-FR" sz="1800" dirty="0" smtClean="0"/>
              <a:t>(100</a:t>
            </a:r>
            <a:r>
              <a:rPr lang="fr-FR" sz="1800" dirty="0"/>
              <a:t>-700 </a:t>
            </a:r>
            <a:r>
              <a:rPr lang="fr-FR" sz="1800" dirty="0" smtClean="0"/>
              <a:t>)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766455"/>
            <a:ext cx="3648363" cy="5091545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Côte du Pérou, 450 km au sud de Lima</a:t>
            </a:r>
          </a:p>
          <a:p>
            <a:pPr lvl="1"/>
            <a:r>
              <a:rPr lang="fr-FR" dirty="0" smtClean="0"/>
              <a:t>désert de la pampa </a:t>
            </a:r>
            <a:r>
              <a:rPr lang="fr-FR" dirty="0" err="1" smtClean="0"/>
              <a:t>del</a:t>
            </a:r>
            <a:r>
              <a:rPr lang="fr-FR" dirty="0" smtClean="0"/>
              <a:t> Ingenio;</a:t>
            </a:r>
          </a:p>
          <a:p>
            <a:pPr lvl="1"/>
            <a:r>
              <a:rPr lang="fr-FR" dirty="0" smtClean="0"/>
              <a:t>Reconnus pour ses célèbres géoglyphes tracés dans le désert (périmètre de 50 km):</a:t>
            </a:r>
          </a:p>
          <a:p>
            <a:pPr lvl="2"/>
            <a:r>
              <a:rPr lang="fr-FR" dirty="0" smtClean="0"/>
              <a:t>animaux, figures géométriques...</a:t>
            </a:r>
          </a:p>
          <a:p>
            <a:pPr lvl="2"/>
            <a:r>
              <a:rPr lang="fr-FR" dirty="0" smtClean="0"/>
              <a:t>ne peuvent être vus que du ciel...</a:t>
            </a:r>
          </a:p>
        </p:txBody>
      </p:sp>
      <p:pic>
        <p:nvPicPr>
          <p:cNvPr id="4" name="Espace réservé du contenu 3" descr="Capture d’écran 2014-08-17 à 16.53.3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5" b="-405"/>
          <a:stretch>
            <a:fillRect/>
          </a:stretch>
        </p:blipFill>
        <p:spPr>
          <a:xfrm>
            <a:off x="3648364" y="2736273"/>
            <a:ext cx="5495635" cy="41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Géoglyphes de Nazca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r-FR" dirty="0"/>
              <a:t>Donneraient position du Soleil, Lune, certaines étoiles…ou bien indiqueraient direction puits…</a:t>
            </a:r>
          </a:p>
          <a:p>
            <a:pPr lvl="2"/>
            <a:r>
              <a:rPr lang="fr-FR" dirty="0"/>
              <a:t>Certains font 8 km!</a:t>
            </a:r>
          </a:p>
          <a:p>
            <a:pPr lvl="2"/>
            <a:r>
              <a:rPr lang="fr-FR" dirty="0"/>
              <a:t>Conservés depuis 2000 ans</a:t>
            </a:r>
          </a:p>
          <a:p>
            <a:r>
              <a:rPr lang="fr-FR" dirty="0" smtClean="0"/>
              <a:t>300 « silhouettes »</a:t>
            </a:r>
          </a:p>
          <a:p>
            <a:r>
              <a:rPr lang="fr-FR" smtClean="0"/>
              <a:t>Réalisées sur 700 à 800 ans.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traces qui « parlent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Faut apprendre à les « décoder »</a:t>
            </a:r>
          </a:p>
          <a:p>
            <a:r>
              <a:rPr lang="fr-FR" dirty="0"/>
              <a:t>Faut apprendre à ne pas se limiter aux opinions, mais à traquer les faits!</a:t>
            </a:r>
          </a:p>
          <a:p>
            <a:r>
              <a:rPr lang="fr-FR" dirty="0"/>
              <a:t>Faut observer ces « traces » , les analyser, recouper les informations</a:t>
            </a:r>
          </a:p>
          <a:p>
            <a:r>
              <a:rPr lang="fr-FR" dirty="0"/>
              <a:t>Travail </a:t>
            </a:r>
            <a:r>
              <a:rPr lang="is-IS" dirty="0"/>
              <a:t>… sans fin </a:t>
            </a:r>
            <a:r>
              <a:rPr lang="is-IS" dirty="0">
                <a:sym typeface="Wingdings"/>
              </a:rPr>
              <a:t>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6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pré-incas: 5. Nazca, </a:t>
            </a:r>
            <a:r>
              <a:rPr lang="fr-FR" sz="1800" dirty="0"/>
              <a:t>(100-700 </a:t>
            </a:r>
            <a:r>
              <a:rPr lang="fr-FR" sz="1800" dirty="0" smtClean="0"/>
              <a:t>), suite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lvl="1" indent="0">
              <a:buNone/>
            </a:pPr>
            <a:r>
              <a:rPr lang="fr-FR" dirty="0" smtClean="0"/>
              <a:t>- Ont </a:t>
            </a:r>
            <a:r>
              <a:rPr lang="fr-FR" dirty="0"/>
              <a:t>aussi organisé des systèmes d’irrigation en plein </a:t>
            </a:r>
            <a:r>
              <a:rPr lang="fr-FR" dirty="0" smtClean="0"/>
              <a:t>désert (semblable à ceux des Mochicas): aqueduc semi-souterrain à </a:t>
            </a:r>
            <a:r>
              <a:rPr lang="fr-FR" dirty="0" err="1" smtClean="0"/>
              <a:t>Cantalloc</a:t>
            </a:r>
            <a:r>
              <a:rPr lang="fr-FR" dirty="0" smtClean="0"/>
              <a:t> près de Nazca.</a:t>
            </a:r>
          </a:p>
          <a:p>
            <a:pPr lvl="2"/>
            <a:r>
              <a:rPr lang="fr-FR" dirty="0" smtClean="0"/>
              <a:t>Profondeur: 5 à 10 m! avec réservoirs (</a:t>
            </a:r>
            <a:r>
              <a:rPr lang="fr-FR" dirty="0" err="1" smtClean="0"/>
              <a:t>puquios</a:t>
            </a:r>
            <a:r>
              <a:rPr lang="fr-FR" dirty="0" smtClean="0"/>
              <a:t>)</a:t>
            </a:r>
            <a:endParaRPr lang="fr-FR" dirty="0"/>
          </a:p>
          <a:p>
            <a:pPr marL="349250" lvl="1" indent="0">
              <a:buNone/>
            </a:pPr>
            <a:r>
              <a:rPr lang="fr-FR" dirty="0" smtClean="0"/>
              <a:t>- Ont </a:t>
            </a:r>
            <a:r>
              <a:rPr lang="fr-FR" dirty="0"/>
              <a:t>réalisé des céramiques de grande qualité</a:t>
            </a:r>
            <a:r>
              <a:rPr lang="fr-FR" dirty="0" smtClean="0"/>
              <a:t>;</a:t>
            </a:r>
          </a:p>
          <a:p>
            <a:pPr marL="349250" lvl="1" indent="0">
              <a:buNone/>
            </a:pPr>
            <a:r>
              <a:rPr lang="fr-FR" dirty="0" smtClean="0"/>
              <a:t>- Sépultures contenant plusieurs momies:</a:t>
            </a:r>
          </a:p>
          <a:p>
            <a:pPr lvl="2"/>
            <a:r>
              <a:rPr lang="fr-FR" dirty="0" smtClean="0"/>
              <a:t>Enlèvement des viscères, corps enduits sel et épices (</a:t>
            </a:r>
            <a:r>
              <a:rPr lang="fr-FR" dirty="0" err="1" smtClean="0"/>
              <a:t>cf</a:t>
            </a:r>
            <a:r>
              <a:rPr lang="fr-FR" dirty="0" smtClean="0"/>
              <a:t> </a:t>
            </a:r>
            <a:r>
              <a:rPr lang="fr-FR" dirty="0" err="1" smtClean="0"/>
              <a:t>Chauchilla</a:t>
            </a:r>
            <a:r>
              <a:rPr lang="fr-FR" dirty="0" smtClean="0"/>
              <a:t>)</a:t>
            </a:r>
            <a:endParaRPr lang="fr-FR" dirty="0"/>
          </a:p>
          <a:p>
            <a:pPr marL="349250" lvl="1" indent="0">
              <a:buNone/>
            </a:pPr>
            <a:r>
              <a:rPr lang="fr-FR" dirty="0" smtClean="0"/>
              <a:t>- Déclin </a:t>
            </a:r>
            <a:r>
              <a:rPr lang="fr-FR" dirty="0"/>
              <a:t>au profit du peuple </a:t>
            </a:r>
            <a:r>
              <a:rPr lang="fr-FR" dirty="0" err="1"/>
              <a:t>Huari</a:t>
            </a:r>
            <a:r>
              <a:rPr lang="fr-FR" dirty="0"/>
              <a:t> (</a:t>
            </a:r>
            <a:r>
              <a:rPr lang="fr-FR" dirty="0" err="1"/>
              <a:t>Wari</a:t>
            </a:r>
            <a:r>
              <a:rPr lang="fr-FR" dirty="0"/>
              <a:t>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70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4217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sz="2400" dirty="0" err="1">
                <a:solidFill>
                  <a:schemeClr val="bg1"/>
                </a:solidFill>
              </a:rPr>
              <a:t>développement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céramique</a:t>
            </a:r>
            <a:r>
              <a:rPr lang="en-GB" sz="2400" dirty="0">
                <a:solidFill>
                  <a:schemeClr val="bg1"/>
                </a:solidFill>
              </a:rPr>
              <a:t> : </a:t>
            </a:r>
            <a:r>
              <a:rPr lang="en-GB" sz="2400" dirty="0" smtClean="0">
                <a:solidFill>
                  <a:schemeClr val="bg1"/>
                </a:solidFill>
              </a:rPr>
              <a:t>- - colorants </a:t>
            </a:r>
            <a:r>
              <a:rPr lang="en-GB" sz="2400" dirty="0" err="1">
                <a:solidFill>
                  <a:schemeClr val="bg1"/>
                </a:solidFill>
              </a:rPr>
              <a:t>posés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avant</a:t>
            </a:r>
            <a:r>
              <a:rPr lang="en-GB" sz="2400" dirty="0">
                <a:solidFill>
                  <a:schemeClr val="bg1"/>
                </a:solidFill>
              </a:rPr>
              <a:t> la </a:t>
            </a:r>
            <a:r>
              <a:rPr lang="en-GB" sz="2400" dirty="0" err="1">
                <a:solidFill>
                  <a:schemeClr val="bg1"/>
                </a:solidFill>
              </a:rPr>
              <a:t>cuisson</a:t>
            </a:r>
            <a:endParaRPr lang="fr-CA" sz="2400" dirty="0">
              <a:solidFill>
                <a:schemeClr val="bg1"/>
              </a:solidFill>
            </a:endParaRPr>
          </a:p>
          <a:p>
            <a:pPr marL="1257300" lvl="2" indent="-342900">
              <a:buFontTx/>
              <a:buChar char="-"/>
            </a:pPr>
            <a:r>
              <a:rPr lang="en-GB" sz="2400" dirty="0" err="1" smtClean="0">
                <a:solidFill>
                  <a:schemeClr val="bg1"/>
                </a:solidFill>
              </a:rPr>
              <a:t>bandes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de </a:t>
            </a:r>
            <a:r>
              <a:rPr lang="en-GB" sz="2400" dirty="0" err="1">
                <a:solidFill>
                  <a:schemeClr val="bg1"/>
                </a:solidFill>
              </a:rPr>
              <a:t>couleurs</a:t>
            </a:r>
            <a:r>
              <a:rPr lang="en-GB" sz="2400" dirty="0">
                <a:solidFill>
                  <a:schemeClr val="bg1"/>
                </a:solidFill>
              </a:rPr>
              <a:t>, motifs </a:t>
            </a:r>
            <a:r>
              <a:rPr lang="en-GB" sz="2400" dirty="0" err="1">
                <a:solidFill>
                  <a:schemeClr val="bg1"/>
                </a:solidFill>
              </a:rPr>
              <a:t>d’oiseaux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poissons</a:t>
            </a:r>
            <a:r>
              <a:rPr lang="en-GB" sz="2400" dirty="0">
                <a:solidFill>
                  <a:schemeClr val="bg1"/>
                </a:solidFill>
              </a:rPr>
              <a:t>, fruits </a:t>
            </a:r>
            <a:r>
              <a:rPr lang="en-GB" sz="2400" dirty="0" err="1" smtClean="0">
                <a:solidFill>
                  <a:schemeClr val="bg1"/>
                </a:solidFill>
              </a:rPr>
              <a:t>stylisés</a:t>
            </a:r>
            <a:r>
              <a:rPr lang="en-GB" sz="2400" dirty="0" smtClean="0">
                <a:solidFill>
                  <a:schemeClr val="bg1"/>
                </a:solidFill>
              </a:rPr>
              <a:t>.  </a:t>
            </a:r>
            <a:r>
              <a:rPr lang="fr-FR" sz="2400" dirty="0" smtClean="0">
                <a:solidFill>
                  <a:schemeClr val="bg1"/>
                </a:solidFill>
              </a:rPr>
              <a:t>( </a:t>
            </a:r>
            <a:r>
              <a:rPr lang="fr-FR" sz="2400" dirty="0">
                <a:solidFill>
                  <a:schemeClr val="bg1"/>
                </a:solidFill>
              </a:rPr>
              <a:t>photo Luc Guay)</a:t>
            </a:r>
          </a:p>
          <a:p>
            <a:pPr marL="1257300" lvl="2" indent="-342900">
              <a:buFontTx/>
              <a:buChar char="-"/>
            </a:pPr>
            <a:endParaRPr lang="fr-CA" sz="2400" dirty="0">
              <a:solidFill>
                <a:schemeClr val="bg1"/>
              </a:solidFill>
            </a:endParaRPr>
          </a:p>
        </p:txBody>
      </p:sp>
      <p:pic>
        <p:nvPicPr>
          <p:cNvPr id="3" name="Espace réservé du contenu 2" descr="nazca_vas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78409" cy="5097518"/>
          </a:xfrm>
        </p:spPr>
      </p:pic>
      <p:sp>
        <p:nvSpPr>
          <p:cNvPr id="6" name="Rectangle 5"/>
          <p:cNvSpPr/>
          <p:nvPr/>
        </p:nvSpPr>
        <p:spPr>
          <a:xfrm>
            <a:off x="7278133" y="1166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5. Nazca</a:t>
            </a:r>
            <a:r>
              <a:rPr lang="fr-FR" sz="1200" dirty="0"/>
              <a:t>, (100-700 )</a:t>
            </a:r>
          </a:p>
        </p:txBody>
      </p:sp>
    </p:spTree>
    <p:extLst>
      <p:ext uri="{BB962C8B-B14F-4D97-AF65-F5344CB8AC3E}">
        <p14:creationId xmlns:p14="http://schemas.microsoft.com/office/powerpoint/2010/main" val="38806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nazca_bouteill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-2459182" y="0"/>
            <a:ext cx="9144000" cy="6253163"/>
          </a:xfrm>
        </p:spPr>
      </p:pic>
      <p:pic>
        <p:nvPicPr>
          <p:cNvPr id="6" name="Image 5" descr="nazca_sacrifi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977" y="0"/>
            <a:ext cx="4571023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9545" y="6253163"/>
            <a:ext cx="371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Sacrifices, nazca</a:t>
            </a:r>
          </a:p>
          <a:p>
            <a:r>
              <a:rPr lang="fr-FR" dirty="0">
                <a:solidFill>
                  <a:schemeClr val="bg1"/>
                </a:solidFill>
              </a:rPr>
              <a:t>( </a:t>
            </a:r>
            <a:r>
              <a:rPr lang="fr-FR" dirty="0" smtClean="0">
                <a:solidFill>
                  <a:schemeClr val="bg1"/>
                </a:solidFill>
              </a:rPr>
              <a:t>photos </a:t>
            </a:r>
            <a:r>
              <a:rPr lang="fr-FR" dirty="0">
                <a:solidFill>
                  <a:schemeClr val="bg1"/>
                </a:solidFill>
              </a:rPr>
              <a:t>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4058" y="61"/>
            <a:ext cx="2152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5. Nazca, (100-700 )</a:t>
            </a:r>
          </a:p>
        </p:txBody>
      </p:sp>
    </p:spTree>
    <p:extLst>
      <p:ext uri="{BB962C8B-B14F-4D97-AF65-F5344CB8AC3E}">
        <p14:creationId xmlns:p14="http://schemas.microsoft.com/office/powerpoint/2010/main" val="371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pré-incas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à partir de 600 </a:t>
            </a:r>
            <a:r>
              <a:rPr lang="fr-FR" dirty="0" err="1" smtClean="0"/>
              <a:t>ap</a:t>
            </a:r>
            <a:r>
              <a:rPr lang="fr-FR" dirty="0" smtClean="0"/>
              <a:t>. J.C.</a:t>
            </a:r>
          </a:p>
          <a:p>
            <a:pPr lvl="1"/>
            <a:r>
              <a:rPr lang="fr-FR" dirty="0" smtClean="0"/>
              <a:t>villes se dotent de puissantes murailles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76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6. </a:t>
            </a:r>
            <a:r>
              <a:rPr lang="fr-FR" dirty="0"/>
              <a:t>Chachapoyas </a:t>
            </a:r>
            <a:r>
              <a:rPr lang="fr-FR" sz="1600" dirty="0"/>
              <a:t>(700-1500 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824182"/>
            <a:ext cx="2586182" cy="5033818"/>
          </a:xfrm>
        </p:spPr>
        <p:txBody>
          <a:bodyPr>
            <a:normAutofit fontScale="92500"/>
          </a:bodyPr>
          <a:lstStyle/>
          <a:p>
            <a:pPr marL="349250" lvl="1" indent="0">
              <a:buNone/>
            </a:pPr>
            <a:r>
              <a:rPr lang="fr-FR" dirty="0" smtClean="0"/>
              <a:t>- Ont construit une forteresse ( </a:t>
            </a:r>
            <a:r>
              <a:rPr lang="fr-FR" dirty="0" err="1" smtClean="0"/>
              <a:t>Kuélap</a:t>
            </a:r>
            <a:r>
              <a:rPr lang="fr-FR" dirty="0" smtClean="0"/>
              <a:t>) comprenant 400 édifices circulaires et entourée d’une muraille de 20 m de hauteur!</a:t>
            </a:r>
          </a:p>
          <a:p>
            <a:pPr lvl="1">
              <a:buFontTx/>
              <a:buChar char="-"/>
            </a:pPr>
            <a:r>
              <a:rPr lang="fr-FR" dirty="0" smtClean="0"/>
              <a:t>cités construites en hautes montagnes;</a:t>
            </a:r>
          </a:p>
          <a:p>
            <a:pPr lvl="1">
              <a:buFontTx/>
              <a:buChar char="-"/>
            </a:pPr>
            <a:r>
              <a:rPr lang="fr-FR" dirty="0" smtClean="0"/>
              <a:t>Conquis par les Incas (1475)</a:t>
            </a:r>
          </a:p>
          <a:p>
            <a:pPr marL="349250" lvl="1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 descr="kue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868" y="1708726"/>
            <a:ext cx="6440131" cy="42700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72364" y="6211455"/>
            <a:ext cx="308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Forteresse de </a:t>
            </a:r>
            <a:r>
              <a:rPr lang="fr-FR" dirty="0" err="1" smtClean="0">
                <a:solidFill>
                  <a:srgbClr val="FFFFFF"/>
                </a:solidFill>
              </a:rPr>
              <a:t>Kuélap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kuelap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1" r="-811"/>
          <a:stretch>
            <a:fillRect/>
          </a:stretch>
        </p:blipFill>
        <p:spPr>
          <a:xfrm>
            <a:off x="-92074" y="1"/>
            <a:ext cx="6192338" cy="4572000"/>
          </a:xfrm>
        </p:spPr>
      </p:pic>
      <p:pic>
        <p:nvPicPr>
          <p:cNvPr id="5" name="Image 4" descr="kuelap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3933370"/>
            <a:ext cx="3937000" cy="29246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5636" y="4964545"/>
            <a:ext cx="308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Forteresse de </a:t>
            </a:r>
            <a:r>
              <a:rPr lang="fr-FR" dirty="0" err="1" smtClean="0">
                <a:solidFill>
                  <a:srgbClr val="FFFFFF"/>
                </a:solidFill>
              </a:rPr>
              <a:t>Kuelap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46091" y="173182"/>
            <a:ext cx="320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6. Chachapoyas </a:t>
            </a:r>
            <a:r>
              <a:rPr lang="fr-FR" sz="800" dirty="0"/>
              <a:t>(700-1500 )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8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2-09 à 12.43.4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364" y="0"/>
            <a:ext cx="8550419" cy="6382433"/>
          </a:xfrm>
        </p:spPr>
      </p:pic>
      <p:sp>
        <p:nvSpPr>
          <p:cNvPr id="5" name="ZoneTexte 4"/>
          <p:cNvSpPr txBox="1"/>
          <p:nvPr/>
        </p:nvSpPr>
        <p:spPr>
          <a:xfrm>
            <a:off x="230909" y="6477000"/>
            <a:ext cx="503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FFFF"/>
                </a:solidFill>
              </a:rPr>
              <a:t>Purumachus</a:t>
            </a:r>
            <a:r>
              <a:rPr lang="fr-FR" b="1" dirty="0" smtClean="0">
                <a:solidFill>
                  <a:srgbClr val="FFFFFF"/>
                </a:solidFill>
              </a:rPr>
              <a:t>: sarcophages de terre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1865" y="173243"/>
            <a:ext cx="233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6. Chachapoyas </a:t>
            </a:r>
            <a:r>
              <a:rPr lang="fr-FR" sz="800" dirty="0">
                <a:solidFill>
                  <a:srgbClr val="FFFFFF"/>
                </a:solidFill>
              </a:rPr>
              <a:t>(700-1500 )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7. </a:t>
            </a:r>
            <a:r>
              <a:rPr lang="fr-FR" dirty="0" err="1" smtClean="0"/>
              <a:t>Huari</a:t>
            </a:r>
            <a:r>
              <a:rPr lang="fr-FR" dirty="0" smtClean="0"/>
              <a:t> ou </a:t>
            </a:r>
            <a:r>
              <a:rPr lang="fr-FR" dirty="0" err="1" smtClean="0"/>
              <a:t>Wari</a:t>
            </a:r>
            <a:r>
              <a:rPr lang="fr-FR" dirty="0" smtClean="0"/>
              <a:t> </a:t>
            </a:r>
            <a:r>
              <a:rPr lang="fr-FR" sz="1600" dirty="0" smtClean="0"/>
              <a:t>(</a:t>
            </a:r>
            <a:r>
              <a:rPr lang="fr-FR" sz="1600" dirty="0"/>
              <a:t>800-1100 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070846"/>
            <a:ext cx="3359726" cy="4787154"/>
          </a:xfrm>
        </p:spPr>
        <p:txBody>
          <a:bodyPr>
            <a:normAutofit lnSpcReduction="10000"/>
          </a:bodyPr>
          <a:lstStyle/>
          <a:p>
            <a:pPr lvl="1"/>
            <a:r>
              <a:rPr lang="fr-FR" dirty="0" smtClean="0"/>
              <a:t>Territoire s’étendant sur 1500 km (en montagnes et sur la côte);</a:t>
            </a:r>
          </a:p>
          <a:p>
            <a:pPr lvl="1"/>
            <a:r>
              <a:rPr lang="fr-FR" dirty="0" smtClean="0"/>
              <a:t>Les Andes du Sud.</a:t>
            </a:r>
          </a:p>
          <a:p>
            <a:pPr lvl="1"/>
            <a:r>
              <a:rPr lang="fr-FR" dirty="0"/>
              <a:t>Influencée par peuple </a:t>
            </a:r>
            <a:r>
              <a:rPr lang="fr-FR" dirty="0" err="1"/>
              <a:t>Tiwanaku</a:t>
            </a:r>
            <a:r>
              <a:rPr lang="fr-FR" dirty="0" smtClean="0"/>
              <a:t>;</a:t>
            </a:r>
          </a:p>
          <a:p>
            <a:pPr lvl="1"/>
            <a:r>
              <a:rPr lang="fr-FR" dirty="0" smtClean="0"/>
              <a:t>Apogée du 7</a:t>
            </a:r>
            <a:r>
              <a:rPr lang="fr-FR" baseline="30000" dirty="0" smtClean="0"/>
              <a:t>e</a:t>
            </a:r>
            <a:r>
              <a:rPr lang="fr-FR" dirty="0" smtClean="0"/>
              <a:t> au 10</a:t>
            </a:r>
            <a:r>
              <a:rPr lang="fr-FR" baseline="30000" dirty="0" smtClean="0"/>
              <a:t>e</a:t>
            </a:r>
            <a:r>
              <a:rPr lang="fr-FR" dirty="0" smtClean="0"/>
              <a:t> siècles.</a:t>
            </a:r>
          </a:p>
          <a:p>
            <a:pPr lvl="1"/>
            <a:r>
              <a:rPr lang="fr-FR" dirty="0" smtClean="0"/>
              <a:t>Cités avec murailles et pyramides.</a:t>
            </a:r>
          </a:p>
          <a:p>
            <a:pPr lvl="1"/>
            <a:r>
              <a:rPr lang="fr-FR" dirty="0" smtClean="0"/>
              <a:t>Déclin vers 1000 au profit de </a:t>
            </a:r>
            <a:r>
              <a:rPr lang="fr-FR" dirty="0" err="1" smtClean="0"/>
              <a:t>Tiwanaku</a:t>
            </a:r>
            <a:r>
              <a:rPr lang="fr-FR" dirty="0" smtClean="0"/>
              <a:t>?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4" name="Image 3" descr="Pikillaq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26" y="2020759"/>
            <a:ext cx="5784273" cy="43223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90635" y="6546273"/>
            <a:ext cx="59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Pikillaqta</a:t>
            </a:r>
            <a:r>
              <a:rPr lang="fr-FR" dirty="0" smtClean="0">
                <a:solidFill>
                  <a:srgbClr val="FFFFFF"/>
                </a:solidFill>
              </a:rPr>
              <a:t>, près de Cuzco, centre administratif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wari_pyramid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3" b="-1733"/>
          <a:stretch>
            <a:fillRect/>
          </a:stretch>
        </p:blipFill>
        <p:spPr>
          <a:xfrm>
            <a:off x="-80963" y="-277091"/>
            <a:ext cx="9224963" cy="6361113"/>
          </a:xfrm>
        </p:spPr>
      </p:pic>
      <p:sp>
        <p:nvSpPr>
          <p:cNvPr id="5" name="ZoneTexte 4"/>
          <p:cNvSpPr txBox="1"/>
          <p:nvPr/>
        </p:nvSpPr>
        <p:spPr>
          <a:xfrm>
            <a:off x="577272" y="6211669"/>
            <a:ext cx="820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Pyramide </a:t>
            </a:r>
            <a:r>
              <a:rPr lang="fr-FR" dirty="0" err="1" smtClean="0">
                <a:solidFill>
                  <a:schemeClr val="bg1"/>
                </a:solidFill>
              </a:rPr>
              <a:t>Huaca</a:t>
            </a:r>
            <a:r>
              <a:rPr lang="fr-FR" dirty="0" smtClean="0">
                <a:solidFill>
                  <a:schemeClr val="bg1"/>
                </a:solidFill>
              </a:rPr>
              <a:t> (ou </a:t>
            </a:r>
            <a:r>
              <a:rPr lang="fr-FR" dirty="0" err="1" smtClean="0">
                <a:solidFill>
                  <a:schemeClr val="bg1"/>
                </a:solidFill>
              </a:rPr>
              <a:t>Waka</a:t>
            </a:r>
            <a:r>
              <a:rPr lang="fr-FR" dirty="0" smtClean="0">
                <a:solidFill>
                  <a:schemeClr val="bg1"/>
                </a:solidFill>
              </a:rPr>
              <a:t>= temple) </a:t>
            </a:r>
            <a:r>
              <a:rPr lang="fr-FR" dirty="0" err="1" smtClean="0">
                <a:solidFill>
                  <a:schemeClr val="bg1"/>
                </a:solidFill>
              </a:rPr>
              <a:t>Pucclana</a:t>
            </a:r>
            <a:r>
              <a:rPr lang="fr-FR" dirty="0" smtClean="0">
                <a:solidFill>
                  <a:schemeClr val="bg1"/>
                </a:solidFill>
              </a:rPr>
              <a:t>, à Lima,  19 m de haut, 3,5 millions de briques, construite </a:t>
            </a:r>
            <a:r>
              <a:rPr lang="fr-FR" dirty="0" smtClean="0">
                <a:solidFill>
                  <a:srgbClr val="FFFFFF"/>
                </a:solidFill>
              </a:rPr>
              <a:t>vers. </a:t>
            </a:r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627" y="34698"/>
            <a:ext cx="2722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7</a:t>
            </a:r>
            <a:r>
              <a:rPr lang="fr-FR" sz="1600" dirty="0"/>
              <a:t>. </a:t>
            </a:r>
            <a:r>
              <a:rPr lang="fr-FR" sz="1600" dirty="0" err="1"/>
              <a:t>Huari</a:t>
            </a:r>
            <a:r>
              <a:rPr lang="fr-FR" sz="1600" dirty="0"/>
              <a:t> ou </a:t>
            </a:r>
            <a:r>
              <a:rPr lang="fr-FR" sz="1600" dirty="0" err="1"/>
              <a:t>Wari</a:t>
            </a:r>
            <a:r>
              <a:rPr lang="fr-FR" sz="1600" dirty="0"/>
              <a:t> (800-1100 )</a:t>
            </a:r>
          </a:p>
        </p:txBody>
      </p:sp>
    </p:spTree>
    <p:extLst>
      <p:ext uri="{BB962C8B-B14F-4D97-AF65-F5344CB8AC3E}">
        <p14:creationId xmlns:p14="http://schemas.microsoft.com/office/powerpoint/2010/main" val="30992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wari_vas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667" r="-60667"/>
          <a:stretch>
            <a:fillRect/>
          </a:stretch>
        </p:blipFill>
        <p:spPr>
          <a:xfrm>
            <a:off x="-2678690" y="0"/>
            <a:ext cx="9538146" cy="6465455"/>
          </a:xfrm>
        </p:spPr>
      </p:pic>
      <p:sp>
        <p:nvSpPr>
          <p:cNvPr id="6" name="ZoneTexte 5"/>
          <p:cNvSpPr txBox="1"/>
          <p:nvPr/>
        </p:nvSpPr>
        <p:spPr>
          <a:xfrm>
            <a:off x="5749636" y="6373091"/>
            <a:ext cx="20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Vases </a:t>
            </a:r>
            <a:r>
              <a:rPr lang="fr-FR" dirty="0" err="1" smtClean="0">
                <a:solidFill>
                  <a:srgbClr val="FFFFFF"/>
                </a:solidFill>
              </a:rPr>
              <a:t>wari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7" name="Espace réservé du contenu 3" descr="wari_vase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2436091" y="0"/>
            <a:ext cx="9144000" cy="6253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7604" y="638469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432978" y="196334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7. </a:t>
            </a:r>
            <a:r>
              <a:rPr lang="fr-FR" dirty="0" err="1"/>
              <a:t>Huari</a:t>
            </a:r>
            <a:r>
              <a:rPr lang="fr-FR" dirty="0"/>
              <a:t> ou </a:t>
            </a:r>
            <a:r>
              <a:rPr lang="fr-FR" dirty="0" err="1"/>
              <a:t>Wari</a:t>
            </a:r>
            <a:r>
              <a:rPr lang="fr-FR" dirty="0"/>
              <a:t> (800-1100 )</a:t>
            </a:r>
          </a:p>
        </p:txBody>
      </p:sp>
    </p:spTree>
    <p:extLst>
      <p:ext uri="{BB962C8B-B14F-4D97-AF65-F5344CB8AC3E}">
        <p14:creationId xmlns:p14="http://schemas.microsoft.com/office/powerpoint/2010/main" val="21983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civilisations précolombiennes…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1. que signifie cette expression</a:t>
            </a:r>
            <a:r>
              <a:rPr lang="fr-FR" dirty="0" smtClean="0"/>
              <a:t>?</a:t>
            </a:r>
          </a:p>
          <a:p>
            <a:r>
              <a:rPr lang="fr-FR" sz="2400" dirty="0" smtClean="0"/>
              <a:t>Se </a:t>
            </a:r>
            <a:r>
              <a:rPr lang="fr-FR" sz="2400" dirty="0"/>
              <a:t>rapporte à l’histoire des peuples qui vivaient en Amérique avant l’arrivée de Christophe Colomb en …1492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En </a:t>
            </a:r>
            <a:r>
              <a:rPr lang="fr-FR" sz="2400" dirty="0"/>
              <a:t>Amérique centrale: </a:t>
            </a:r>
            <a:endParaRPr lang="fr-FR" sz="2400" dirty="0" smtClean="0"/>
          </a:p>
          <a:p>
            <a:r>
              <a:rPr lang="fr-FR" dirty="0" smtClean="0"/>
              <a:t>Olmèques</a:t>
            </a:r>
            <a:r>
              <a:rPr lang="fr-FR" dirty="0"/>
              <a:t>, Toltèques, Teotihuacan, Zapotèques, Mixtèques, Aztèques et Mayas</a:t>
            </a:r>
            <a:r>
              <a:rPr lang="fr-FR" dirty="0" smtClean="0"/>
              <a:t>;</a:t>
            </a:r>
          </a:p>
          <a:p>
            <a:r>
              <a:rPr lang="fr-FR" sz="2400" dirty="0" smtClean="0"/>
              <a:t>En </a:t>
            </a:r>
            <a:r>
              <a:rPr lang="fr-FR" sz="2400" dirty="0"/>
              <a:t>Amérique du Sud: </a:t>
            </a:r>
            <a:endParaRPr lang="fr-FR" sz="2400" dirty="0" smtClean="0"/>
          </a:p>
          <a:p>
            <a:r>
              <a:rPr lang="fr-FR" dirty="0" err="1" smtClean="0"/>
              <a:t>Chavin</a:t>
            </a:r>
            <a:r>
              <a:rPr lang="fr-FR" dirty="0"/>
              <a:t>, , Moches (mochicas), Chimu, Nazca, </a:t>
            </a:r>
            <a:r>
              <a:rPr lang="fr-FR" dirty="0" smtClean="0"/>
              <a:t>Incas, …</a:t>
            </a:r>
          </a:p>
          <a:p>
            <a:r>
              <a:rPr lang="fr-FR" sz="2400" dirty="0" smtClean="0"/>
              <a:t>En </a:t>
            </a:r>
            <a:r>
              <a:rPr lang="fr-FR" sz="2400" dirty="0"/>
              <a:t>Amérique du Nord: </a:t>
            </a:r>
            <a:r>
              <a:rPr lang="fr-FR" sz="2400" dirty="0" err="1"/>
              <a:t>Iroquoiens</a:t>
            </a:r>
            <a:r>
              <a:rPr lang="fr-FR" sz="2400" dirty="0"/>
              <a:t>, Algonquiens…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81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wari_guerri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692" y="2817091"/>
            <a:ext cx="6063308" cy="4040909"/>
          </a:xfrm>
          <a:prstGeom prst="rect">
            <a:avLst/>
          </a:prstGeom>
        </p:spPr>
      </p:pic>
      <p:pic>
        <p:nvPicPr>
          <p:cNvPr id="6" name="Image 5" descr="wari_vas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72182" cy="32470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26545" y="623455"/>
            <a:ext cx="29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Guerrier </a:t>
            </a:r>
            <a:r>
              <a:rPr lang="fr-FR" dirty="0" err="1" smtClean="0"/>
              <a:t>wari</a:t>
            </a:r>
            <a:r>
              <a:rPr lang="fr-FR" dirty="0" smtClean="0"/>
              <a:t> et noble portant son chapeau</a:t>
            </a:r>
          </a:p>
          <a:p>
            <a:r>
              <a:rPr lang="fr-FR" dirty="0">
                <a:solidFill>
                  <a:srgbClr val="000000"/>
                </a:solidFill>
              </a:rPr>
              <a:t>( </a:t>
            </a:r>
            <a:r>
              <a:rPr lang="fr-FR" dirty="0" smtClean="0">
                <a:solidFill>
                  <a:srgbClr val="000000"/>
                </a:solidFill>
              </a:rPr>
              <a:t>photos </a:t>
            </a:r>
            <a:r>
              <a:rPr lang="fr-FR" dirty="0">
                <a:solidFill>
                  <a:srgbClr val="000000"/>
                </a:solidFill>
              </a:rPr>
              <a:t>Luc Guay)</a:t>
            </a:r>
          </a:p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9093" y="4225698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7. </a:t>
            </a:r>
            <a:r>
              <a:rPr lang="fr-FR" dirty="0" err="1">
                <a:solidFill>
                  <a:srgbClr val="FFFFFF"/>
                </a:solidFill>
              </a:rPr>
              <a:t>Huari</a:t>
            </a:r>
            <a:r>
              <a:rPr lang="fr-FR" dirty="0">
                <a:solidFill>
                  <a:srgbClr val="FFFFFF"/>
                </a:solidFill>
              </a:rPr>
              <a:t> ou </a:t>
            </a:r>
            <a:r>
              <a:rPr lang="fr-FR" dirty="0" err="1">
                <a:solidFill>
                  <a:srgbClr val="FFFFFF"/>
                </a:solidFill>
              </a:rPr>
              <a:t>Wari</a:t>
            </a:r>
            <a:r>
              <a:rPr lang="fr-FR" dirty="0">
                <a:solidFill>
                  <a:srgbClr val="FFFFFF"/>
                </a:solidFill>
              </a:rPr>
              <a:t> (800-1100 )</a:t>
            </a:r>
          </a:p>
        </p:txBody>
      </p:sp>
    </p:spTree>
    <p:extLst>
      <p:ext uri="{BB962C8B-B14F-4D97-AF65-F5344CB8AC3E}">
        <p14:creationId xmlns:p14="http://schemas.microsoft.com/office/powerpoint/2010/main" val="133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wari_momi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-1189182" y="0"/>
            <a:ext cx="9144000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5899727" y="1789545"/>
            <a:ext cx="311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Momie </a:t>
            </a:r>
            <a:r>
              <a:rPr lang="fr-FR" dirty="0" err="1" smtClean="0">
                <a:solidFill>
                  <a:srgbClr val="FFFFFF"/>
                </a:solidFill>
              </a:rPr>
              <a:t>wari</a:t>
            </a:r>
            <a:r>
              <a:rPr lang="fr-FR" dirty="0" smtClean="0">
                <a:solidFill>
                  <a:srgbClr val="FFFFFF"/>
                </a:solidFill>
              </a:rPr>
              <a:t> d’un enfant de 4-5 ans, 8</a:t>
            </a:r>
            <a:r>
              <a:rPr lang="fr-FR" baseline="30000" dirty="0" smtClean="0">
                <a:solidFill>
                  <a:srgbClr val="FFFFFF"/>
                </a:solidFill>
              </a:rPr>
              <a:t>e</a:t>
            </a:r>
            <a:r>
              <a:rPr lang="fr-FR" dirty="0" smtClean="0">
                <a:solidFill>
                  <a:srgbClr val="FFFFFF"/>
                </a:solidFill>
              </a:rPr>
              <a:t> s.</a:t>
            </a:r>
          </a:p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2473" y="242516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7. </a:t>
            </a:r>
            <a:r>
              <a:rPr lang="fr-FR" dirty="0" err="1"/>
              <a:t>Huari</a:t>
            </a:r>
            <a:r>
              <a:rPr lang="fr-FR" dirty="0"/>
              <a:t> ou </a:t>
            </a:r>
            <a:r>
              <a:rPr lang="fr-FR" dirty="0" err="1"/>
              <a:t>Wari</a:t>
            </a:r>
            <a:r>
              <a:rPr lang="fr-FR" dirty="0"/>
              <a:t> (800-1100 )</a:t>
            </a:r>
          </a:p>
        </p:txBody>
      </p:sp>
    </p:spTree>
    <p:extLst>
      <p:ext uri="{BB962C8B-B14F-4D97-AF65-F5344CB8AC3E}">
        <p14:creationId xmlns:p14="http://schemas.microsoft.com/office/powerpoint/2010/main" val="11812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pré-incas: 8. Lambayeque </a:t>
            </a:r>
            <a:r>
              <a:rPr lang="fr-FR" dirty="0" smtClean="0"/>
              <a:t>ou </a:t>
            </a:r>
            <a:r>
              <a:rPr lang="fr-FR" dirty="0" err="1" smtClean="0"/>
              <a:t>Sican</a:t>
            </a:r>
            <a:r>
              <a:rPr lang="fr-FR" dirty="0" smtClean="0"/>
              <a:t> </a:t>
            </a:r>
            <a:r>
              <a:rPr lang="fr-FR" sz="1600" dirty="0" smtClean="0"/>
              <a:t>(</a:t>
            </a:r>
            <a:r>
              <a:rPr lang="fr-FR" sz="1600" dirty="0"/>
              <a:t>7</a:t>
            </a:r>
            <a:r>
              <a:rPr lang="fr-FR" sz="1600" dirty="0" smtClean="0"/>
              <a:t>00</a:t>
            </a:r>
            <a:r>
              <a:rPr lang="fr-FR" sz="1600" dirty="0"/>
              <a:t>-</a:t>
            </a:r>
            <a:r>
              <a:rPr lang="fr-FR" sz="1600" dirty="0" smtClean="0"/>
              <a:t>1300 )</a:t>
            </a:r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789546"/>
            <a:ext cx="3255817" cy="5068454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sur la côte, 800 km au nord du Pérou</a:t>
            </a:r>
          </a:p>
          <a:p>
            <a:pPr lvl="1"/>
            <a:r>
              <a:rPr lang="fr-FR" dirty="0" smtClean="0"/>
              <a:t>Célèbres pour la fabrication de bijoux dont les fameux </a:t>
            </a:r>
            <a:r>
              <a:rPr lang="fr-FR" dirty="0" err="1" smtClean="0"/>
              <a:t>Tumi</a:t>
            </a:r>
            <a:r>
              <a:rPr lang="fr-FR" dirty="0" smtClean="0"/>
              <a:t> (couteau cérémoniel que les Incas vont populariser)</a:t>
            </a:r>
          </a:p>
          <a:p>
            <a:pPr lvl="1"/>
            <a:r>
              <a:rPr lang="fr-FR" smtClean="0"/>
              <a:t>Vont perfectionner  </a:t>
            </a:r>
            <a:r>
              <a:rPr lang="fr-FR" dirty="0" smtClean="0"/>
              <a:t>les canaux d’irrigation mis au point par les Mochicas</a:t>
            </a:r>
          </a:p>
          <a:p>
            <a:pPr lvl="1"/>
            <a:r>
              <a:rPr lang="fr-FR" dirty="0" smtClean="0"/>
              <a:t>Vont construire de nombreuses pyramides hautes de 30 m de haut faites en adobe (briques séchées)</a:t>
            </a:r>
          </a:p>
          <a:p>
            <a:pPr lvl="1"/>
            <a:r>
              <a:rPr lang="fr-FR" dirty="0" smtClean="0"/>
              <a:t>Déclin: catastrophe naturelle, au profit du peuple Chimu.</a:t>
            </a:r>
          </a:p>
          <a:p>
            <a:pPr lvl="1"/>
            <a:endParaRPr lang="fr-FR" dirty="0"/>
          </a:p>
        </p:txBody>
      </p:sp>
      <p:pic>
        <p:nvPicPr>
          <p:cNvPr id="5" name="Image 4" descr="lambayeque_masqu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818" y="1628190"/>
            <a:ext cx="5888182" cy="3924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0264" y="613069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</p:txBody>
      </p:sp>
    </p:spTree>
    <p:extLst>
      <p:ext uri="{BB962C8B-B14F-4D97-AF65-F5344CB8AC3E}">
        <p14:creationId xmlns:p14="http://schemas.microsoft.com/office/powerpoint/2010/main" val="10030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ambayeque_armur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-2459182" y="0"/>
            <a:ext cx="9144000" cy="6253163"/>
          </a:xfrm>
        </p:spPr>
      </p:pic>
      <p:pic>
        <p:nvPicPr>
          <p:cNvPr id="5" name="Image 4" descr="lambayeque_vaseo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977" y="0"/>
            <a:ext cx="4571023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817" y="6407727"/>
            <a:ext cx="8520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Armure  en argent doré et vase en or, </a:t>
            </a:r>
            <a:r>
              <a:rPr lang="fr-FR" dirty="0" err="1" smtClean="0">
                <a:solidFill>
                  <a:srgbClr val="FFFFFF"/>
                </a:solidFill>
              </a:rPr>
              <a:t>lambayeque</a:t>
            </a:r>
            <a:r>
              <a:rPr lang="fr-FR" dirty="0" smtClean="0">
                <a:solidFill>
                  <a:srgbClr val="FFFFFF"/>
                </a:solidFill>
              </a:rPr>
              <a:t>  </a:t>
            </a:r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8. Lambayeque ou </a:t>
            </a:r>
            <a:r>
              <a:rPr lang="fr-FR" sz="1600" dirty="0" err="1">
                <a:solidFill>
                  <a:srgbClr val="FFFFFF"/>
                </a:solidFill>
              </a:rPr>
              <a:t>Sican</a:t>
            </a:r>
            <a:r>
              <a:rPr lang="fr-FR" sz="1600" dirty="0">
                <a:solidFill>
                  <a:srgbClr val="FFFFFF"/>
                </a:solidFill>
              </a:rPr>
              <a:t> (800-160</a:t>
            </a:r>
            <a:r>
              <a:rPr lang="fr-FR" sz="1600" dirty="0"/>
              <a:t>0 )</a:t>
            </a:r>
            <a:br>
              <a:rPr lang="fr-FR" sz="1600" dirty="0"/>
            </a:b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28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ambayeque_va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96" r="-59696"/>
          <a:stretch>
            <a:fillRect/>
          </a:stretch>
        </p:blipFill>
        <p:spPr>
          <a:xfrm>
            <a:off x="0" y="0"/>
            <a:ext cx="9144000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6961909" y="2239818"/>
            <a:ext cx="21820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Bouteille représentant une femme </a:t>
            </a:r>
            <a:r>
              <a:rPr lang="fr-FR" dirty="0" err="1" smtClean="0">
                <a:solidFill>
                  <a:srgbClr val="FFFFFF"/>
                </a:solidFill>
              </a:rPr>
              <a:t>lambayeque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4017"/>
            <a:ext cx="241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8. Lambayeque ou </a:t>
            </a:r>
            <a:r>
              <a:rPr lang="fr-FR" dirty="0" err="1"/>
              <a:t>Sican</a:t>
            </a:r>
            <a:r>
              <a:rPr lang="fr-FR" dirty="0"/>
              <a:t> (800-1600 )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3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Réalisations des pré-</a:t>
            </a:r>
            <a:r>
              <a:rPr lang="fr-FR" dirty="0" smtClean="0"/>
              <a:t>incas: 9. </a:t>
            </a:r>
            <a:r>
              <a:rPr lang="fr-FR" dirty="0"/>
              <a:t>Chimu </a:t>
            </a:r>
            <a:r>
              <a:rPr lang="fr-FR" sz="1600" dirty="0"/>
              <a:t>(1100-1440 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" y="1604818"/>
            <a:ext cx="3625272" cy="525318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dirty="0" smtClean="0"/>
              <a:t>Sur la côte, au nord du Pérou</a:t>
            </a:r>
          </a:p>
          <a:p>
            <a:pPr lvl="1"/>
            <a:r>
              <a:rPr lang="fr-FR" dirty="0" smtClean="0"/>
              <a:t>S'est emparé des peuples voisins (dont les Mochicas) pour former un grand royaume</a:t>
            </a:r>
          </a:p>
          <a:p>
            <a:pPr lvl="1"/>
            <a:r>
              <a:rPr lang="fr-FR" dirty="0" smtClean="0"/>
              <a:t>Capitale célèbre, Chan Chan (près de Trujillo): 30 000 habitants.</a:t>
            </a:r>
          </a:p>
          <a:p>
            <a:pPr lvl="1"/>
            <a:r>
              <a:rPr lang="fr-FR" dirty="0" smtClean="0"/>
              <a:t>Édifices en adobe (terre séchée)</a:t>
            </a:r>
          </a:p>
          <a:p>
            <a:pPr lvl="1"/>
            <a:r>
              <a:rPr lang="fr-FR" dirty="0" smtClean="0"/>
              <a:t>Spécialisés dans la métallurgie et la céramique</a:t>
            </a:r>
          </a:p>
          <a:p>
            <a:pPr lvl="1"/>
            <a:r>
              <a:rPr lang="fr-FR" dirty="0" smtClean="0"/>
              <a:t>population estimée à 50 000 ha.</a:t>
            </a:r>
          </a:p>
          <a:p>
            <a:pPr lvl="1"/>
            <a:r>
              <a:rPr lang="fr-FR" dirty="0" smtClean="0"/>
              <a:t>Conquis par les Incas</a:t>
            </a:r>
          </a:p>
          <a:p>
            <a:pPr lvl="1"/>
            <a:endParaRPr lang="fr-FR" dirty="0"/>
          </a:p>
        </p:txBody>
      </p:sp>
      <p:pic>
        <p:nvPicPr>
          <p:cNvPr id="4" name="Image 3" descr="cha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637" y="1604819"/>
            <a:ext cx="5569048" cy="406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91000" y="5980545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Mur de la citadelle fortifiée de  Chan Chan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IMG_549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96" r="-27396"/>
          <a:stretch>
            <a:fillRect/>
          </a:stretch>
        </p:blipFill>
        <p:spPr>
          <a:xfrm>
            <a:off x="-1177637" y="-115455"/>
            <a:ext cx="7077075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6119091" y="1858818"/>
            <a:ext cx="252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idole Chimu</a:t>
            </a:r>
          </a:p>
          <a:p>
            <a:r>
              <a:rPr lang="fr-FR" dirty="0">
                <a:solidFill>
                  <a:schemeClr val="bg1"/>
                </a:solidFill>
              </a:rPr>
              <a:t>( photo Luc Guay)</a:t>
            </a: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6951" y="173243"/>
            <a:ext cx="238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9. Chimu (1100-1440 )</a:t>
            </a:r>
          </a:p>
        </p:txBody>
      </p:sp>
    </p:spTree>
    <p:extLst>
      <p:ext uri="{BB962C8B-B14F-4D97-AF65-F5344CB8AC3E}">
        <p14:creationId xmlns:p14="http://schemas.microsoft.com/office/powerpoint/2010/main" val="22683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imu_souverain_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9" b="-1289"/>
          <a:stretch>
            <a:fillRect/>
          </a:stretch>
        </p:blipFill>
        <p:spPr>
          <a:xfrm>
            <a:off x="0" y="715818"/>
            <a:ext cx="9144000" cy="6253163"/>
          </a:xfrm>
        </p:spPr>
      </p:pic>
      <p:sp>
        <p:nvSpPr>
          <p:cNvPr id="5" name="Rectangle 4"/>
          <p:cNvSpPr/>
          <p:nvPr/>
        </p:nvSpPr>
        <p:spPr>
          <a:xfrm>
            <a:off x="1523042" y="115516"/>
            <a:ext cx="238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9. Chimu (1100-1440 )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45364" y="115516"/>
            <a:ext cx="409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Souverain chimu, (photo Luc Guay)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4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imu_tissu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9" b="-1289"/>
          <a:stretch>
            <a:fillRect/>
          </a:stretch>
        </p:blipFill>
        <p:spPr>
          <a:xfrm>
            <a:off x="-11546" y="334818"/>
            <a:ext cx="5715000" cy="3908227"/>
          </a:xfrm>
        </p:spPr>
      </p:pic>
      <p:pic>
        <p:nvPicPr>
          <p:cNvPr id="5" name="Image 4" descr="chimu_boucl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818" y="3525211"/>
            <a:ext cx="4999181" cy="3332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52951" y="323334"/>
            <a:ext cx="238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9. Chimu (1100-1440 )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" y="5103091"/>
            <a:ext cx="383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;</a:t>
            </a:r>
            <a:r>
              <a:rPr lang="fr-FR" dirty="0" err="1" smtClean="0">
                <a:solidFill>
                  <a:schemeClr val="bg1"/>
                </a:solidFill>
              </a:rPr>
              <a:t>ièces</a:t>
            </a:r>
            <a:r>
              <a:rPr lang="fr-FR" dirty="0" smtClean="0">
                <a:solidFill>
                  <a:schemeClr val="bg1"/>
                </a:solidFill>
              </a:rPr>
              <a:t> tissées et boucles d’oreilles en or; (photo Luc Guay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imu_ornement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881840" y="2161149"/>
            <a:ext cx="5578691" cy="3815011"/>
          </a:xfrm>
        </p:spPr>
      </p:pic>
      <p:pic>
        <p:nvPicPr>
          <p:cNvPr id="5" name="Image 4" descr="chimu_ornements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38924" y="1525924"/>
            <a:ext cx="6246091" cy="4164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860" y="11607"/>
            <a:ext cx="238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9. Chimu (1100-1440 )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1455" y="542635"/>
            <a:ext cx="376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Ornements en or portés par les souverains. (photo Luc Guay)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7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Pourquoi l’intérêt des Européens pour l’Amérique?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Chute de Constantinople en </a:t>
            </a:r>
            <a:r>
              <a:rPr lang="fr-FR" dirty="0" smtClean="0"/>
              <a:t>1453</a:t>
            </a:r>
          </a:p>
          <a:p>
            <a:pPr marL="0" indent="0">
              <a:buNone/>
            </a:pPr>
            <a:r>
              <a:rPr lang="fr-FR" dirty="0" smtClean="0"/>
              <a:t>les </a:t>
            </a:r>
            <a:r>
              <a:rPr lang="fr-FR" dirty="0"/>
              <a:t>Ottomans </a:t>
            </a:r>
            <a:r>
              <a:rPr lang="fr-FR" dirty="0" smtClean="0"/>
              <a:t>gèrent désormais route vers l’Asie</a:t>
            </a:r>
          </a:p>
          <a:p>
            <a:pPr lvl="2"/>
            <a:r>
              <a:rPr lang="fr-FR" dirty="0"/>
              <a:t>Contrôlaient route de la Soie vers Chine, Inde…</a:t>
            </a:r>
          </a:p>
          <a:p>
            <a:pPr lvl="2"/>
            <a:r>
              <a:rPr lang="fr-FR" dirty="0"/>
              <a:t>Exigeaient </a:t>
            </a:r>
            <a:r>
              <a:rPr lang="fr-FR" dirty="0" smtClean="0"/>
              <a:t>taxes</a:t>
            </a:r>
          </a:p>
          <a:p>
            <a:pPr marL="0" lvl="1" indent="0">
              <a:spcBef>
                <a:spcPts val="2000"/>
              </a:spcBef>
              <a:buNone/>
            </a:pPr>
            <a:r>
              <a:rPr lang="fr-FR" dirty="0"/>
              <a:t>Pour Européens, fallait trouver une autre route…pour rentabiliser les coûts de transports...</a:t>
            </a:r>
          </a:p>
          <a:p>
            <a:pPr marL="0" indent="0">
              <a:buNone/>
            </a:pPr>
            <a:endParaRPr lang="fr-FR" dirty="0" smtClean="0"/>
          </a:p>
          <a:p>
            <a:pPr marL="349250" lvl="1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2-08 à 16.43.5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81" r="-68381"/>
          <a:stretch>
            <a:fillRect/>
          </a:stretch>
        </p:blipFill>
        <p:spPr>
          <a:xfrm>
            <a:off x="-2482273" y="0"/>
            <a:ext cx="8377238" cy="6253163"/>
          </a:xfrm>
        </p:spPr>
      </p:pic>
      <p:sp>
        <p:nvSpPr>
          <p:cNvPr id="5" name="ZoneTexte 4"/>
          <p:cNvSpPr txBox="1"/>
          <p:nvPr/>
        </p:nvSpPr>
        <p:spPr>
          <a:xfrm>
            <a:off x="4791364" y="2020455"/>
            <a:ext cx="423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Tumi</a:t>
            </a:r>
            <a:r>
              <a:rPr lang="fr-FR" dirty="0" smtClean="0">
                <a:solidFill>
                  <a:srgbClr val="FFFFFF"/>
                </a:solidFill>
              </a:rPr>
              <a:t> ou couteau sacrificiel en or.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25636" y="519545"/>
            <a:ext cx="430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9. Chimu (1100-1440 )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0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5-01-22 à 12.11.0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339" r="-34339"/>
          <a:stretch>
            <a:fillRect/>
          </a:stretch>
        </p:blipFill>
        <p:spPr>
          <a:xfrm>
            <a:off x="-1870363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380182" y="1807447"/>
            <a:ext cx="3786909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FFFFFF"/>
                </a:solidFill>
              </a:rPr>
              <a:t>Tiwanaku</a:t>
            </a:r>
            <a:r>
              <a:rPr lang="fr-FR" sz="1600" dirty="0">
                <a:solidFill>
                  <a:srgbClr val="FFFFFF"/>
                </a:solidFill>
              </a:rPr>
              <a:t> (1500 av. J.C.): par Chimu, 1200;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 err="1">
                <a:solidFill>
                  <a:srgbClr val="FFFFFF"/>
                </a:solidFill>
              </a:rPr>
              <a:t>Chavin</a:t>
            </a:r>
            <a:r>
              <a:rPr lang="fr-FR" sz="1600" dirty="0">
                <a:solidFill>
                  <a:srgbClr val="FFFFFF"/>
                </a:solidFill>
              </a:rPr>
              <a:t> (1200 av. J.C.): par Moche, 200 av. J.C.;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Paracas (700 av. J.C.): par Nazca, 100;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Moche (300 av. J.C.): par Lambayeque, 700;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Nazca (100): par </a:t>
            </a:r>
            <a:r>
              <a:rPr lang="fr-FR" sz="1600" dirty="0" err="1">
                <a:solidFill>
                  <a:srgbClr val="FFFFFF"/>
                </a:solidFill>
              </a:rPr>
              <a:t>Huari</a:t>
            </a:r>
            <a:r>
              <a:rPr lang="fr-FR" sz="1600" dirty="0">
                <a:solidFill>
                  <a:srgbClr val="FFFFFF"/>
                </a:solidFill>
              </a:rPr>
              <a:t>, 700;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Chachapoyas (700), par Incas, 1475;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 err="1">
                <a:solidFill>
                  <a:srgbClr val="FFFFFF"/>
                </a:solidFill>
              </a:rPr>
              <a:t>Huari</a:t>
            </a:r>
            <a:r>
              <a:rPr lang="fr-FR" sz="1600" dirty="0">
                <a:solidFill>
                  <a:srgbClr val="FFFFFF"/>
                </a:solidFill>
              </a:rPr>
              <a:t> (800), par </a:t>
            </a:r>
            <a:r>
              <a:rPr lang="fr-FR" sz="1600" dirty="0" err="1">
                <a:solidFill>
                  <a:srgbClr val="FFFFFF"/>
                </a:solidFill>
              </a:rPr>
              <a:t>Tiwanaku</a:t>
            </a:r>
            <a:r>
              <a:rPr lang="fr-FR" sz="1600" dirty="0">
                <a:solidFill>
                  <a:srgbClr val="FFFFFF"/>
                </a:solidFill>
              </a:rPr>
              <a:t>, 1000?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Lambayeque (700): par Chimu, 1300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r>
              <a:rPr lang="fr-FR" sz="1600" dirty="0">
                <a:solidFill>
                  <a:srgbClr val="FFFFFF"/>
                </a:solidFill>
              </a:rPr>
              <a:t>Chimu (1100): par Incas, 1440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88364" y="265545"/>
            <a:ext cx="248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Conquêtes pré-incas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16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Dictionnaire du Pérou ancien par Daniel Duguay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http://daniel.duguay.free.fr/</a:t>
            </a:r>
            <a:r>
              <a:rPr lang="fr-FR" dirty="0" smtClean="0">
                <a:hlinkClick r:id="rId2"/>
              </a:rPr>
              <a:t>dico_incas.htm</a:t>
            </a:r>
            <a:endParaRPr lang="fr-FR" smtClean="0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6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prochain cours…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Incas </a:t>
            </a:r>
            <a:r>
              <a:rPr lang="fr-FR" smtClean="0"/>
              <a:t>ou Quechuas: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Voyage au pays des Incas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Pérou, </a:t>
            </a:r>
            <a:r>
              <a:rPr lang="fr-FR"/>
              <a:t>novembre </a:t>
            </a:r>
            <a:r>
              <a:rPr lang="fr-FR" smtClean="0"/>
              <a:t>2017</a:t>
            </a:r>
            <a:endParaRPr lang="fr-FR" dirty="0"/>
          </a:p>
          <a:p>
            <a:pPr marL="342900" lvl="1" indent="-342900">
              <a:spcAft>
                <a:spcPts val="2000"/>
              </a:spcAft>
            </a:pPr>
            <a:r>
              <a:rPr lang="fr-FR" sz="2000" dirty="0"/>
              <a:t>Lima est à 6 400 km de Montréal…</a:t>
            </a:r>
            <a:endParaRPr lang="fr-FR" dirty="0"/>
          </a:p>
          <a:p>
            <a:r>
              <a:rPr lang="fr-FR" dirty="0" smtClean="0"/>
              <a:t>16 </a:t>
            </a:r>
            <a:r>
              <a:rPr lang="fr-FR" dirty="0"/>
              <a:t>jours</a:t>
            </a:r>
          </a:p>
          <a:p>
            <a:r>
              <a:rPr lang="fr-FR" dirty="0"/>
              <a:t>Lima, lac Titicaca, les lignes de Nazca, Cuzco et la vallée sacrée des Incas, </a:t>
            </a:r>
            <a:r>
              <a:rPr lang="fr-FR" dirty="0" err="1"/>
              <a:t>Machu</a:t>
            </a:r>
            <a:r>
              <a:rPr lang="fr-FR" dirty="0"/>
              <a:t> </a:t>
            </a:r>
            <a:r>
              <a:rPr lang="fr-FR" dirty="0" err="1"/>
              <a:t>Picchu</a:t>
            </a:r>
            <a:r>
              <a:rPr lang="fr-FR" dirty="0"/>
              <a:t>, forêt tropicale</a:t>
            </a:r>
          </a:p>
          <a:p>
            <a:r>
              <a:rPr lang="fr-FR" dirty="0"/>
              <a:t>Sites historiques, musées</a:t>
            </a:r>
          </a:p>
          <a:p>
            <a:r>
              <a:rPr lang="fr-FR" dirty="0"/>
              <a:t>Repas (sauf midi)</a:t>
            </a:r>
          </a:p>
          <a:p>
            <a:r>
              <a:rPr lang="fr-FR" dirty="0"/>
              <a:t>Transports </a:t>
            </a:r>
          </a:p>
          <a:p>
            <a:r>
              <a:rPr lang="fr-FR" dirty="0"/>
              <a:t>Guide </a:t>
            </a:r>
            <a:r>
              <a:rPr lang="fr-FR" dirty="0" smtClean="0"/>
              <a:t>francophone et…moi </a:t>
            </a:r>
            <a:r>
              <a:rPr lang="fr-FR" dirty="0" smtClean="0">
                <a:sym typeface="Wingdings"/>
              </a:rPr>
              <a:t></a:t>
            </a:r>
          </a:p>
          <a:p>
            <a:r>
              <a:rPr lang="fr-FR" dirty="0" smtClean="0">
                <a:sym typeface="Wingdings"/>
              </a:rPr>
              <a:t>Coût: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3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Route de la soie (terrestre et maritime) sous contrôle Ottoman depuis 1453</a:t>
            </a:r>
            <a:endParaRPr lang="fr-FR" sz="3200" dirty="0"/>
          </a:p>
        </p:txBody>
      </p:sp>
      <p:pic>
        <p:nvPicPr>
          <p:cNvPr id="5" name="Espace réservé du contenu 4" descr="route_soi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44159"/>
            <a:ext cx="9126103" cy="5013841"/>
          </a:xfrm>
        </p:spPr>
      </p:pic>
      <p:sp>
        <p:nvSpPr>
          <p:cNvPr id="6" name="ZoneTexte 5"/>
          <p:cNvSpPr txBox="1"/>
          <p:nvPr/>
        </p:nvSpPr>
        <p:spPr>
          <a:xfrm>
            <a:off x="1945904" y="2073857"/>
            <a:ext cx="2109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Constantinople</a:t>
            </a:r>
            <a:endParaRPr lang="fr-FR" sz="1400" b="1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120686" y="2381634"/>
            <a:ext cx="165314" cy="296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48691" y="1844159"/>
            <a:ext cx="1071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Venise</a:t>
            </a:r>
            <a:endParaRPr lang="fr-FR" sz="1400" dirty="0">
              <a:solidFill>
                <a:srgbClr val="FFFFFF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1141908" y="2073857"/>
            <a:ext cx="139826" cy="3961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" y="2073857"/>
            <a:ext cx="765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Gênes</a:t>
            </a:r>
            <a:endParaRPr lang="fr-FR" sz="1400" dirty="0">
              <a:solidFill>
                <a:srgbClr val="FFFFFF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17562" y="2381634"/>
            <a:ext cx="431129" cy="193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1141908" y="2469987"/>
            <a:ext cx="559719" cy="361177"/>
          </a:xfrm>
          <a:custGeom>
            <a:avLst/>
            <a:gdLst>
              <a:gd name="connsiteX0" fmla="*/ 0 w 559719"/>
              <a:gd name="connsiteY0" fmla="*/ 0 h 361177"/>
              <a:gd name="connsiteX1" fmla="*/ 291303 w 559719"/>
              <a:gd name="connsiteY1" fmla="*/ 11651 h 361177"/>
              <a:gd name="connsiteX2" fmla="*/ 326259 w 559719"/>
              <a:gd name="connsiteY2" fmla="*/ 23302 h 361177"/>
              <a:gd name="connsiteX3" fmla="*/ 372867 w 559719"/>
              <a:gd name="connsiteY3" fmla="*/ 81556 h 361177"/>
              <a:gd name="connsiteX4" fmla="*/ 384520 w 559719"/>
              <a:gd name="connsiteY4" fmla="*/ 116509 h 361177"/>
              <a:gd name="connsiteX5" fmla="*/ 454432 w 559719"/>
              <a:gd name="connsiteY5" fmla="*/ 174763 h 361177"/>
              <a:gd name="connsiteX6" fmla="*/ 489389 w 559719"/>
              <a:gd name="connsiteY6" fmla="*/ 244668 h 361177"/>
              <a:gd name="connsiteX7" fmla="*/ 524345 w 559719"/>
              <a:gd name="connsiteY7" fmla="*/ 267970 h 361177"/>
              <a:gd name="connsiteX8" fmla="*/ 559301 w 559719"/>
              <a:gd name="connsiteY8" fmla="*/ 349526 h 361177"/>
              <a:gd name="connsiteX9" fmla="*/ 559301 w 559719"/>
              <a:gd name="connsiteY9" fmla="*/ 361177 h 36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719" h="361177">
                <a:moveTo>
                  <a:pt x="0" y="0"/>
                </a:moveTo>
                <a:cubicBezTo>
                  <a:pt x="97101" y="3884"/>
                  <a:pt x="194371" y="4728"/>
                  <a:pt x="291303" y="11651"/>
                </a:cubicBezTo>
                <a:cubicBezTo>
                  <a:pt x="303554" y="12526"/>
                  <a:pt x="317574" y="14618"/>
                  <a:pt x="326259" y="23302"/>
                </a:cubicBezTo>
                <a:cubicBezTo>
                  <a:pt x="438828" y="135858"/>
                  <a:pt x="217671" y="-21899"/>
                  <a:pt x="372867" y="81556"/>
                </a:cubicBezTo>
                <a:cubicBezTo>
                  <a:pt x="376751" y="93207"/>
                  <a:pt x="377707" y="106291"/>
                  <a:pt x="384520" y="116509"/>
                </a:cubicBezTo>
                <a:cubicBezTo>
                  <a:pt x="402463" y="143420"/>
                  <a:pt x="428640" y="157570"/>
                  <a:pt x="454432" y="174763"/>
                </a:cubicBezTo>
                <a:cubicBezTo>
                  <a:pt x="463910" y="203194"/>
                  <a:pt x="466799" y="222081"/>
                  <a:pt x="489389" y="244668"/>
                </a:cubicBezTo>
                <a:cubicBezTo>
                  <a:pt x="499292" y="254569"/>
                  <a:pt x="512693" y="260203"/>
                  <a:pt x="524345" y="267970"/>
                </a:cubicBezTo>
                <a:cubicBezTo>
                  <a:pt x="541017" y="301312"/>
                  <a:pt x="550729" y="315241"/>
                  <a:pt x="559301" y="349526"/>
                </a:cubicBezTo>
                <a:cubicBezTo>
                  <a:pt x="560243" y="353294"/>
                  <a:pt x="559301" y="357293"/>
                  <a:pt x="559301" y="361177"/>
                </a:cubicBez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215985" y="6163316"/>
            <a:ext cx="1642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Mogadiscio</a:t>
            </a:r>
            <a:endParaRPr lang="fr-FR" sz="1400" dirty="0">
              <a:solidFill>
                <a:srgbClr val="FFFFFF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3052855" y="6070109"/>
            <a:ext cx="326259" cy="93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886402" y="3844791"/>
            <a:ext cx="932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FFFF"/>
                </a:solidFill>
              </a:rPr>
              <a:t>Calcuta</a:t>
            </a:r>
            <a:endParaRPr lang="fr-FR" sz="1400" dirty="0">
              <a:solidFill>
                <a:srgbClr val="FFFFFF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6886402" y="3844791"/>
            <a:ext cx="291303" cy="139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669176" y="3658377"/>
            <a:ext cx="7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FFFF"/>
                </a:solidFill>
              </a:rPr>
              <a:t>Canton</a:t>
            </a:r>
            <a:endParaRPr lang="fr-FR" sz="1400" dirty="0">
              <a:solidFill>
                <a:srgbClr val="FFFFFF"/>
              </a:solidFill>
            </a:endParaRPr>
          </a:p>
        </p:txBody>
      </p:sp>
      <p:cxnSp>
        <p:nvCxnSpPr>
          <p:cNvPr id="24" name="Connecteur droit avec flèche 23"/>
          <p:cNvCxnSpPr>
            <a:stCxn id="22" idx="1"/>
          </p:cNvCxnSpPr>
          <p:nvPr/>
        </p:nvCxnSpPr>
        <p:spPr>
          <a:xfrm flipH="1">
            <a:off x="8529351" y="3812266"/>
            <a:ext cx="139825" cy="172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8377237" y="2831164"/>
            <a:ext cx="921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FFFF"/>
                </a:solidFill>
              </a:rPr>
              <a:t>Xian</a:t>
            </a:r>
            <a:endParaRPr lang="fr-F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6" grpId="0"/>
      <p:bldP spid="19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10963</TotalTime>
  <Words>3185</Words>
  <Application>Microsoft Macintosh PowerPoint</Application>
  <PresentationFormat>Présentation à l'écran (4:3)</PresentationFormat>
  <Paragraphs>432</Paragraphs>
  <Slides>84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5" baseType="lpstr">
      <vt:lpstr>Habitat</vt:lpstr>
      <vt:lpstr>Les Incas: cours 1</vt:lpstr>
      <vt:lpstr>Ma page web</vt:lpstr>
      <vt:lpstr>plan</vt:lpstr>
      <vt:lpstr>Ligne du temps historique</vt:lpstr>
      <vt:lpstr>L’histoire et les traces à interpréter!</vt:lpstr>
      <vt:lpstr>Des traces qui « parlent »</vt:lpstr>
      <vt:lpstr>Les civilisations précolombiennes…</vt:lpstr>
      <vt:lpstr>Pourquoi l’intérêt des Européens pour l’Amérique?</vt:lpstr>
      <vt:lpstr>Route de la soie (terrestre et maritime) sous contrôle Ottoman depuis 1453</vt:lpstr>
      <vt:lpstr>L’intérêt des Européens de trouver une nouvelle route</vt:lpstr>
      <vt:lpstr>Présentation PowerPoint</vt:lpstr>
      <vt:lpstr>Ce fut le début de grandes aventures!</vt:lpstr>
      <vt:lpstr>Explorations européennes pour se rendre en Asie…</vt:lpstr>
      <vt:lpstr>Les empires espagnol, portugais, français et britannique : 15e et 16e s</vt:lpstr>
      <vt:lpstr>L’Amérique en 1587  </vt:lpstr>
      <vt:lpstr>Les peuples « rencontrés » par les Espagnols au 16e s en Amérique</vt:lpstr>
      <vt:lpstr>Hypothèses sur les origines des peuples précolombiens</vt:lpstr>
      <vt:lpstr>Hypothèses 1, 2, 3 et 4</vt:lpstr>
      <vt:lpstr>Les points communs des civilisations précolombiennes à l’arrivée des Espagnols</vt:lpstr>
      <vt:lpstr>Qui étaient ces premiers Européens à « s’installer » en Amérique</vt:lpstr>
      <vt:lpstr>Présentation PowerPoint</vt:lpstr>
      <vt:lpstr>…les missionnaires</vt:lpstr>
      <vt:lpstr>Mais aussi des …Incas métissés</vt:lpstr>
      <vt:lpstr>Présentation PowerPoint</vt:lpstr>
      <vt:lpstr>Nos sources</vt:lpstr>
      <vt:lpstr>Un quipu inca</vt:lpstr>
      <vt:lpstr>Géographie du territoire</vt:lpstr>
      <vt:lpstr>Une chronologie</vt:lpstr>
      <vt:lpstr>La préhistoire</vt:lpstr>
      <vt:lpstr>La plus ancienne ville d’Amérique</vt:lpstr>
      <vt:lpstr>Les pré-incas…</vt:lpstr>
      <vt:lpstr>Les pré-incas...</vt:lpstr>
      <vt:lpstr>Les pré-incas</vt:lpstr>
      <vt:lpstr>Les pré-incas:  de 1500 av. J.C. à 1450 ap. J.C.</vt:lpstr>
      <vt:lpstr>Présentation PowerPoint</vt:lpstr>
      <vt:lpstr>Réalisations des pré-incas: 1. Tiwanaku (Tihuanaco)(1500 av. J.C. – 1200 ap. J.C).  </vt:lpstr>
      <vt:lpstr>Présentation PowerPoint</vt:lpstr>
      <vt:lpstr>Présentation PowerPoint</vt:lpstr>
      <vt:lpstr>Réalisations des pré-incas: 2. Chavin (1200-200 av. J.C. )</vt:lpstr>
      <vt:lpstr>Présentation PowerPoint</vt:lpstr>
      <vt:lpstr>Présentation PowerPoint</vt:lpstr>
      <vt:lpstr>Présentation PowerPoint</vt:lpstr>
      <vt:lpstr>Réalisations des pré-incas: 3. Paracas (700 av. J.C – 100 ap. J.C.. )</vt:lpstr>
      <vt:lpstr>Présentation PowerPoint</vt:lpstr>
      <vt:lpstr>Présentation PowerPoint</vt:lpstr>
      <vt:lpstr>Présentation PowerPoint</vt:lpstr>
      <vt:lpstr>Présentation PowerPoint</vt:lpstr>
      <vt:lpstr>Réalisations des pré-incas: 4. Moche (ou Mochica), (300 av. J.C. -700 ap. J.C.)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Réalisations des pré-incas: 5. Nazca, (100-700 )</vt:lpstr>
      <vt:lpstr>Géoglyphes de Nazca</vt:lpstr>
      <vt:lpstr>Réalisations des pré-incas: 5. Nazca, (100-700 ), suite</vt:lpstr>
      <vt:lpstr>Présentation PowerPoint</vt:lpstr>
      <vt:lpstr>Présentation PowerPoint</vt:lpstr>
      <vt:lpstr>Les pré-incas</vt:lpstr>
      <vt:lpstr>Réalisations des pré-incas: 6. Chachapoyas (700-1500 )</vt:lpstr>
      <vt:lpstr>Présentation PowerPoint</vt:lpstr>
      <vt:lpstr>Présentation PowerPoint</vt:lpstr>
      <vt:lpstr>Réalisations des pré-incas: 7. Huari ou Wari (800-1100 )</vt:lpstr>
      <vt:lpstr>Présentation PowerPoint</vt:lpstr>
      <vt:lpstr>Présentation PowerPoint</vt:lpstr>
      <vt:lpstr>Présentation PowerPoint</vt:lpstr>
      <vt:lpstr>Présentation PowerPoint</vt:lpstr>
      <vt:lpstr>Réalisations des pré-incas: 8. Lambayeque ou Sican (700-1300 ) </vt:lpstr>
      <vt:lpstr>Présentation PowerPoint</vt:lpstr>
      <vt:lpstr>Présentation PowerPoint</vt:lpstr>
      <vt:lpstr>Réalisations des pré-incas: 9. Chimu (1100-1440 )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Dictionnaire du Pérou ancien par Daniel Duguay</vt:lpstr>
      <vt:lpstr>Au prochain cours…</vt:lpstr>
      <vt:lpstr>Voyage au pays des Incas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Incas</dc:title>
  <dc:creator>évaluateur texte</dc:creator>
  <cp:lastModifiedBy>évaluateur texte</cp:lastModifiedBy>
  <cp:revision>289</cp:revision>
  <dcterms:created xsi:type="dcterms:W3CDTF">2014-12-17T02:04:21Z</dcterms:created>
  <dcterms:modified xsi:type="dcterms:W3CDTF">2017-05-09T20:50:51Z</dcterms:modified>
</cp:coreProperties>
</file>