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sldIdLst>
    <p:sldId id="256" r:id="rId2"/>
    <p:sldId id="325" r:id="rId3"/>
    <p:sldId id="257" r:id="rId4"/>
    <p:sldId id="259" r:id="rId5"/>
    <p:sldId id="263" r:id="rId6"/>
    <p:sldId id="260" r:id="rId7"/>
    <p:sldId id="262" r:id="rId8"/>
    <p:sldId id="335" r:id="rId9"/>
    <p:sldId id="336" r:id="rId10"/>
    <p:sldId id="266" r:id="rId11"/>
    <p:sldId id="341" r:id="rId12"/>
    <p:sldId id="272" r:id="rId13"/>
    <p:sldId id="267" r:id="rId14"/>
    <p:sldId id="265" r:id="rId15"/>
    <p:sldId id="258" r:id="rId16"/>
    <p:sldId id="271" r:id="rId17"/>
    <p:sldId id="321" r:id="rId18"/>
    <p:sldId id="274" r:id="rId19"/>
    <p:sldId id="292" r:id="rId20"/>
    <p:sldId id="293" r:id="rId21"/>
    <p:sldId id="339" r:id="rId22"/>
    <p:sldId id="294" r:id="rId23"/>
    <p:sldId id="295" r:id="rId24"/>
    <p:sldId id="307" r:id="rId25"/>
    <p:sldId id="298" r:id="rId26"/>
    <p:sldId id="308" r:id="rId27"/>
    <p:sldId id="309" r:id="rId28"/>
    <p:sldId id="310" r:id="rId29"/>
    <p:sldId id="311" r:id="rId30"/>
    <p:sldId id="312" r:id="rId31"/>
    <p:sldId id="331" r:id="rId32"/>
    <p:sldId id="333" r:id="rId33"/>
    <p:sldId id="315" r:id="rId34"/>
    <p:sldId id="342" r:id="rId35"/>
    <p:sldId id="343" r:id="rId36"/>
    <p:sldId id="314" r:id="rId37"/>
    <p:sldId id="313" r:id="rId38"/>
    <p:sldId id="316" r:id="rId39"/>
    <p:sldId id="317" r:id="rId40"/>
    <p:sldId id="318" r:id="rId41"/>
    <p:sldId id="332" r:id="rId42"/>
    <p:sldId id="319" r:id="rId43"/>
    <p:sldId id="330" r:id="rId44"/>
    <p:sldId id="338" r:id="rId45"/>
    <p:sldId id="275" r:id="rId46"/>
    <p:sldId id="276" r:id="rId47"/>
    <p:sldId id="323" r:id="rId48"/>
    <p:sldId id="306" r:id="rId49"/>
    <p:sldId id="296" r:id="rId50"/>
    <p:sldId id="277" r:id="rId51"/>
    <p:sldId id="278" r:id="rId52"/>
    <p:sldId id="279" r:id="rId53"/>
    <p:sldId id="280" r:id="rId54"/>
    <p:sldId id="281" r:id="rId55"/>
    <p:sldId id="282" r:id="rId56"/>
    <p:sldId id="283" r:id="rId57"/>
    <p:sldId id="284" r:id="rId58"/>
    <p:sldId id="285" r:id="rId59"/>
    <p:sldId id="286" r:id="rId60"/>
    <p:sldId id="291" r:id="rId61"/>
    <p:sldId id="326" r:id="rId62"/>
    <p:sldId id="287" r:id="rId63"/>
    <p:sldId id="288" r:id="rId64"/>
    <p:sldId id="289" r:id="rId65"/>
    <p:sldId id="305" r:id="rId66"/>
    <p:sldId id="320" r:id="rId6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1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E5794-0AB6-664B-AC9B-631B2C339C81}" type="datetimeFigureOut">
              <a:rPr lang="fr-FR" smtClean="0"/>
              <a:t>17-05-25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A8E68F-7C3A-FE41-9A91-0CD666977504}" type="slidenum">
              <a:rPr lang="fr-FR" smtClean="0"/>
              <a:t>‹#›</a:t>
            </a:fld>
            <a:endParaRPr lang="fr-FR"/>
          </a:p>
        </p:txBody>
      </p:sp>
    </p:spTree>
    <p:extLst>
      <p:ext uri="{BB962C8B-B14F-4D97-AF65-F5344CB8AC3E}">
        <p14:creationId xmlns:p14="http://schemas.microsoft.com/office/powerpoint/2010/main" val="22365069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E5A8E68F-7C3A-FE41-9A91-0CD666977504}" type="slidenum">
              <a:rPr lang="fr-FR" smtClean="0"/>
              <a:t>18</a:t>
            </a:fld>
            <a:endParaRPr lang="fr-FR"/>
          </a:p>
        </p:txBody>
      </p:sp>
    </p:spTree>
    <p:extLst>
      <p:ext uri="{BB962C8B-B14F-4D97-AF65-F5344CB8AC3E}">
        <p14:creationId xmlns:p14="http://schemas.microsoft.com/office/powerpoint/2010/main" val="29289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CA" smtClean="0"/>
              <a:t>Cliquez et modifiez le titre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
        <p:nvSpPr>
          <p:cNvPr id="4" name="Date Placeholder 3"/>
          <p:cNvSpPr>
            <a:spLocks noGrp="1"/>
          </p:cNvSpPr>
          <p:nvPr>
            <p:ph type="dt" sz="half" idx="10"/>
          </p:nvPr>
        </p:nvSpPr>
        <p:spPr/>
        <p:txBody>
          <a:bodyPr/>
          <a:lstStyle/>
          <a:p>
            <a:fld id="{DF3C1609-050B-2049-955F-8561DB027B05}" type="datetimeFigureOut">
              <a:rPr lang="fr-FR" smtClean="0"/>
              <a:t>17-05-25</a:t>
            </a:fld>
            <a:endParaRPr lang="fr-FR"/>
          </a:p>
        </p:txBody>
      </p:sp>
      <p:sp>
        <p:nvSpPr>
          <p:cNvPr id="5" name="Footer Placeholder 4"/>
          <p:cNvSpPr>
            <a:spLocks noGrp="1"/>
          </p:cNvSpPr>
          <p:nvPr>
            <p:ph type="ftr" sz="quarter" idx="11"/>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fr-CA" smtClean="0"/>
              <a:t>Cliquez et modifiez le titre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DF3C1609-050B-2049-955F-8561DB027B05}" type="datetimeFigureOut">
              <a:rPr lang="fr-FR" smtClean="0"/>
              <a:t>17-05-25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7BD537-AF4B-D54A-8A75-E232BE09F3DB}"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images avec légen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CA" smtClean="0"/>
              <a:t>Cliquez et modifiez le titre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F3C1609-050B-2049-955F-8561DB027B05}" type="datetimeFigureOut">
              <a:rPr lang="fr-FR" smtClean="0"/>
              <a:t>17-05-25</a:t>
            </a:fld>
            <a:endParaRPr lang="fr-F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fr-F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9F7BD537-AF4B-D54A-8A75-E232BE09F3DB}" type="slidenum">
              <a:rPr lang="fr-FR" smtClean="0"/>
              <a:t>‹#›</a:t>
            </a:fld>
            <a:endParaRPr lang="fr-F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CA" smtClean="0"/>
              <a:t>Faire glisser l'image vers l'espace réservé ou cliquer sur l'icône pour l'ajouter</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CA" smtClean="0"/>
              <a:t>Faire glisser l'image vers l'espace réservé ou cliquer sur l'icône pour l'ajouter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DF3C1609-050B-2049-955F-8561DB027B05}" type="datetimeFigureOut">
              <a:rPr lang="fr-FR" smtClean="0"/>
              <a:t>17-05-25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7BD537-AF4B-D54A-8A75-E232BE09F3DB}" type="slidenum">
              <a:rPr lang="fr-FR" smtClean="0"/>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DF3C1609-050B-2049-955F-8561DB027B05}" type="datetimeFigureOut">
              <a:rPr lang="fr-FR" smtClean="0"/>
              <a:t>17-05-25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7BD537-AF4B-D54A-8A75-E232BE09F3DB}"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DF3C1609-050B-2049-955F-8561DB027B05}" type="datetimeFigureOut">
              <a:rPr lang="fr-FR" smtClean="0"/>
              <a:t>17-05-25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7BD537-AF4B-D54A-8A75-E232BE09F3DB}"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fr-CA" smtClean="0"/>
              <a:t>Cliquez et modifiez le titre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
        <p:nvSpPr>
          <p:cNvPr id="4" name="Date Placeholder 3"/>
          <p:cNvSpPr>
            <a:spLocks noGrp="1"/>
          </p:cNvSpPr>
          <p:nvPr>
            <p:ph type="dt" sz="half" idx="10"/>
          </p:nvPr>
        </p:nvSpPr>
        <p:spPr/>
        <p:txBody>
          <a:bodyPr/>
          <a:lstStyle/>
          <a:p>
            <a:fld id="{DF3C1609-050B-2049-955F-8561DB027B05}" type="datetimeFigureOut">
              <a:rPr lang="fr-FR" smtClean="0"/>
              <a:t>17-05-25</a:t>
            </a:fld>
            <a:endParaRPr lang="fr-FR"/>
          </a:p>
        </p:txBody>
      </p:sp>
      <p:sp>
        <p:nvSpPr>
          <p:cNvPr id="5" name="Footer Placeholder 4"/>
          <p:cNvSpPr>
            <a:spLocks noGrp="1"/>
          </p:cNvSpPr>
          <p:nvPr>
            <p:ph type="ftr" sz="quarter" idx="11"/>
          </p:nvPr>
        </p:nvSpPr>
        <p:spPr/>
        <p:txBody>
          <a:bodyPr/>
          <a:lstStyle/>
          <a:p>
            <a:endParaRPr lang="fr-F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fr-CA" smtClean="0"/>
              <a:t>Faire glisser l'image vers l'espace réservé ou cliquer sur l'icône pour l'ajouter</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fr-CA" smtClean="0"/>
              <a:t>Cliquez et modifiez le titre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DF3C1609-050B-2049-955F-8561DB027B05}" type="datetimeFigureOut">
              <a:rPr lang="fr-FR" smtClean="0"/>
              <a:t>17-05-25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F7BD537-AF4B-D54A-8A75-E232BE09F3DB}"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fr-CA" smtClean="0"/>
              <a:t>Cliquez et modifiez le titre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fld id="{DF3C1609-050B-2049-955F-8561DB027B05}" type="datetimeFigureOut">
              <a:rPr lang="fr-FR" smtClean="0"/>
              <a:t>17-05-25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F7BD537-AF4B-D54A-8A75-E232BE09F3DB}"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fld id="{DF3C1609-050B-2049-955F-8561DB027B05}" type="datetimeFigureOut">
              <a:rPr lang="fr-FR" smtClean="0"/>
              <a:t>17-05-25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F7BD537-AF4B-D54A-8A75-E232BE09F3DB}"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DF3C1609-050B-2049-955F-8561DB027B05}" type="datetimeFigureOut">
              <a:rPr lang="fr-FR" smtClean="0"/>
              <a:t>17-05-25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F7BD537-AF4B-D54A-8A75-E232BE09F3DB}"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C1609-050B-2049-955F-8561DB027B05}" type="datetimeFigureOut">
              <a:rPr lang="fr-FR" smtClean="0"/>
              <a:t>17-05-25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F7BD537-AF4B-D54A-8A75-E232BE09F3DB}" type="slidenum">
              <a:rPr lang="fr-FR" smtClean="0"/>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fr-CA" smtClean="0"/>
              <a:t>Cliquez et modifiez le titre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DF3C1609-050B-2049-955F-8561DB027B05}" type="datetimeFigureOut">
              <a:rPr lang="fr-FR" smtClean="0"/>
              <a:t>17-05-25</a:t>
            </a:fld>
            <a:endParaRPr lang="fr-FR"/>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fr-FR"/>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9F7BD537-AF4B-D54A-8A75-E232BE09F3DB}"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fr-CA" smtClean="0"/>
              <a:t>Cliquez et modifiez le titre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F3C1609-050B-2049-955F-8561DB027B05}" type="datetimeFigureOut">
              <a:rPr lang="fr-FR" smtClean="0"/>
              <a:t>17-05-25</a:t>
            </a:fld>
            <a:endParaRPr lang="fr-FR"/>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fr-F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9F7BD537-AF4B-D54A-8A75-E232BE09F3DB}"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hyperlink" Target="http://www.bbc.com/news/science-environment-23496345"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hyperlink" Target="http://www.bing.com/videos/search?q=fontaine+ollantaytambo&amp;FORM=HDRSC3%23view=detail&amp;mid=BE465D01E4F04D4EB306BE465D01E4F04D4EB306"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Incas: cours 2</a:t>
            </a:r>
            <a:endParaRPr lang="fr-FR" dirty="0"/>
          </a:p>
        </p:txBody>
      </p:sp>
      <p:sp>
        <p:nvSpPr>
          <p:cNvPr id="3" name="Sous-titre 2"/>
          <p:cNvSpPr>
            <a:spLocks noGrp="1"/>
          </p:cNvSpPr>
          <p:nvPr>
            <p:ph type="subTitle" idx="1"/>
          </p:nvPr>
        </p:nvSpPr>
        <p:spPr/>
        <p:txBody>
          <a:bodyPr/>
          <a:lstStyle/>
          <a:p>
            <a:r>
              <a:rPr lang="fr-FR" dirty="0"/>
              <a:t>Luc Guay, </a:t>
            </a:r>
            <a:r>
              <a:rPr lang="fr-FR" dirty="0" err="1"/>
              <a:t>Ph.D</a:t>
            </a:r>
            <a:r>
              <a:rPr lang="fr-FR" dirty="0"/>
              <a:t>, didactique de l’histoire</a:t>
            </a:r>
          </a:p>
          <a:p>
            <a:r>
              <a:rPr lang="fr-FR" dirty="0"/>
              <a:t>Université du Troisième Âge, mai – juin </a:t>
            </a:r>
            <a:r>
              <a:rPr lang="fr-FR" dirty="0" smtClean="0"/>
              <a:t>2017</a:t>
            </a:r>
            <a:endParaRPr lang="fr-FR" dirty="0"/>
          </a:p>
          <a:p>
            <a:endParaRPr lang="fr-FR" dirty="0"/>
          </a:p>
        </p:txBody>
      </p:sp>
    </p:spTree>
    <p:extLst>
      <p:ext uri="{BB962C8B-B14F-4D97-AF65-F5344CB8AC3E}">
        <p14:creationId xmlns:p14="http://schemas.microsoft.com/office/powerpoint/2010/main" val="3523221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Pachacutec</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9</a:t>
            </a:r>
            <a:r>
              <a:rPr lang="fr-FR" baseline="30000" dirty="0" smtClean="0"/>
              <a:t>e</a:t>
            </a:r>
            <a:r>
              <a:rPr lang="fr-FR" dirty="0" smtClean="0"/>
              <a:t> souverain inca (1438-1471)</a:t>
            </a:r>
          </a:p>
          <a:p>
            <a:r>
              <a:rPr lang="fr-FR" dirty="0" smtClean="0"/>
              <a:t>Devient le 1</a:t>
            </a:r>
            <a:r>
              <a:rPr lang="fr-FR" baseline="30000" dirty="0" smtClean="0"/>
              <a:t>er</a:t>
            </a:r>
            <a:r>
              <a:rPr lang="fr-FR" dirty="0" smtClean="0"/>
              <a:t> empereur</a:t>
            </a:r>
          </a:p>
          <a:p>
            <a:pPr lvl="1"/>
            <a:r>
              <a:rPr lang="fr-FR" dirty="0" smtClean="0"/>
              <a:t>« transformateur du monde » en quechua.</a:t>
            </a:r>
          </a:p>
          <a:p>
            <a:pPr lvl="1"/>
            <a:r>
              <a:rPr lang="fr-FR" dirty="0" smtClean="0"/>
              <a:t>Avant lui, on ne connaît presque rien des dynasties précédentes</a:t>
            </a:r>
          </a:p>
          <a:p>
            <a:r>
              <a:rPr lang="fr-FR" dirty="0" smtClean="0"/>
              <a:t>Victoire sur les </a:t>
            </a:r>
            <a:r>
              <a:rPr lang="fr-FR" dirty="0" err="1" smtClean="0"/>
              <a:t>Chancas</a:t>
            </a:r>
            <a:r>
              <a:rPr lang="fr-FR" dirty="0" smtClean="0"/>
              <a:t> (tradition Nazca)</a:t>
            </a:r>
          </a:p>
          <a:p>
            <a:r>
              <a:rPr lang="fr-FR" dirty="0" smtClean="0"/>
              <a:t>Fit conquête des Chimu et des Nazca</a:t>
            </a:r>
          </a:p>
          <a:p>
            <a:pPr lvl="1"/>
            <a:r>
              <a:rPr lang="fr-FR" dirty="0" smtClean="0"/>
              <a:t>Adopte métallurgie, tissage, céramique du peuple Chimu</a:t>
            </a:r>
          </a:p>
          <a:p>
            <a:pPr lvl="1"/>
            <a:r>
              <a:rPr lang="fr-FR" dirty="0" smtClean="0"/>
              <a:t>Organise mita= corvée d’État pour grands travaux</a:t>
            </a:r>
          </a:p>
          <a:p>
            <a:pPr lvl="2"/>
            <a:r>
              <a:rPr lang="fr-FR" dirty="0" smtClean="0"/>
              <a:t>Routes, canaux, terrasses, carrières, mines, forteresses…</a:t>
            </a:r>
          </a:p>
        </p:txBody>
      </p:sp>
    </p:spTree>
    <p:extLst>
      <p:ext uri="{BB962C8B-B14F-4D97-AF65-F5344CB8AC3E}">
        <p14:creationId xmlns:p14="http://schemas.microsoft.com/office/powerpoint/2010/main" val="359298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7-05-04 à 20.56.04.png"/>
          <p:cNvPicPr>
            <a:picLocks noGrp="1" noChangeAspect="1"/>
          </p:cNvPicPr>
          <p:nvPr>
            <p:ph idx="1"/>
          </p:nvPr>
        </p:nvPicPr>
        <p:blipFill>
          <a:blip r:embed="rId2">
            <a:extLst>
              <a:ext uri="{28A0092B-C50C-407E-A947-70E740481C1C}">
                <a14:useLocalDpi xmlns:a14="http://schemas.microsoft.com/office/drawing/2010/main" val="0"/>
              </a:ext>
            </a:extLst>
          </a:blip>
          <a:srcRect l="-67366" r="-67366"/>
          <a:stretch>
            <a:fillRect/>
          </a:stretch>
        </p:blipFill>
        <p:spPr>
          <a:xfrm>
            <a:off x="0" y="0"/>
            <a:ext cx="9144000" cy="6858000"/>
          </a:xfrm>
        </p:spPr>
      </p:pic>
    </p:spTree>
    <p:extLst>
      <p:ext uri="{BB962C8B-B14F-4D97-AF65-F5344CB8AC3E}">
        <p14:creationId xmlns:p14="http://schemas.microsoft.com/office/powerpoint/2010/main" val="3085893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Pachacutec</a:t>
            </a:r>
            <a:endParaRPr lang="fr-FR" dirty="0"/>
          </a:p>
        </p:txBody>
      </p:sp>
      <p:sp>
        <p:nvSpPr>
          <p:cNvPr id="3" name="Espace réservé du contenu 2"/>
          <p:cNvSpPr>
            <a:spLocks noGrp="1"/>
          </p:cNvSpPr>
          <p:nvPr>
            <p:ph idx="1"/>
          </p:nvPr>
        </p:nvSpPr>
        <p:spPr/>
        <p:txBody>
          <a:bodyPr>
            <a:normAutofit fontScale="92500" lnSpcReduction="10000"/>
          </a:bodyPr>
          <a:lstStyle/>
          <a:p>
            <a:pPr lvl="1"/>
            <a:r>
              <a:rPr lang="fr-FR" dirty="0"/>
              <a:t>Fit conquête de 500 tribus voisines</a:t>
            </a:r>
          </a:p>
          <a:p>
            <a:pPr lvl="1"/>
            <a:r>
              <a:rPr lang="fr-FR" dirty="0"/>
              <a:t>Réunit tous ces peuples :</a:t>
            </a:r>
          </a:p>
          <a:p>
            <a:pPr lvl="2"/>
            <a:r>
              <a:rPr lang="fr-FR" dirty="0"/>
              <a:t>Imposa langue, religion, coutumes</a:t>
            </a:r>
          </a:p>
          <a:p>
            <a:pPr lvl="2"/>
            <a:r>
              <a:rPr lang="fr-FR" dirty="0"/>
              <a:t>Cuzco devient la capitale de l’  « empire »</a:t>
            </a:r>
          </a:p>
          <a:p>
            <a:pPr lvl="2"/>
            <a:r>
              <a:rPr lang="fr-FR" dirty="0"/>
              <a:t>Population va atteindre 100 000 personnes au 15</a:t>
            </a:r>
            <a:r>
              <a:rPr lang="fr-FR" baseline="30000" dirty="0"/>
              <a:t>e</a:t>
            </a:r>
            <a:r>
              <a:rPr lang="fr-FR" dirty="0"/>
              <a:t> s.</a:t>
            </a:r>
          </a:p>
          <a:p>
            <a:r>
              <a:rPr lang="fr-FR" dirty="0"/>
              <a:t>Fit construire</a:t>
            </a:r>
            <a:r>
              <a:rPr lang="fr-FR" dirty="0" smtClean="0"/>
              <a:t>:</a:t>
            </a:r>
          </a:p>
          <a:p>
            <a:pPr lvl="1"/>
            <a:r>
              <a:rPr lang="fr-FR" dirty="0"/>
              <a:t>Temple de </a:t>
            </a:r>
            <a:r>
              <a:rPr lang="fr-FR" dirty="0" err="1"/>
              <a:t>Coricancha</a:t>
            </a:r>
            <a:r>
              <a:rPr lang="fr-FR" dirty="0"/>
              <a:t> à Cuzco</a:t>
            </a:r>
          </a:p>
          <a:p>
            <a:pPr lvl="1"/>
            <a:r>
              <a:rPr lang="fr-FR" dirty="0"/>
              <a:t>Forteresses de </a:t>
            </a:r>
            <a:r>
              <a:rPr lang="fr-FR" dirty="0" err="1"/>
              <a:t>Sacsayhuaman</a:t>
            </a:r>
            <a:r>
              <a:rPr lang="fr-FR" dirty="0"/>
              <a:t> et </a:t>
            </a:r>
            <a:r>
              <a:rPr lang="fr-FR" dirty="0" err="1"/>
              <a:t>Machu</a:t>
            </a:r>
            <a:r>
              <a:rPr lang="fr-FR" dirty="0"/>
              <a:t> </a:t>
            </a:r>
            <a:r>
              <a:rPr lang="fr-FR" dirty="0" err="1"/>
              <a:t>Picchu</a:t>
            </a:r>
            <a:r>
              <a:rPr lang="fr-FR" dirty="0"/>
              <a:t> (2500 m d’altitude</a:t>
            </a:r>
            <a:r>
              <a:rPr lang="fr-FR" dirty="0" smtClean="0"/>
              <a:t>)</a:t>
            </a:r>
          </a:p>
          <a:p>
            <a:r>
              <a:rPr lang="fr-FR" dirty="0" smtClean="0"/>
              <a:t>Son fils, </a:t>
            </a:r>
            <a:r>
              <a:rPr lang="fr-FR" dirty="0" err="1" smtClean="0"/>
              <a:t>Tupac</a:t>
            </a:r>
            <a:r>
              <a:rPr lang="fr-FR" dirty="0" smtClean="0"/>
              <a:t> </a:t>
            </a:r>
            <a:r>
              <a:rPr lang="fr-FR" dirty="0" err="1" smtClean="0"/>
              <a:t>Yupanki</a:t>
            </a:r>
            <a:r>
              <a:rPr lang="fr-FR" dirty="0" smtClean="0"/>
              <a:t> poursuit l’œuvre de son père et meurt assassiné (en 1493)…</a:t>
            </a:r>
            <a:endParaRPr lang="fr-FR" dirty="0"/>
          </a:p>
          <a:p>
            <a:pPr marL="0" indent="0">
              <a:buNone/>
            </a:pPr>
            <a:endParaRPr lang="fr-FR" dirty="0"/>
          </a:p>
        </p:txBody>
      </p:sp>
    </p:spTree>
    <p:extLst>
      <p:ext uri="{BB962C8B-B14F-4D97-AF65-F5344CB8AC3E}">
        <p14:creationId xmlns:p14="http://schemas.microsoft.com/office/powerpoint/2010/main" val="1755039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5-01-27 à 09.57.39.png"/>
          <p:cNvPicPr>
            <a:picLocks noGrp="1" noChangeAspect="1"/>
          </p:cNvPicPr>
          <p:nvPr>
            <p:ph idx="1"/>
          </p:nvPr>
        </p:nvPicPr>
        <p:blipFill>
          <a:blip r:embed="rId2" cstate="email">
            <a:extLst>
              <a:ext uri="{28A0092B-C50C-407E-A947-70E740481C1C}">
                <a14:useLocalDpi xmlns:a14="http://schemas.microsoft.com/office/drawing/2010/main"/>
              </a:ext>
            </a:extLst>
          </a:blip>
          <a:srcRect l="-44204" r="-44204"/>
          <a:stretch>
            <a:fillRect/>
          </a:stretch>
        </p:blipFill>
        <p:spPr>
          <a:xfrm>
            <a:off x="0" y="0"/>
            <a:ext cx="7177088" cy="6858000"/>
          </a:xfrm>
        </p:spPr>
      </p:pic>
      <p:sp>
        <p:nvSpPr>
          <p:cNvPr id="5" name="ZoneTexte 4"/>
          <p:cNvSpPr txBox="1"/>
          <p:nvPr/>
        </p:nvSpPr>
        <p:spPr>
          <a:xfrm>
            <a:off x="6885789" y="548400"/>
            <a:ext cx="2134457" cy="923330"/>
          </a:xfrm>
          <a:prstGeom prst="rect">
            <a:avLst/>
          </a:prstGeom>
          <a:noFill/>
        </p:spPr>
        <p:txBody>
          <a:bodyPr wrap="square" rtlCol="0">
            <a:spAutoFit/>
          </a:bodyPr>
          <a:lstStyle/>
          <a:p>
            <a:r>
              <a:rPr lang="fr-FR" dirty="0" smtClean="0"/>
              <a:t>Expansion territoriale sous </a:t>
            </a:r>
            <a:r>
              <a:rPr lang="fr-FR" dirty="0" err="1" smtClean="0"/>
              <a:t>Pachacutec</a:t>
            </a:r>
            <a:r>
              <a:rPr lang="fr-FR" dirty="0" smtClean="0"/>
              <a:t> (15</a:t>
            </a:r>
            <a:r>
              <a:rPr lang="fr-FR" baseline="30000" dirty="0" smtClean="0"/>
              <a:t>e</a:t>
            </a:r>
            <a:r>
              <a:rPr lang="fr-FR" dirty="0" smtClean="0"/>
              <a:t> s.)</a:t>
            </a:r>
            <a:endParaRPr lang="fr-FR" dirty="0"/>
          </a:p>
        </p:txBody>
      </p:sp>
      <p:cxnSp>
        <p:nvCxnSpPr>
          <p:cNvPr id="3" name="Connecteur droit avec flèche 2"/>
          <p:cNvCxnSpPr/>
          <p:nvPr/>
        </p:nvCxnSpPr>
        <p:spPr>
          <a:xfrm flipV="1">
            <a:off x="2338294" y="2345765"/>
            <a:ext cx="403412" cy="21515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p:nvPr/>
        </p:nvCxnSpPr>
        <p:spPr>
          <a:xfrm flipV="1">
            <a:off x="3122706" y="4415118"/>
            <a:ext cx="1419412" cy="343647"/>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V="1">
            <a:off x="2674471" y="3167529"/>
            <a:ext cx="530411" cy="1897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flipV="1">
            <a:off x="2495176" y="3033059"/>
            <a:ext cx="1135530" cy="25325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H="1" flipV="1">
            <a:off x="2338294" y="1763059"/>
            <a:ext cx="156882" cy="40714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V="1">
            <a:off x="2614706" y="2711824"/>
            <a:ext cx="351118" cy="3660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187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descendants de </a:t>
            </a:r>
            <a:r>
              <a:rPr lang="fr-FR" dirty="0" err="1" smtClean="0"/>
              <a:t>Pachacutec</a:t>
            </a:r>
            <a:endParaRPr lang="fr-FR" dirty="0"/>
          </a:p>
        </p:txBody>
      </p:sp>
      <p:sp>
        <p:nvSpPr>
          <p:cNvPr id="3" name="Espace réservé du contenu 2"/>
          <p:cNvSpPr>
            <a:spLocks noGrp="1"/>
          </p:cNvSpPr>
          <p:nvPr>
            <p:ph idx="1"/>
          </p:nvPr>
        </p:nvSpPr>
        <p:spPr/>
        <p:txBody>
          <a:bodyPr/>
          <a:lstStyle/>
          <a:p>
            <a:r>
              <a:rPr lang="fr-FR" dirty="0" smtClean="0"/>
              <a:t>Après règne de </a:t>
            </a:r>
            <a:r>
              <a:rPr lang="fr-FR" dirty="0" err="1" smtClean="0"/>
              <a:t>Pachacutec</a:t>
            </a:r>
            <a:r>
              <a:rPr lang="fr-FR" dirty="0" smtClean="0"/>
              <a:t>:</a:t>
            </a:r>
          </a:p>
          <a:p>
            <a:r>
              <a:rPr lang="fr-FR" dirty="0" smtClean="0"/>
              <a:t>Ses descendants: expansion territoriale du Nord au Sud, de l’Est à l’Ouest! </a:t>
            </a:r>
          </a:p>
          <a:p>
            <a:r>
              <a:rPr lang="fr-FR" dirty="0" smtClean="0"/>
              <a:t>Apogée: sous </a:t>
            </a:r>
            <a:r>
              <a:rPr lang="fr-FR" dirty="0" err="1"/>
              <a:t>Huayna</a:t>
            </a:r>
            <a:r>
              <a:rPr lang="fr-FR" dirty="0"/>
              <a:t> </a:t>
            </a:r>
            <a:r>
              <a:rPr lang="fr-FR" dirty="0" err="1" smtClean="0"/>
              <a:t>Capac</a:t>
            </a:r>
            <a:r>
              <a:rPr lang="fr-FR" dirty="0" smtClean="0"/>
              <a:t> (1493-1527)</a:t>
            </a:r>
          </a:p>
          <a:p>
            <a:r>
              <a:rPr lang="fr-FR" dirty="0" smtClean="0"/>
              <a:t>Population de l’ empire: 15 millions d’habitants avant arrivée des Espagnols.</a:t>
            </a:r>
          </a:p>
          <a:p>
            <a:pPr marL="0" indent="0">
              <a:buNone/>
            </a:pPr>
            <a:endParaRPr lang="fr-FR" b="1" dirty="0"/>
          </a:p>
          <a:p>
            <a:endParaRPr lang="fr-FR" dirty="0"/>
          </a:p>
        </p:txBody>
      </p:sp>
    </p:spTree>
    <p:extLst>
      <p:ext uri="{BB962C8B-B14F-4D97-AF65-F5344CB8AC3E}">
        <p14:creationId xmlns:p14="http://schemas.microsoft.com/office/powerpoint/2010/main" val="3382755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8-16 à 14.12.35.png"/>
          <p:cNvPicPr>
            <a:picLocks noGrp="1" noChangeAspect="1"/>
          </p:cNvPicPr>
          <p:nvPr>
            <p:ph idx="1"/>
          </p:nvPr>
        </p:nvPicPr>
        <p:blipFill>
          <a:blip r:embed="rId2" cstate="email">
            <a:extLst>
              <a:ext uri="{28A0092B-C50C-407E-A947-70E740481C1C}">
                <a14:useLocalDpi xmlns:a14="http://schemas.microsoft.com/office/drawing/2010/main"/>
              </a:ext>
            </a:extLst>
          </a:blip>
          <a:srcRect l="-74283" r="-74283"/>
          <a:stretch>
            <a:fillRect/>
          </a:stretch>
        </p:blipFill>
        <p:spPr>
          <a:xfrm>
            <a:off x="-86909" y="0"/>
            <a:ext cx="9144000" cy="6858000"/>
          </a:xfrm>
        </p:spPr>
      </p:pic>
      <p:sp>
        <p:nvSpPr>
          <p:cNvPr id="5" name="ZoneTexte 4"/>
          <p:cNvSpPr txBox="1"/>
          <p:nvPr/>
        </p:nvSpPr>
        <p:spPr>
          <a:xfrm>
            <a:off x="6862070" y="221207"/>
            <a:ext cx="2088175" cy="2862323"/>
          </a:xfrm>
          <a:prstGeom prst="rect">
            <a:avLst/>
          </a:prstGeom>
          <a:noFill/>
        </p:spPr>
        <p:txBody>
          <a:bodyPr wrap="square" rtlCol="0">
            <a:spAutoFit/>
          </a:bodyPr>
          <a:lstStyle/>
          <a:p>
            <a:r>
              <a:rPr lang="fr-FR" dirty="0"/>
              <a:t>Expansion </a:t>
            </a:r>
            <a:r>
              <a:rPr lang="fr-FR" dirty="0" smtClean="0"/>
              <a:t>territoriale maximale </a:t>
            </a:r>
            <a:r>
              <a:rPr lang="fr-FR" dirty="0"/>
              <a:t>sous </a:t>
            </a:r>
            <a:r>
              <a:rPr lang="fr-FR" dirty="0" err="1" smtClean="0"/>
              <a:t>Huayna</a:t>
            </a:r>
            <a:r>
              <a:rPr lang="fr-FR" dirty="0" smtClean="0"/>
              <a:t> </a:t>
            </a:r>
            <a:r>
              <a:rPr lang="fr-FR" dirty="0" err="1" smtClean="0"/>
              <a:t>Capac</a:t>
            </a:r>
            <a:r>
              <a:rPr lang="fr-FR" dirty="0" smtClean="0"/>
              <a:t> (début 16</a:t>
            </a:r>
            <a:r>
              <a:rPr lang="fr-FR" baseline="30000" dirty="0" smtClean="0"/>
              <a:t>e</a:t>
            </a:r>
            <a:r>
              <a:rPr lang="fr-FR" dirty="0" smtClean="0"/>
              <a:t> s.)</a:t>
            </a:r>
          </a:p>
          <a:p>
            <a:endParaRPr lang="fr-FR" dirty="0"/>
          </a:p>
          <a:p>
            <a:r>
              <a:rPr lang="fr-FR" dirty="0" smtClean="0"/>
              <a:t>Pérou, Chili</a:t>
            </a:r>
          </a:p>
          <a:p>
            <a:r>
              <a:rPr lang="fr-FR" dirty="0" smtClean="0"/>
              <a:t>Argentine, Bolivie, Équateur, Colombie…</a:t>
            </a:r>
            <a:endParaRPr lang="fr-FR" dirty="0"/>
          </a:p>
        </p:txBody>
      </p:sp>
      <p:cxnSp>
        <p:nvCxnSpPr>
          <p:cNvPr id="3" name="Connecteur droit avec flèche 2"/>
          <p:cNvCxnSpPr/>
          <p:nvPr/>
        </p:nvCxnSpPr>
        <p:spPr>
          <a:xfrm flipV="1">
            <a:off x="3593353" y="2786529"/>
            <a:ext cx="836706" cy="1516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p:nvPr/>
        </p:nvCxnSpPr>
        <p:spPr>
          <a:xfrm flipV="1">
            <a:off x="3294529" y="2024529"/>
            <a:ext cx="754530" cy="2607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V="1">
            <a:off x="3294529" y="1867647"/>
            <a:ext cx="358589" cy="292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flipV="1">
            <a:off x="3944471" y="4699000"/>
            <a:ext cx="1329764" cy="410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V="1">
            <a:off x="3436471" y="948765"/>
            <a:ext cx="74705" cy="44076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788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Structure </a:t>
            </a:r>
            <a:r>
              <a:rPr lang="fr-FR" dirty="0"/>
              <a:t>de l’Empire</a:t>
            </a:r>
          </a:p>
        </p:txBody>
      </p:sp>
      <p:sp>
        <p:nvSpPr>
          <p:cNvPr id="3" name="Espace réservé du contenu 2"/>
          <p:cNvSpPr>
            <a:spLocks noGrp="1"/>
          </p:cNvSpPr>
          <p:nvPr>
            <p:ph idx="1"/>
          </p:nvPr>
        </p:nvSpPr>
        <p:spPr>
          <a:xfrm>
            <a:off x="0" y="1760823"/>
            <a:ext cx="4490123" cy="5097177"/>
          </a:xfrm>
        </p:spPr>
        <p:txBody>
          <a:bodyPr>
            <a:normAutofit fontScale="92500" lnSpcReduction="20000"/>
          </a:bodyPr>
          <a:lstStyle/>
          <a:p>
            <a:r>
              <a:rPr lang="fr-FR" dirty="0" smtClean="0"/>
              <a:t>4 régions = </a:t>
            </a:r>
            <a:r>
              <a:rPr lang="fr-FR" dirty="0" err="1" smtClean="0"/>
              <a:t>Tawantin</a:t>
            </a:r>
            <a:r>
              <a:rPr lang="fr-FR" dirty="0" smtClean="0"/>
              <a:t> </a:t>
            </a:r>
            <a:r>
              <a:rPr lang="fr-FR" dirty="0" err="1" smtClean="0"/>
              <a:t>Suyu</a:t>
            </a:r>
            <a:r>
              <a:rPr lang="fr-FR" dirty="0" smtClean="0"/>
              <a:t>= « quatre en un »</a:t>
            </a:r>
          </a:p>
          <a:p>
            <a:r>
              <a:rPr lang="fr-FR" dirty="0" smtClean="0"/>
              <a:t>4000 km de long</a:t>
            </a:r>
          </a:p>
          <a:p>
            <a:r>
              <a:rPr lang="fr-FR" dirty="0" smtClean="0"/>
              <a:t> reliées par routes, à partir de Cuzco</a:t>
            </a:r>
          </a:p>
          <a:p>
            <a:pPr lvl="1"/>
            <a:r>
              <a:rPr lang="fr-FR" dirty="0" smtClean="0"/>
              <a:t>Dirigées par 4 gouverneurs (</a:t>
            </a:r>
            <a:r>
              <a:rPr lang="fr-FR" dirty="0" err="1" smtClean="0"/>
              <a:t>apu</a:t>
            </a:r>
            <a:r>
              <a:rPr lang="fr-FR" dirty="0" smtClean="0"/>
              <a:t>)</a:t>
            </a:r>
          </a:p>
          <a:p>
            <a:pPr lvl="1"/>
            <a:endParaRPr lang="fr-FR" dirty="0" smtClean="0"/>
          </a:p>
          <a:p>
            <a:pPr lvl="1"/>
            <a:r>
              <a:rPr lang="fr-FR" dirty="0" smtClean="0"/>
              <a:t>Est: Anti </a:t>
            </a:r>
            <a:r>
              <a:rPr lang="fr-FR" dirty="0" err="1"/>
              <a:t>S</a:t>
            </a:r>
            <a:r>
              <a:rPr lang="fr-FR" dirty="0" err="1" smtClean="0"/>
              <a:t>uyu</a:t>
            </a:r>
            <a:r>
              <a:rPr lang="fr-FR" dirty="0" smtClean="0"/>
              <a:t> (Andes): </a:t>
            </a:r>
          </a:p>
          <a:p>
            <a:pPr lvl="2"/>
            <a:r>
              <a:rPr lang="fr-FR" dirty="0" err="1" smtClean="0"/>
              <a:t>Pisaq</a:t>
            </a:r>
            <a:r>
              <a:rPr lang="fr-FR" dirty="0" smtClean="0"/>
              <a:t>, </a:t>
            </a:r>
            <a:r>
              <a:rPr lang="fr-FR" dirty="0" err="1" smtClean="0"/>
              <a:t>Ollantaytambo</a:t>
            </a:r>
            <a:r>
              <a:rPr lang="fr-FR" dirty="0" smtClean="0"/>
              <a:t>, </a:t>
            </a:r>
            <a:r>
              <a:rPr lang="fr-FR" dirty="0" err="1" smtClean="0"/>
              <a:t>Machu</a:t>
            </a:r>
            <a:r>
              <a:rPr lang="fr-FR" dirty="0" smtClean="0"/>
              <a:t> </a:t>
            </a:r>
            <a:r>
              <a:rPr lang="fr-FR" dirty="0" err="1" smtClean="0"/>
              <a:t>Picchu</a:t>
            </a:r>
            <a:endParaRPr lang="fr-FR" dirty="0" smtClean="0"/>
          </a:p>
          <a:p>
            <a:pPr lvl="1"/>
            <a:r>
              <a:rPr lang="fr-FR" dirty="0" smtClean="0"/>
              <a:t>Ouest: </a:t>
            </a:r>
            <a:r>
              <a:rPr lang="fr-FR" dirty="0" err="1" smtClean="0"/>
              <a:t>Cuntni</a:t>
            </a:r>
            <a:r>
              <a:rPr lang="fr-FR" dirty="0" smtClean="0"/>
              <a:t> </a:t>
            </a:r>
            <a:r>
              <a:rPr lang="fr-FR" dirty="0" err="1" smtClean="0"/>
              <a:t>Suyu</a:t>
            </a:r>
            <a:endParaRPr lang="fr-FR" dirty="0" smtClean="0"/>
          </a:p>
          <a:p>
            <a:pPr lvl="2"/>
            <a:r>
              <a:rPr lang="fr-FR" dirty="0" smtClean="0"/>
              <a:t>Nazca, </a:t>
            </a:r>
            <a:r>
              <a:rPr lang="fr-FR" dirty="0" err="1" smtClean="0"/>
              <a:t>Arequipa,Pachacamac</a:t>
            </a:r>
            <a:endParaRPr lang="fr-FR" dirty="0" smtClean="0"/>
          </a:p>
          <a:p>
            <a:pPr lvl="1"/>
            <a:r>
              <a:rPr lang="fr-FR" dirty="0" smtClean="0"/>
              <a:t>Nord: </a:t>
            </a:r>
            <a:r>
              <a:rPr lang="fr-FR" dirty="0" err="1" smtClean="0"/>
              <a:t>Chinchan</a:t>
            </a:r>
            <a:r>
              <a:rPr lang="fr-FR" dirty="0" smtClean="0"/>
              <a:t>  </a:t>
            </a:r>
            <a:r>
              <a:rPr lang="fr-FR" dirty="0" err="1" smtClean="0"/>
              <a:t>Suyu</a:t>
            </a:r>
            <a:endParaRPr lang="fr-FR" dirty="0" smtClean="0"/>
          </a:p>
          <a:p>
            <a:pPr lvl="1"/>
            <a:r>
              <a:rPr lang="fr-FR" dirty="0" smtClean="0"/>
              <a:t>Sud: Colla </a:t>
            </a:r>
            <a:r>
              <a:rPr lang="fr-FR" dirty="0" err="1" smtClean="0"/>
              <a:t>Suyu</a:t>
            </a:r>
            <a:endParaRPr lang="fr-FR" dirty="0" smtClean="0"/>
          </a:p>
        </p:txBody>
      </p:sp>
      <p:pic>
        <p:nvPicPr>
          <p:cNvPr id="4" name="Image 3" descr="Capture d’écran 2017-05-04 à 21.0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598" y="1860136"/>
            <a:ext cx="4380401" cy="4997863"/>
          </a:xfrm>
          <a:prstGeom prst="rect">
            <a:avLst/>
          </a:prstGeom>
        </p:spPr>
      </p:pic>
    </p:spTree>
    <p:extLst>
      <p:ext uri="{BB962C8B-B14F-4D97-AF65-F5344CB8AC3E}">
        <p14:creationId xmlns:p14="http://schemas.microsoft.com/office/powerpoint/2010/main" val="1800233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routes et les messagers</a:t>
            </a:r>
            <a:endParaRPr lang="fr-FR" dirty="0"/>
          </a:p>
        </p:txBody>
      </p:sp>
      <p:sp>
        <p:nvSpPr>
          <p:cNvPr id="3" name="Espace réservé du contenu 2"/>
          <p:cNvSpPr>
            <a:spLocks noGrp="1"/>
          </p:cNvSpPr>
          <p:nvPr>
            <p:ph idx="1"/>
          </p:nvPr>
        </p:nvSpPr>
        <p:spPr>
          <a:xfrm>
            <a:off x="0" y="1676400"/>
            <a:ext cx="9144000" cy="5181600"/>
          </a:xfrm>
        </p:spPr>
        <p:txBody>
          <a:bodyPr>
            <a:normAutofit fontScale="92500" lnSpcReduction="20000"/>
          </a:bodyPr>
          <a:lstStyle/>
          <a:p>
            <a:r>
              <a:rPr lang="fr-FR" dirty="0"/>
              <a:t>"Ils appelaient </a:t>
            </a:r>
            <a:r>
              <a:rPr lang="fr-FR" b="1" dirty="0" err="1"/>
              <a:t>chasqui</a:t>
            </a:r>
            <a:r>
              <a:rPr lang="fr-FR" dirty="0"/>
              <a:t> les courriers qu'ils postaient sur les chemins afin de faire savoir en peu de temps les ordres du roi, et porter les nouvelles et les avis des choses qui se passaient ou près ou loin dans ses provinces et ses royaumes. Ils avaient à cet effet à chaque quart de lieue quatre ou six indiens jeunes et dispos, qui se tenaient dans deux cabanes pour se mettre à l'abri des inclémences du ciel. Ils portaient les messages à tour de rôle, tantôt ceux d'une cabane, tantôt ceux de l'autre. Les uns regardaient d'un côté du chemin, et les autres de l'autre côté, pour découvrir les messagers avant qu'ils n'arrivent jusqu'à eux, pour se tenir prêts à recevoir le message, sans perte de temps. A cet effet, ils mettaient toujours ces cabanes sur des hauteurs, de telle sorte qu'elles fussent bien en vue les unes des autres. (...) On les appelait </a:t>
            </a:r>
            <a:r>
              <a:rPr lang="fr-FR" b="1" dirty="0" err="1"/>
              <a:t>chasqui</a:t>
            </a:r>
            <a:r>
              <a:rPr lang="fr-FR" dirty="0"/>
              <a:t>, c'est-à-dire échanger, ou encore donner et prendre, ce qui revient au même, parce qu'ils échangeaient, donnaient et prenaient de l'un à l'autre, et ainsi successivement, les messages qu'ils portaient."</a:t>
            </a:r>
            <a:br>
              <a:rPr lang="fr-FR" dirty="0"/>
            </a:br>
            <a:r>
              <a:rPr lang="fr-FR" dirty="0" smtClean="0"/>
              <a:t>(</a:t>
            </a:r>
            <a:r>
              <a:rPr lang="fr-FR" dirty="0" err="1" smtClean="0"/>
              <a:t>Garcilaso</a:t>
            </a:r>
            <a:r>
              <a:rPr lang="fr-FR" dirty="0" smtClean="0"/>
              <a:t> </a:t>
            </a:r>
            <a:r>
              <a:rPr lang="fr-FR" dirty="0"/>
              <a:t>de la Vega, </a:t>
            </a:r>
            <a:r>
              <a:rPr lang="fr-FR" i="1" dirty="0"/>
              <a:t>Commentaires Royaux, VI, 7</a:t>
            </a:r>
            <a:r>
              <a:rPr lang="fr-FR" dirty="0"/>
              <a:t>). </a:t>
            </a:r>
          </a:p>
        </p:txBody>
      </p:sp>
    </p:spTree>
    <p:extLst>
      <p:ext uri="{BB962C8B-B14F-4D97-AF65-F5344CB8AC3E}">
        <p14:creationId xmlns:p14="http://schemas.microsoft.com/office/powerpoint/2010/main" val="3068326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Les corvées d’État</a:t>
            </a:r>
            <a:endParaRPr lang="fr-FR" dirty="0"/>
          </a:p>
        </p:txBody>
      </p:sp>
      <p:sp>
        <p:nvSpPr>
          <p:cNvPr id="3" name="Espace réservé du contenu 2"/>
          <p:cNvSpPr>
            <a:spLocks noGrp="1"/>
          </p:cNvSpPr>
          <p:nvPr>
            <p:ph idx="1"/>
          </p:nvPr>
        </p:nvSpPr>
        <p:spPr>
          <a:xfrm>
            <a:off x="3553896" y="1246644"/>
            <a:ext cx="5590104" cy="1677726"/>
          </a:xfrm>
        </p:spPr>
        <p:txBody>
          <a:bodyPr/>
          <a:lstStyle/>
          <a:p>
            <a:r>
              <a:rPr lang="fr-FR" dirty="0" smtClean="0">
                <a:solidFill>
                  <a:schemeClr val="tx1"/>
                </a:solidFill>
              </a:rPr>
              <a:t>Les mita : les corvées</a:t>
            </a:r>
          </a:p>
          <a:p>
            <a:r>
              <a:rPr lang="fr-FR" dirty="0" smtClean="0"/>
              <a:t>Construction des routes</a:t>
            </a:r>
            <a:r>
              <a:rPr lang="fr-FR" dirty="0"/>
              <a:t>, canaux, terrasses, carrières, mines, </a:t>
            </a:r>
            <a:r>
              <a:rPr lang="fr-FR" dirty="0" smtClean="0"/>
              <a:t>forteresses</a:t>
            </a:r>
          </a:p>
          <a:p>
            <a:endParaRPr lang="fr-FR" dirty="0" smtClean="0"/>
          </a:p>
          <a:p>
            <a:endParaRPr lang="fr-FR" dirty="0"/>
          </a:p>
        </p:txBody>
      </p:sp>
      <p:pic>
        <p:nvPicPr>
          <p:cNvPr id="4" name="Image 3" descr="machu_senti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48390"/>
            <a:ext cx="3472331" cy="5209610"/>
          </a:xfrm>
          <a:prstGeom prst="rect">
            <a:avLst/>
          </a:prstGeom>
        </p:spPr>
      </p:pic>
      <p:pic>
        <p:nvPicPr>
          <p:cNvPr id="5" name="Image 4" descr="machu_sentier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2755" y="2642314"/>
            <a:ext cx="2809857" cy="4215686"/>
          </a:xfrm>
          <a:prstGeom prst="rect">
            <a:avLst/>
          </a:prstGeom>
        </p:spPr>
      </p:pic>
      <p:sp>
        <p:nvSpPr>
          <p:cNvPr id="6" name="ZoneTexte 5"/>
          <p:cNvSpPr txBox="1"/>
          <p:nvPr/>
        </p:nvSpPr>
        <p:spPr>
          <a:xfrm>
            <a:off x="3553896" y="4343400"/>
            <a:ext cx="1983304" cy="1477328"/>
          </a:xfrm>
          <a:prstGeom prst="rect">
            <a:avLst/>
          </a:prstGeom>
          <a:noFill/>
        </p:spPr>
        <p:txBody>
          <a:bodyPr wrap="square" rtlCol="0">
            <a:spAutoFit/>
          </a:bodyPr>
          <a:lstStyle/>
          <a:p>
            <a:r>
              <a:rPr lang="fr-FR" dirty="0" smtClean="0">
                <a:solidFill>
                  <a:srgbClr val="FFFFFF"/>
                </a:solidFill>
              </a:rPr>
              <a:t>Sentier des Incas menant à </a:t>
            </a:r>
            <a:r>
              <a:rPr lang="fr-FR" dirty="0" err="1" smtClean="0">
                <a:solidFill>
                  <a:srgbClr val="FFFFFF"/>
                </a:solidFill>
              </a:rPr>
              <a:t>Machu</a:t>
            </a:r>
            <a:r>
              <a:rPr lang="fr-FR" dirty="0" smtClean="0">
                <a:solidFill>
                  <a:srgbClr val="FFFFFF"/>
                </a:solidFill>
              </a:rPr>
              <a:t> </a:t>
            </a:r>
            <a:r>
              <a:rPr lang="fr-FR" dirty="0" err="1" smtClean="0">
                <a:solidFill>
                  <a:srgbClr val="FFFFFF"/>
                </a:solidFill>
              </a:rPr>
              <a:t>Picchu</a:t>
            </a:r>
            <a:r>
              <a:rPr lang="fr-FR" dirty="0" smtClean="0">
                <a:solidFill>
                  <a:srgbClr val="FFFFFF"/>
                </a:solidFill>
              </a:rPr>
              <a:t>, parcouru par les </a:t>
            </a:r>
            <a:r>
              <a:rPr lang="fr-FR" dirty="0" err="1" smtClean="0">
                <a:solidFill>
                  <a:srgbClr val="FFFFFF"/>
                </a:solidFill>
              </a:rPr>
              <a:t>chasquis</a:t>
            </a:r>
            <a:r>
              <a:rPr lang="fr-FR" dirty="0" smtClean="0">
                <a:solidFill>
                  <a:srgbClr val="FFFFFF"/>
                </a:solidFill>
              </a:rPr>
              <a:t> ou messagers.</a:t>
            </a:r>
            <a:endParaRPr lang="fr-FR" dirty="0">
              <a:solidFill>
                <a:srgbClr val="FFFFFF"/>
              </a:solidFill>
            </a:endParaRPr>
          </a:p>
        </p:txBody>
      </p:sp>
      <p:sp>
        <p:nvSpPr>
          <p:cNvPr id="7" name="ZoneTexte 6"/>
          <p:cNvSpPr txBox="1"/>
          <p:nvPr/>
        </p:nvSpPr>
        <p:spPr>
          <a:xfrm>
            <a:off x="3637280" y="6350000"/>
            <a:ext cx="2367280" cy="369332"/>
          </a:xfrm>
          <a:prstGeom prst="rect">
            <a:avLst/>
          </a:prstGeom>
          <a:noFill/>
        </p:spPr>
        <p:txBody>
          <a:bodyPr wrap="square" rtlCol="0">
            <a:spAutoFit/>
          </a:bodyPr>
          <a:lstStyle/>
          <a:p>
            <a:r>
              <a:rPr lang="fr-FR" dirty="0" smtClean="0">
                <a:solidFill>
                  <a:schemeClr val="bg1"/>
                </a:solidFill>
              </a:rPr>
              <a:t>Photos: Luc Guay</a:t>
            </a:r>
            <a:endParaRPr lang="fr-FR" dirty="0">
              <a:solidFill>
                <a:schemeClr val="bg1"/>
              </a:solidFill>
            </a:endParaRPr>
          </a:p>
        </p:txBody>
      </p:sp>
    </p:spTree>
    <p:extLst>
      <p:ext uri="{BB962C8B-B14F-4D97-AF65-F5344CB8AC3E}">
        <p14:creationId xmlns:p14="http://schemas.microsoft.com/office/powerpoint/2010/main" val="4146126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a:t>
            </a:r>
            <a:r>
              <a:rPr lang="fr-FR" dirty="0" smtClean="0"/>
              <a:t>. Structure de la société</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Pour mettre en œuvre ces mita (corvées d’État):</a:t>
            </a:r>
          </a:p>
          <a:p>
            <a:r>
              <a:rPr lang="fr-FR" dirty="0" smtClean="0"/>
              <a:t>Société hiérarchisée, centralisée</a:t>
            </a:r>
          </a:p>
          <a:p>
            <a:r>
              <a:rPr lang="fr-FR" dirty="0"/>
              <a:t>À la base:</a:t>
            </a:r>
          </a:p>
          <a:p>
            <a:pPr lvl="1"/>
            <a:r>
              <a:rPr lang="fr-FR" dirty="0"/>
              <a:t>Ayllu = groupe de familles</a:t>
            </a:r>
          </a:p>
          <a:p>
            <a:pPr lvl="1"/>
            <a:r>
              <a:rPr lang="fr-FR" dirty="0" err="1"/>
              <a:t>Curaca</a:t>
            </a:r>
            <a:r>
              <a:rPr lang="fr-FR" dirty="0"/>
              <a:t> = chef </a:t>
            </a:r>
            <a:r>
              <a:rPr lang="fr-FR" dirty="0" smtClean="0"/>
              <a:t>de l’ayllu</a:t>
            </a:r>
          </a:p>
          <a:p>
            <a:r>
              <a:rPr lang="fr-FR" dirty="0" smtClean="0"/>
              <a:t>Artisans</a:t>
            </a:r>
          </a:p>
          <a:p>
            <a:pPr lvl="1"/>
            <a:r>
              <a:rPr lang="fr-FR" dirty="0" smtClean="0"/>
              <a:t>Tisserands, potiers, sculpteurs, métallurgistes (pas le fer), architectes, ingénieurs</a:t>
            </a:r>
          </a:p>
          <a:p>
            <a:r>
              <a:rPr lang="fr-FR" dirty="0" smtClean="0"/>
              <a:t>Paysans : la majorité de la population</a:t>
            </a:r>
          </a:p>
          <a:p>
            <a:r>
              <a:rPr lang="fr-FR" dirty="0" smtClean="0"/>
              <a:t>Esclaves : prisonniers de guerre, domestiques, carrières, mines, sacrifices humains…</a:t>
            </a:r>
          </a:p>
        </p:txBody>
      </p:sp>
    </p:spTree>
    <p:extLst>
      <p:ext uri="{BB962C8B-B14F-4D97-AF65-F5344CB8AC3E}">
        <p14:creationId xmlns:p14="http://schemas.microsoft.com/office/powerpoint/2010/main" val="1320644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1. Une civilisation qui s’est nourrie des autres civilisations</a:t>
            </a:r>
          </a:p>
          <a:p>
            <a:r>
              <a:rPr lang="fr-FR" dirty="0" smtClean="0"/>
              <a:t>2. un empire aux origines légendaires</a:t>
            </a:r>
          </a:p>
          <a:p>
            <a:r>
              <a:rPr lang="fr-FR" dirty="0" smtClean="0"/>
              <a:t>3. un empire, selon les faits historiques</a:t>
            </a:r>
          </a:p>
          <a:p>
            <a:r>
              <a:rPr lang="fr-FR" dirty="0" smtClean="0"/>
              <a:t>4. Structure de l’Empire</a:t>
            </a:r>
          </a:p>
          <a:p>
            <a:pPr lvl="1"/>
            <a:r>
              <a:rPr lang="fr-FR" dirty="0" smtClean="0"/>
              <a:t>Un pays aux quatre points cardinaux</a:t>
            </a:r>
          </a:p>
          <a:p>
            <a:r>
              <a:rPr lang="fr-FR" dirty="0" smtClean="0"/>
              <a:t>5. Structure de la société: </a:t>
            </a:r>
          </a:p>
          <a:p>
            <a:pPr lvl="1"/>
            <a:r>
              <a:rPr lang="fr-FR" dirty="0" smtClean="0"/>
              <a:t>1. les dirigeants</a:t>
            </a:r>
          </a:p>
          <a:p>
            <a:pPr lvl="1"/>
            <a:r>
              <a:rPr lang="fr-FR" dirty="0" smtClean="0"/>
              <a:t>2. les prêtres et les cultes</a:t>
            </a:r>
          </a:p>
          <a:p>
            <a:r>
              <a:rPr lang="fr-FR" dirty="0"/>
              <a:t>6</a:t>
            </a:r>
            <a:r>
              <a:rPr lang="fr-FR" dirty="0" smtClean="0"/>
              <a:t>. prouesses architecturales:</a:t>
            </a:r>
          </a:p>
          <a:p>
            <a:pPr lvl="1"/>
            <a:r>
              <a:rPr lang="fr-FR" dirty="0" smtClean="0"/>
              <a:t>Murs cyclopéens</a:t>
            </a:r>
          </a:p>
          <a:p>
            <a:pPr lvl="1"/>
            <a:r>
              <a:rPr lang="fr-FR" dirty="0" smtClean="0"/>
              <a:t>Culture en terrasses</a:t>
            </a:r>
          </a:p>
          <a:p>
            <a:pPr lvl="1"/>
            <a:r>
              <a:rPr lang="fr-FR" dirty="0" smtClean="0"/>
              <a:t>Système de canalisation</a:t>
            </a:r>
            <a:endParaRPr lang="fr-FR" dirty="0"/>
          </a:p>
        </p:txBody>
      </p:sp>
    </p:spTree>
    <p:extLst>
      <p:ext uri="{BB962C8B-B14F-4D97-AF65-F5344CB8AC3E}">
        <p14:creationId xmlns:p14="http://schemas.microsoft.com/office/powerpoint/2010/main" val="1562119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Structure de la société</a:t>
            </a:r>
            <a:endParaRPr lang="fr-FR" dirty="0"/>
          </a:p>
        </p:txBody>
      </p:sp>
      <p:sp>
        <p:nvSpPr>
          <p:cNvPr id="3" name="Espace réservé du contenu 2"/>
          <p:cNvSpPr>
            <a:spLocks noGrp="1"/>
          </p:cNvSpPr>
          <p:nvPr>
            <p:ph idx="1"/>
          </p:nvPr>
        </p:nvSpPr>
        <p:spPr>
          <a:xfrm>
            <a:off x="1" y="2070846"/>
            <a:ext cx="4089894" cy="4182035"/>
          </a:xfrm>
        </p:spPr>
        <p:txBody>
          <a:bodyPr>
            <a:normAutofit lnSpcReduction="10000"/>
          </a:bodyPr>
          <a:lstStyle/>
          <a:p>
            <a:r>
              <a:rPr lang="fr-FR" dirty="0" smtClean="0"/>
              <a:t>En haut de la pyramide sociale:</a:t>
            </a:r>
          </a:p>
          <a:p>
            <a:r>
              <a:rPr lang="fr-FR" dirty="0" smtClean="0"/>
              <a:t>Sapa Inca: « Inca unique »</a:t>
            </a:r>
          </a:p>
          <a:p>
            <a:r>
              <a:rPr lang="fr-FR" dirty="0" smtClean="0"/>
              <a:t>Descendant du fondateur mythique: </a:t>
            </a:r>
            <a:r>
              <a:rPr lang="fr-FR" dirty="0" err="1" smtClean="0"/>
              <a:t>Manco</a:t>
            </a:r>
            <a:r>
              <a:rPr lang="fr-FR" dirty="0" smtClean="0"/>
              <a:t> </a:t>
            </a:r>
            <a:r>
              <a:rPr lang="fr-FR" dirty="0" err="1" smtClean="0"/>
              <a:t>Capac</a:t>
            </a:r>
            <a:endParaRPr lang="fr-FR" dirty="0" smtClean="0"/>
          </a:p>
          <a:p>
            <a:r>
              <a:rPr lang="fr-FR" dirty="0" smtClean="0"/>
              <a:t>Impératrice = sœur du Sapa Inca.</a:t>
            </a:r>
          </a:p>
          <a:p>
            <a:pPr marL="342900" lvl="2" indent="-342900">
              <a:spcBef>
                <a:spcPts val="2000"/>
              </a:spcBef>
            </a:pPr>
            <a:r>
              <a:rPr lang="fr-FR" dirty="0"/>
              <a:t>Sa momie était installée au temple du Soleil (</a:t>
            </a:r>
            <a:r>
              <a:rPr lang="fr-FR" dirty="0" err="1"/>
              <a:t>Coricancha</a:t>
            </a:r>
            <a:r>
              <a:rPr lang="fr-FR" dirty="0"/>
              <a:t>).</a:t>
            </a:r>
          </a:p>
          <a:p>
            <a:endParaRPr lang="fr-FR" dirty="0"/>
          </a:p>
        </p:txBody>
      </p:sp>
      <p:pic>
        <p:nvPicPr>
          <p:cNvPr id="4" name="Image 3" descr="IMG_539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1364" y="1461976"/>
            <a:ext cx="3602689" cy="5404034"/>
          </a:xfrm>
          <a:prstGeom prst="rect">
            <a:avLst/>
          </a:prstGeom>
        </p:spPr>
      </p:pic>
      <p:sp>
        <p:nvSpPr>
          <p:cNvPr id="5" name="ZoneTexte 4"/>
          <p:cNvSpPr txBox="1"/>
          <p:nvPr/>
        </p:nvSpPr>
        <p:spPr>
          <a:xfrm>
            <a:off x="3041203" y="5934670"/>
            <a:ext cx="3833547" cy="1200329"/>
          </a:xfrm>
          <a:prstGeom prst="rect">
            <a:avLst/>
          </a:prstGeom>
          <a:noFill/>
        </p:spPr>
        <p:txBody>
          <a:bodyPr wrap="square" rtlCol="0">
            <a:spAutoFit/>
          </a:bodyPr>
          <a:lstStyle/>
          <a:p>
            <a:r>
              <a:rPr lang="fr-FR" dirty="0" smtClean="0">
                <a:solidFill>
                  <a:srgbClr val="FFFFFF"/>
                </a:solidFill>
              </a:rPr>
              <a:t>Ornements portés par le Sapa Inca: couronne, coiffe, bouches d’oreilles en …or. </a:t>
            </a:r>
            <a:r>
              <a:rPr lang="fr-FR" dirty="0" smtClean="0">
                <a:solidFill>
                  <a:schemeClr val="bg1"/>
                </a:solidFill>
              </a:rPr>
              <a:t>Photo: </a:t>
            </a:r>
            <a:r>
              <a:rPr lang="fr-FR" dirty="0">
                <a:solidFill>
                  <a:schemeClr val="bg1"/>
                </a:solidFill>
              </a:rPr>
              <a:t>Luc Guay</a:t>
            </a:r>
          </a:p>
          <a:p>
            <a:endParaRPr lang="fr-FR" dirty="0">
              <a:solidFill>
                <a:srgbClr val="FFFFFF"/>
              </a:solidFill>
            </a:endParaRPr>
          </a:p>
        </p:txBody>
      </p:sp>
    </p:spTree>
    <p:extLst>
      <p:ext uri="{BB962C8B-B14F-4D97-AF65-F5344CB8AC3E}">
        <p14:creationId xmlns:p14="http://schemas.microsoft.com/office/powerpoint/2010/main" val="1213884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Sapa Inca</a:t>
            </a:r>
            <a:endParaRPr lang="fr-FR" dirty="0"/>
          </a:p>
        </p:txBody>
      </p:sp>
      <p:sp>
        <p:nvSpPr>
          <p:cNvPr id="3" name="Espace réservé du contenu 2"/>
          <p:cNvSpPr>
            <a:spLocks noGrp="1"/>
          </p:cNvSpPr>
          <p:nvPr>
            <p:ph idx="1"/>
          </p:nvPr>
        </p:nvSpPr>
        <p:spPr/>
        <p:txBody>
          <a:bodyPr/>
          <a:lstStyle/>
          <a:p>
            <a:r>
              <a:rPr lang="fr-FR" dirty="0" smtClean="0"/>
              <a:t>Lors cérémonies:</a:t>
            </a:r>
          </a:p>
          <a:p>
            <a:pPr lvl="1"/>
            <a:r>
              <a:rPr lang="fr-FR" dirty="0"/>
              <a:t>Corps couvert de poussière d’or</a:t>
            </a:r>
          </a:p>
          <a:p>
            <a:pPr lvl="1"/>
            <a:r>
              <a:rPr lang="fr-FR" dirty="0"/>
              <a:t>Se baignait dans le lac Titicaca (3800 m d’altitude)</a:t>
            </a:r>
          </a:p>
          <a:p>
            <a:pPr lvl="1"/>
            <a:r>
              <a:rPr lang="fr-FR" dirty="0"/>
              <a:t>En offrandes aux </a:t>
            </a:r>
            <a:r>
              <a:rPr lang="fr-FR" dirty="0" smtClean="0"/>
              <a:t>dieux</a:t>
            </a:r>
          </a:p>
          <a:p>
            <a:r>
              <a:rPr lang="fr-FR" dirty="0" smtClean="0"/>
              <a:t>Or </a:t>
            </a:r>
            <a:r>
              <a:rPr lang="fr-FR" dirty="0"/>
              <a:t>= pas de valeur marchande</a:t>
            </a:r>
          </a:p>
          <a:p>
            <a:pPr lvl="2"/>
            <a:r>
              <a:rPr lang="fr-FR" dirty="0"/>
              <a:t>- valeur « spirituelle »</a:t>
            </a:r>
          </a:p>
          <a:p>
            <a:pPr lvl="2"/>
            <a:r>
              <a:rPr lang="fr-FR" dirty="0"/>
              <a:t>- capter rayons du soleil</a:t>
            </a:r>
          </a:p>
          <a:p>
            <a:pPr lvl="2"/>
            <a:r>
              <a:rPr lang="fr-FR" dirty="0"/>
              <a:t>Mais « obsession » pour conquistadores!</a:t>
            </a:r>
          </a:p>
          <a:p>
            <a:endParaRPr lang="fr-FR" dirty="0" smtClean="0"/>
          </a:p>
          <a:p>
            <a:pPr lvl="1"/>
            <a:endParaRPr lang="fr-FR" dirty="0"/>
          </a:p>
        </p:txBody>
      </p:sp>
    </p:spTree>
    <p:extLst>
      <p:ext uri="{BB962C8B-B14F-4D97-AF65-F5344CB8AC3E}">
        <p14:creationId xmlns:p14="http://schemas.microsoft.com/office/powerpoint/2010/main" val="1961756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Structure de la société</a:t>
            </a:r>
            <a:endParaRPr lang="fr-FR" dirty="0"/>
          </a:p>
        </p:txBody>
      </p:sp>
      <p:sp>
        <p:nvSpPr>
          <p:cNvPr id="3" name="Espace réservé du contenu 2"/>
          <p:cNvSpPr>
            <a:spLocks noGrp="1"/>
          </p:cNvSpPr>
          <p:nvPr>
            <p:ph idx="1"/>
          </p:nvPr>
        </p:nvSpPr>
        <p:spPr>
          <a:xfrm>
            <a:off x="0" y="1724330"/>
            <a:ext cx="5139569" cy="5133670"/>
          </a:xfrm>
        </p:spPr>
        <p:txBody>
          <a:bodyPr>
            <a:normAutofit/>
          </a:bodyPr>
          <a:lstStyle/>
          <a:p>
            <a:r>
              <a:rPr lang="fr-FR" dirty="0" smtClean="0"/>
              <a:t>En haut de la pyramide:</a:t>
            </a:r>
          </a:p>
          <a:p>
            <a:r>
              <a:rPr lang="fr-FR" dirty="0" smtClean="0"/>
              <a:t>Les nobles</a:t>
            </a:r>
          </a:p>
          <a:p>
            <a:pPr lvl="1"/>
            <a:r>
              <a:rPr lang="fr-FR" dirty="0" smtClean="0"/>
              <a:t>les descendants du fondateur mythique </a:t>
            </a:r>
            <a:r>
              <a:rPr lang="fr-FR" dirty="0" err="1" smtClean="0"/>
              <a:t>Manco</a:t>
            </a:r>
            <a:r>
              <a:rPr lang="fr-FR" dirty="0" smtClean="0"/>
              <a:t> </a:t>
            </a:r>
            <a:r>
              <a:rPr lang="fr-FR" dirty="0" err="1" smtClean="0"/>
              <a:t>Capac</a:t>
            </a:r>
            <a:r>
              <a:rPr lang="fr-FR" dirty="0" smtClean="0"/>
              <a:t>.</a:t>
            </a:r>
          </a:p>
          <a:p>
            <a:pPr lvl="1"/>
            <a:r>
              <a:rPr lang="fr-FR" dirty="0" smtClean="0"/>
              <a:t>Privilèges:</a:t>
            </a:r>
          </a:p>
          <a:p>
            <a:pPr lvl="2"/>
            <a:r>
              <a:rPr lang="fr-FR" dirty="0" smtClean="0"/>
              <a:t>Polygamie</a:t>
            </a:r>
          </a:p>
          <a:p>
            <a:pPr lvl="2"/>
            <a:r>
              <a:rPr lang="fr-FR" dirty="0" smtClean="0"/>
              <a:t>Mâcher feuilles de coca</a:t>
            </a:r>
          </a:p>
          <a:p>
            <a:pPr lvl="2"/>
            <a:r>
              <a:rPr lang="fr-FR" dirty="0" smtClean="0"/>
              <a:t>Porter boucles d’oreilles et ornements de nez en or</a:t>
            </a:r>
          </a:p>
          <a:p>
            <a:pPr lvl="2"/>
            <a:r>
              <a:rPr lang="fr-FR" dirty="0" smtClean="0"/>
              <a:t>Porter tuniques en laine tissé (motifs carrés)</a:t>
            </a:r>
          </a:p>
          <a:p>
            <a:pPr lvl="2"/>
            <a:r>
              <a:rPr lang="fr-FR" dirty="0" smtClean="0"/>
              <a:t>Pratiquer la chasse</a:t>
            </a:r>
          </a:p>
          <a:p>
            <a:pPr lvl="8"/>
            <a:r>
              <a:rPr lang="fr-FR" dirty="0"/>
              <a:t>Photo: Luc Guay</a:t>
            </a:r>
            <a:endParaRPr lang="fr-FR" dirty="0" smtClean="0"/>
          </a:p>
        </p:txBody>
      </p:sp>
      <p:pic>
        <p:nvPicPr>
          <p:cNvPr id="4" name="Espace réservé du contenu 3" descr="IMG_5420.JPG"/>
          <p:cNvPicPr>
            <a:picLocks noGrp="1" noChangeAspect="1"/>
          </p:cNvPicPr>
          <p:nvPr/>
        </p:nvPicPr>
        <p:blipFill>
          <a:blip r:embed="rId2" cstate="email">
            <a:extLst>
              <a:ext uri="{28A0092B-C50C-407E-A947-70E740481C1C}">
                <a14:useLocalDpi xmlns:a14="http://schemas.microsoft.com/office/drawing/2010/main"/>
              </a:ext>
            </a:extLst>
          </a:blip>
          <a:srcRect l="-50000" r="-50000"/>
          <a:stretch>
            <a:fillRect/>
          </a:stretch>
        </p:blipFill>
        <p:spPr>
          <a:xfrm>
            <a:off x="3554886" y="1359440"/>
            <a:ext cx="7331413" cy="5498560"/>
          </a:xfrm>
          <a:prstGeom prst="rect">
            <a:avLst/>
          </a:prstGeom>
        </p:spPr>
      </p:pic>
    </p:spTree>
    <p:extLst>
      <p:ext uri="{BB962C8B-B14F-4D97-AF65-F5344CB8AC3E}">
        <p14:creationId xmlns:p14="http://schemas.microsoft.com/office/powerpoint/2010/main" val="4166990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Structure de la société</a:t>
            </a:r>
            <a:endParaRPr lang="fr-FR" dirty="0"/>
          </a:p>
        </p:txBody>
      </p:sp>
      <p:sp>
        <p:nvSpPr>
          <p:cNvPr id="3" name="Espace réservé du contenu 2"/>
          <p:cNvSpPr>
            <a:spLocks noGrp="1"/>
          </p:cNvSpPr>
          <p:nvPr>
            <p:ph idx="1"/>
          </p:nvPr>
        </p:nvSpPr>
        <p:spPr>
          <a:xfrm>
            <a:off x="0" y="1712680"/>
            <a:ext cx="9042043" cy="5145320"/>
          </a:xfrm>
        </p:spPr>
        <p:txBody>
          <a:bodyPr>
            <a:normAutofit/>
          </a:bodyPr>
          <a:lstStyle/>
          <a:p>
            <a:r>
              <a:rPr lang="fr-FR" dirty="0" smtClean="0"/>
              <a:t>Les nobles:</a:t>
            </a:r>
          </a:p>
          <a:p>
            <a:r>
              <a:rPr lang="fr-FR" dirty="0" smtClean="0"/>
              <a:t>10 grandes familles qui sont représentées par: </a:t>
            </a:r>
          </a:p>
          <a:p>
            <a:pPr lvl="2"/>
            <a:r>
              <a:rPr lang="fr-FR" dirty="0" smtClean="0"/>
              <a:t>1. Gouverneurs des provinces</a:t>
            </a:r>
          </a:p>
          <a:p>
            <a:pPr lvl="2"/>
            <a:r>
              <a:rPr lang="fr-FR" dirty="0" smtClean="0"/>
              <a:t>2. Prêtres </a:t>
            </a:r>
          </a:p>
          <a:p>
            <a:pPr lvl="2"/>
            <a:r>
              <a:rPr lang="fr-FR" dirty="0" smtClean="0"/>
              <a:t>3. Hauts fonctionnaires</a:t>
            </a:r>
          </a:p>
          <a:p>
            <a:pPr lvl="4"/>
            <a:endParaRPr lang="fr-FR" dirty="0" smtClean="0"/>
          </a:p>
          <a:p>
            <a:pPr lvl="2"/>
            <a:endParaRPr lang="fr-FR" dirty="0" smtClean="0"/>
          </a:p>
          <a:p>
            <a:pPr lvl="2"/>
            <a:endParaRPr lang="fr-FR" dirty="0" smtClean="0"/>
          </a:p>
          <a:p>
            <a:pPr lvl="2"/>
            <a:endParaRPr lang="fr-FR" dirty="0"/>
          </a:p>
        </p:txBody>
      </p:sp>
    </p:spTree>
    <p:extLst>
      <p:ext uri="{BB962C8B-B14F-4D97-AF65-F5344CB8AC3E}">
        <p14:creationId xmlns:p14="http://schemas.microsoft.com/office/powerpoint/2010/main" val="1865010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3.1. Gouverneurs </a:t>
            </a:r>
            <a:endParaRPr lang="fr-FR" dirty="0"/>
          </a:p>
        </p:txBody>
      </p:sp>
      <p:sp>
        <p:nvSpPr>
          <p:cNvPr id="3" name="Espace réservé du contenu 2"/>
          <p:cNvSpPr>
            <a:spLocks noGrp="1"/>
          </p:cNvSpPr>
          <p:nvPr>
            <p:ph idx="1"/>
          </p:nvPr>
        </p:nvSpPr>
        <p:spPr>
          <a:xfrm>
            <a:off x="128173" y="2070846"/>
            <a:ext cx="8913871" cy="4605109"/>
          </a:xfrm>
        </p:spPr>
        <p:txBody>
          <a:bodyPr>
            <a:normAutofit fontScale="92500" lnSpcReduction="10000"/>
          </a:bodyPr>
          <a:lstStyle/>
          <a:p>
            <a:pPr lvl="2"/>
            <a:endParaRPr lang="fr-FR" sz="2400" dirty="0" smtClean="0"/>
          </a:p>
          <a:p>
            <a:pPr lvl="2"/>
            <a:r>
              <a:rPr lang="fr-FR" sz="2400" dirty="0" smtClean="0"/>
              <a:t>4 gouverneurs principaux: les « </a:t>
            </a:r>
            <a:r>
              <a:rPr lang="fr-FR" sz="2400" dirty="0" err="1" smtClean="0"/>
              <a:t>apu</a:t>
            </a:r>
            <a:r>
              <a:rPr lang="fr-FR" sz="2400" dirty="0" smtClean="0"/>
              <a:t> »</a:t>
            </a:r>
          </a:p>
          <a:p>
            <a:pPr lvl="3"/>
            <a:r>
              <a:rPr lang="fr-FR" sz="2200" dirty="0" smtClean="0"/>
              <a:t>Gouverneurs des 4 provinces</a:t>
            </a:r>
          </a:p>
          <a:p>
            <a:pPr lvl="3"/>
            <a:r>
              <a:rPr lang="fr-FR" sz="2200" dirty="0" smtClean="0"/>
              <a:t>Conseillés par </a:t>
            </a:r>
            <a:r>
              <a:rPr lang="fr-FR" sz="2200" dirty="0" err="1" smtClean="0"/>
              <a:t>kipukamayoq</a:t>
            </a:r>
            <a:r>
              <a:rPr lang="fr-FR" sz="2200" dirty="0" smtClean="0"/>
              <a:t> (faiseurs de nœuds)</a:t>
            </a:r>
          </a:p>
          <a:p>
            <a:pPr lvl="2"/>
            <a:endParaRPr lang="fr-FR" sz="2400" dirty="0"/>
          </a:p>
          <a:p>
            <a:pPr lvl="2"/>
            <a:r>
              <a:rPr lang="fr-FR" sz="2400" dirty="0" smtClean="0"/>
              <a:t>Répartition </a:t>
            </a:r>
            <a:r>
              <a:rPr lang="fr-FR" sz="2400" dirty="0"/>
              <a:t>terres entre membres village (refaite chaque année…)</a:t>
            </a:r>
          </a:p>
          <a:p>
            <a:pPr lvl="2"/>
            <a:r>
              <a:rPr lang="fr-FR" sz="2400" dirty="0"/>
              <a:t>Mobilisation main d’œuvre pour mita (corvées d’État</a:t>
            </a:r>
            <a:r>
              <a:rPr lang="fr-FR" sz="2400" dirty="0" smtClean="0"/>
              <a:t>)</a:t>
            </a:r>
            <a:endParaRPr lang="fr-FR" sz="2400" dirty="0"/>
          </a:p>
          <a:p>
            <a:pPr lvl="3"/>
            <a:r>
              <a:rPr lang="fr-FR" sz="2400" dirty="0"/>
              <a:t>Taxes</a:t>
            </a:r>
            <a:r>
              <a:rPr lang="fr-FR" sz="2400" dirty="0" smtClean="0"/>
              <a:t>: 66%</a:t>
            </a:r>
            <a:endParaRPr lang="fr-FR" sz="2400" dirty="0"/>
          </a:p>
          <a:p>
            <a:pPr lvl="4"/>
            <a:r>
              <a:rPr lang="fr-FR" sz="2400" dirty="0"/>
              <a:t>Part du Sapa Inca et réserves en cas de famine (1/3)</a:t>
            </a:r>
          </a:p>
          <a:p>
            <a:pPr lvl="4"/>
            <a:r>
              <a:rPr lang="fr-FR" sz="2400" dirty="0"/>
              <a:t>Part du paysan (1/3)</a:t>
            </a:r>
          </a:p>
          <a:p>
            <a:pPr lvl="4"/>
            <a:r>
              <a:rPr lang="fr-FR" sz="2400" dirty="0"/>
              <a:t>Part du dieu Soleil Inti (1/3)</a:t>
            </a:r>
          </a:p>
          <a:p>
            <a:endParaRPr lang="fr-FR" dirty="0"/>
          </a:p>
        </p:txBody>
      </p:sp>
    </p:spTree>
    <p:extLst>
      <p:ext uri="{BB962C8B-B14F-4D97-AF65-F5344CB8AC3E}">
        <p14:creationId xmlns:p14="http://schemas.microsoft.com/office/powerpoint/2010/main" val="858750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Prêtres</a:t>
            </a:r>
            <a:endParaRPr lang="fr-FR" dirty="0"/>
          </a:p>
        </p:txBody>
      </p:sp>
      <p:sp>
        <p:nvSpPr>
          <p:cNvPr id="3" name="Espace réservé du contenu 2"/>
          <p:cNvSpPr>
            <a:spLocks noGrp="1"/>
          </p:cNvSpPr>
          <p:nvPr>
            <p:ph idx="1"/>
          </p:nvPr>
        </p:nvSpPr>
        <p:spPr>
          <a:xfrm>
            <a:off x="0" y="1759284"/>
            <a:ext cx="9144000" cy="5098716"/>
          </a:xfrm>
        </p:spPr>
        <p:txBody>
          <a:bodyPr>
            <a:normAutofit fontScale="92500" lnSpcReduction="10000"/>
          </a:bodyPr>
          <a:lstStyle/>
          <a:p>
            <a:pPr lvl="2"/>
            <a:r>
              <a:rPr lang="fr-FR" dirty="0"/>
              <a:t>E</a:t>
            </a:r>
            <a:r>
              <a:rPr lang="fr-FR" dirty="0" smtClean="0"/>
              <a:t>ntretien </a:t>
            </a:r>
            <a:r>
              <a:rPr lang="fr-FR" dirty="0"/>
              <a:t>des temples</a:t>
            </a:r>
          </a:p>
          <a:p>
            <a:pPr lvl="2"/>
            <a:r>
              <a:rPr lang="fr-FR" dirty="0"/>
              <a:t>Devins, médecins</a:t>
            </a:r>
          </a:p>
          <a:p>
            <a:pPr lvl="2"/>
            <a:r>
              <a:rPr lang="fr-FR" dirty="0"/>
              <a:t>Étaient mariés</a:t>
            </a:r>
          </a:p>
          <a:p>
            <a:pPr lvl="2"/>
            <a:r>
              <a:rPr lang="fr-FR" dirty="0"/>
              <a:t>Grande influence sur population</a:t>
            </a:r>
          </a:p>
          <a:p>
            <a:pPr lvl="2"/>
            <a:r>
              <a:rPr lang="fr-FR" dirty="0" smtClean="0"/>
              <a:t>Prêtresses = «</a:t>
            </a:r>
            <a:r>
              <a:rPr lang="fr-FR" dirty="0"/>
              <a:t> vestales »: femmes </a:t>
            </a:r>
            <a:r>
              <a:rPr lang="fr-FR" dirty="0" smtClean="0"/>
              <a:t>choisies (« </a:t>
            </a:r>
            <a:r>
              <a:rPr lang="fr-FR" dirty="0" err="1" smtClean="0"/>
              <a:t>accla</a:t>
            </a:r>
            <a:r>
              <a:rPr lang="fr-FR" dirty="0" smtClean="0"/>
              <a:t> »)</a:t>
            </a:r>
          </a:p>
          <a:p>
            <a:pPr lvl="2"/>
            <a:r>
              <a:rPr lang="fr-FR" dirty="0" smtClean="0"/>
              <a:t>Dès l’âge de 8 ans.</a:t>
            </a:r>
            <a:endParaRPr lang="fr-FR" dirty="0"/>
          </a:p>
          <a:p>
            <a:pPr lvl="3"/>
            <a:r>
              <a:rPr lang="fr-FR" dirty="0"/>
              <a:t>Préparation aliments pour sacrifices</a:t>
            </a:r>
          </a:p>
          <a:p>
            <a:pPr lvl="3"/>
            <a:r>
              <a:rPr lang="fr-FR" dirty="0"/>
              <a:t>Confectionner vêtements du Sapa Inca et </a:t>
            </a:r>
            <a:r>
              <a:rPr lang="fr-FR" dirty="0" smtClean="0"/>
              <a:t>prêtres</a:t>
            </a:r>
          </a:p>
          <a:p>
            <a:pPr lvl="3"/>
            <a:r>
              <a:rPr lang="fr-FR" dirty="0" smtClean="0"/>
              <a:t>À Cuzco:  1500 pensionnaires!</a:t>
            </a:r>
          </a:p>
          <a:p>
            <a:pPr lvl="3"/>
            <a:r>
              <a:rPr lang="fr-FR" dirty="0" smtClean="0"/>
              <a:t>Apprentissage rites religieux</a:t>
            </a:r>
          </a:p>
          <a:p>
            <a:pPr lvl="3"/>
            <a:r>
              <a:rPr lang="fr-FR" dirty="0" smtClean="0"/>
              <a:t>Devoirs d’épouses ou de concubines</a:t>
            </a:r>
          </a:p>
          <a:p>
            <a:pPr marL="1035050" lvl="3" indent="0">
              <a:buNone/>
            </a:pPr>
            <a:endParaRPr lang="fr-FR" dirty="0"/>
          </a:p>
          <a:p>
            <a:pPr lvl="2"/>
            <a:r>
              <a:rPr lang="fr-FR" dirty="0"/>
              <a:t>Divination:</a:t>
            </a:r>
          </a:p>
          <a:p>
            <a:pPr lvl="3"/>
            <a:r>
              <a:rPr lang="fr-FR" dirty="0"/>
              <a:t>Avant actions (ex. guerres)</a:t>
            </a:r>
          </a:p>
          <a:p>
            <a:pPr lvl="3"/>
            <a:r>
              <a:rPr lang="fr-FR" dirty="0"/>
              <a:t>Observation déplacement araignées, disposition feuilles de coca sur assiette</a:t>
            </a:r>
          </a:p>
          <a:p>
            <a:endParaRPr lang="fr-FR" dirty="0"/>
          </a:p>
        </p:txBody>
      </p:sp>
    </p:spTree>
    <p:extLst>
      <p:ext uri="{BB962C8B-B14F-4D97-AF65-F5344CB8AC3E}">
        <p14:creationId xmlns:p14="http://schemas.microsoft.com/office/powerpoint/2010/main" val="3531854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Les temples</a:t>
            </a:r>
            <a:endParaRPr lang="fr-FR" dirty="0"/>
          </a:p>
        </p:txBody>
      </p:sp>
      <p:sp>
        <p:nvSpPr>
          <p:cNvPr id="3" name="Espace réservé du contenu 2"/>
          <p:cNvSpPr>
            <a:spLocks noGrp="1"/>
          </p:cNvSpPr>
          <p:nvPr>
            <p:ph idx="1"/>
          </p:nvPr>
        </p:nvSpPr>
        <p:spPr>
          <a:xfrm>
            <a:off x="0" y="1712680"/>
            <a:ext cx="9144000" cy="5145320"/>
          </a:xfrm>
        </p:spPr>
        <p:txBody>
          <a:bodyPr/>
          <a:lstStyle/>
          <a:p>
            <a:endParaRPr lang="fr-FR" dirty="0" smtClean="0"/>
          </a:p>
          <a:p>
            <a:r>
              <a:rPr lang="fr-FR" dirty="0" smtClean="0"/>
              <a:t>Lieux de cultes:</a:t>
            </a:r>
          </a:p>
          <a:p>
            <a:pPr lvl="1"/>
            <a:r>
              <a:rPr lang="fr-FR" dirty="0" smtClean="0"/>
              <a:t>Édifices en pierres</a:t>
            </a:r>
          </a:p>
          <a:p>
            <a:pPr lvl="1"/>
            <a:r>
              <a:rPr lang="fr-FR" dirty="0" smtClean="0"/>
              <a:t>Rectangulaires</a:t>
            </a:r>
          </a:p>
          <a:p>
            <a:pPr lvl="1"/>
            <a:r>
              <a:rPr lang="fr-FR" dirty="0" smtClean="0"/>
              <a:t>Murs peints en bleu la plupart du temps</a:t>
            </a:r>
          </a:p>
          <a:p>
            <a:pPr lvl="1"/>
            <a:r>
              <a:rPr lang="fr-FR" dirty="0" smtClean="0"/>
              <a:t>Comportent un autel, des salles renfermant des statues</a:t>
            </a:r>
          </a:p>
          <a:p>
            <a:r>
              <a:rPr lang="fr-FR" dirty="0" smtClean="0"/>
              <a:t>Les mieux connus:  temple du soleil à Cuzco (</a:t>
            </a:r>
            <a:r>
              <a:rPr lang="fr-FR" dirty="0" err="1" smtClean="0"/>
              <a:t>Coricancha</a:t>
            </a:r>
            <a:r>
              <a:rPr lang="fr-FR" dirty="0" smtClean="0"/>
              <a:t>) et au </a:t>
            </a:r>
            <a:r>
              <a:rPr lang="fr-FR" dirty="0" err="1" smtClean="0"/>
              <a:t>Machu</a:t>
            </a:r>
            <a:r>
              <a:rPr lang="fr-FR" dirty="0" smtClean="0"/>
              <a:t> </a:t>
            </a:r>
            <a:r>
              <a:rPr lang="fr-FR" dirty="0" err="1" smtClean="0"/>
              <a:t>Picchu</a:t>
            </a:r>
            <a:r>
              <a:rPr lang="fr-FR" dirty="0" smtClean="0"/>
              <a:t> (</a:t>
            </a:r>
            <a:r>
              <a:rPr lang="fr-FR" dirty="0" err="1" smtClean="0"/>
              <a:t>Intiwanata</a:t>
            </a:r>
            <a:r>
              <a:rPr lang="fr-FR" dirty="0" smtClean="0"/>
              <a:t>)</a:t>
            </a:r>
            <a:endParaRPr lang="fr-FR" dirty="0"/>
          </a:p>
        </p:txBody>
      </p:sp>
    </p:spTree>
    <p:extLst>
      <p:ext uri="{BB962C8B-B14F-4D97-AF65-F5344CB8AC3E}">
        <p14:creationId xmlns:p14="http://schemas.microsoft.com/office/powerpoint/2010/main" val="3652386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zco_coricancha7.JPG"/>
          <p:cNvPicPr>
            <a:picLocks noGrp="1" noChangeAspect="1"/>
          </p:cNvPicPr>
          <p:nvPr>
            <p:ph idx="1"/>
          </p:nvPr>
        </p:nvPicPr>
        <p:blipFill>
          <a:blip r:embed="rId2" cstate="email">
            <a:extLst>
              <a:ext uri="{28A0092B-C50C-407E-A947-70E740481C1C}">
                <a14:useLocalDpi xmlns:a14="http://schemas.microsoft.com/office/drawing/2010/main"/>
              </a:ext>
            </a:extLst>
          </a:blip>
          <a:srcRect t="-6268" b="-6268"/>
          <a:stretch>
            <a:fillRect/>
          </a:stretch>
        </p:blipFill>
        <p:spPr>
          <a:xfrm>
            <a:off x="0" y="-372828"/>
            <a:ext cx="9144000" cy="6858000"/>
          </a:xfrm>
        </p:spPr>
      </p:pic>
      <p:sp>
        <p:nvSpPr>
          <p:cNvPr id="5" name="ZoneTexte 4"/>
          <p:cNvSpPr txBox="1"/>
          <p:nvPr/>
        </p:nvSpPr>
        <p:spPr>
          <a:xfrm>
            <a:off x="198086" y="6256523"/>
            <a:ext cx="8669176" cy="646331"/>
          </a:xfrm>
          <a:prstGeom prst="rect">
            <a:avLst/>
          </a:prstGeom>
          <a:noFill/>
        </p:spPr>
        <p:txBody>
          <a:bodyPr wrap="square" rtlCol="0">
            <a:spAutoFit/>
          </a:bodyPr>
          <a:lstStyle/>
          <a:p>
            <a:r>
              <a:rPr lang="fr-FR" dirty="0" smtClean="0">
                <a:solidFill>
                  <a:srgbClr val="FFFFFF"/>
                </a:solidFill>
              </a:rPr>
              <a:t>Partie extérieure du temple du Soleil, </a:t>
            </a:r>
            <a:r>
              <a:rPr lang="fr-FR" dirty="0" err="1" smtClean="0">
                <a:solidFill>
                  <a:srgbClr val="FFFFFF"/>
                </a:solidFill>
              </a:rPr>
              <a:t>Coricancha</a:t>
            </a:r>
            <a:r>
              <a:rPr lang="fr-FR" dirty="0" smtClean="0">
                <a:solidFill>
                  <a:srgbClr val="FFFFFF"/>
                </a:solidFill>
              </a:rPr>
              <a:t> (« enceinte de l’or »), à Cuzco</a:t>
            </a:r>
          </a:p>
          <a:p>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1110909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zco_coricancha.JPG"/>
          <p:cNvPicPr>
            <a:picLocks noGrp="1" noChangeAspect="1"/>
          </p:cNvPicPr>
          <p:nvPr>
            <p:ph idx="1"/>
          </p:nvPr>
        </p:nvPicPr>
        <p:blipFill>
          <a:blip r:embed="rId2" cstate="email">
            <a:extLst>
              <a:ext uri="{28A0092B-C50C-407E-A947-70E740481C1C}">
                <a14:useLocalDpi xmlns:a14="http://schemas.microsoft.com/office/drawing/2010/main"/>
              </a:ext>
            </a:extLst>
          </a:blip>
          <a:srcRect l="-50497" r="-50497"/>
          <a:stretch>
            <a:fillRect/>
          </a:stretch>
        </p:blipFill>
        <p:spPr>
          <a:xfrm>
            <a:off x="-2155642" y="0"/>
            <a:ext cx="8377238" cy="6253163"/>
          </a:xfrm>
        </p:spPr>
      </p:pic>
      <p:pic>
        <p:nvPicPr>
          <p:cNvPr id="5" name="Image 4" descr="cuzco_coricancha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977" y="0"/>
            <a:ext cx="4571023" cy="6858000"/>
          </a:xfrm>
          <a:prstGeom prst="rect">
            <a:avLst/>
          </a:prstGeom>
        </p:spPr>
      </p:pic>
      <p:sp>
        <p:nvSpPr>
          <p:cNvPr id="6" name="ZoneTexte 5"/>
          <p:cNvSpPr txBox="1"/>
          <p:nvPr/>
        </p:nvSpPr>
        <p:spPr>
          <a:xfrm>
            <a:off x="0" y="6253163"/>
            <a:ext cx="8928100" cy="646331"/>
          </a:xfrm>
          <a:prstGeom prst="rect">
            <a:avLst/>
          </a:prstGeom>
          <a:noFill/>
        </p:spPr>
        <p:txBody>
          <a:bodyPr wrap="square" rtlCol="0">
            <a:spAutoFit/>
          </a:bodyPr>
          <a:lstStyle/>
          <a:p>
            <a:r>
              <a:rPr lang="fr-FR" dirty="0" smtClean="0">
                <a:solidFill>
                  <a:srgbClr val="FFFFFF"/>
                </a:solidFill>
              </a:rPr>
              <a:t>Murs de </a:t>
            </a:r>
            <a:r>
              <a:rPr lang="fr-FR" dirty="0" err="1" smtClean="0">
                <a:solidFill>
                  <a:srgbClr val="FFFFFF"/>
                </a:solidFill>
              </a:rPr>
              <a:t>Coricancha</a:t>
            </a:r>
            <a:r>
              <a:rPr lang="fr-FR" dirty="0" smtClean="0">
                <a:solidFill>
                  <a:srgbClr val="FFFFFF"/>
                </a:solidFill>
              </a:rPr>
              <a:t>, Cuzco;  murs étaient peints en bleu.</a:t>
            </a:r>
            <a:r>
              <a:rPr lang="fr-FR" dirty="0" smtClean="0"/>
              <a:t>. </a:t>
            </a:r>
            <a:r>
              <a:rPr lang="fr-FR" dirty="0" smtClean="0">
                <a:solidFill>
                  <a:srgbClr val="FFFFFF"/>
                </a:solidFill>
              </a:rPr>
              <a:t>Niches pour y placer des statues divines. </a:t>
            </a:r>
            <a:r>
              <a:rPr lang="fr-FR" dirty="0" smtClean="0">
                <a:solidFill>
                  <a:schemeClr val="bg1"/>
                </a:solidFill>
              </a:rPr>
              <a:t>Photos: </a:t>
            </a:r>
            <a:r>
              <a:rPr lang="fr-FR" dirty="0">
                <a:solidFill>
                  <a:schemeClr val="bg1"/>
                </a:solidFill>
              </a:rPr>
              <a:t>Luc Guay</a:t>
            </a:r>
            <a:endParaRPr lang="fr-FR" dirty="0">
              <a:solidFill>
                <a:srgbClr val="FFFFFF"/>
              </a:solidFill>
            </a:endParaRPr>
          </a:p>
        </p:txBody>
      </p:sp>
    </p:spTree>
    <p:extLst>
      <p:ext uri="{BB962C8B-B14F-4D97-AF65-F5344CB8AC3E}">
        <p14:creationId xmlns:p14="http://schemas.microsoft.com/office/powerpoint/2010/main" val="664750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zco_coricancha6.JPG"/>
          <p:cNvPicPr>
            <a:picLocks noGrp="1" noChangeAspect="1"/>
          </p:cNvPicPr>
          <p:nvPr>
            <p:ph idx="1"/>
          </p:nvPr>
        </p:nvPicPr>
        <p:blipFill>
          <a:blip r:embed="rId2" cstate="email">
            <a:extLst>
              <a:ext uri="{28A0092B-C50C-407E-A947-70E740481C1C}">
                <a14:useLocalDpi xmlns:a14="http://schemas.microsoft.com/office/drawing/2010/main"/>
              </a:ext>
            </a:extLst>
          </a:blip>
          <a:srcRect l="-50497" r="-50497"/>
          <a:stretch>
            <a:fillRect/>
          </a:stretch>
        </p:blipFill>
        <p:spPr>
          <a:xfrm>
            <a:off x="-2109033" y="0"/>
            <a:ext cx="8377238" cy="6253163"/>
          </a:xfrm>
        </p:spPr>
      </p:pic>
      <p:sp>
        <p:nvSpPr>
          <p:cNvPr id="5" name="ZoneTexte 4"/>
          <p:cNvSpPr txBox="1"/>
          <p:nvPr/>
        </p:nvSpPr>
        <p:spPr>
          <a:xfrm>
            <a:off x="4457700" y="2060845"/>
            <a:ext cx="4275973" cy="1477328"/>
          </a:xfrm>
          <a:prstGeom prst="rect">
            <a:avLst/>
          </a:prstGeom>
          <a:noFill/>
        </p:spPr>
        <p:txBody>
          <a:bodyPr wrap="square" rtlCol="0">
            <a:spAutoFit/>
          </a:bodyPr>
          <a:lstStyle/>
          <a:p>
            <a:r>
              <a:rPr lang="fr-FR" dirty="0" smtClean="0">
                <a:solidFill>
                  <a:srgbClr val="FFFFFF"/>
                </a:solidFill>
              </a:rPr>
              <a:t>Corridor du temple de </a:t>
            </a:r>
            <a:r>
              <a:rPr lang="fr-FR" dirty="0" err="1" smtClean="0">
                <a:solidFill>
                  <a:srgbClr val="FFFFFF"/>
                </a:solidFill>
              </a:rPr>
              <a:t>Coricancha</a:t>
            </a:r>
            <a:r>
              <a:rPr lang="fr-FR" dirty="0" smtClean="0">
                <a:solidFill>
                  <a:srgbClr val="FFFFFF"/>
                </a:solidFill>
              </a:rPr>
              <a:t>, Cuzco. </a:t>
            </a:r>
          </a:p>
          <a:p>
            <a:r>
              <a:rPr lang="fr-FR" dirty="0" smtClean="0">
                <a:solidFill>
                  <a:srgbClr val="FFFFFF"/>
                </a:solidFill>
              </a:rPr>
              <a:t>Murs inclinés pour résister aux tremblements de terre.</a:t>
            </a:r>
          </a:p>
          <a:p>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1625581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une civilisation qui s'est nourrie des autres civilisations</a:t>
            </a:r>
            <a:endParaRPr lang="fr-FR" sz="3600" dirty="0"/>
          </a:p>
        </p:txBody>
      </p:sp>
      <p:sp>
        <p:nvSpPr>
          <p:cNvPr id="3" name="Espace réservé du contenu 2"/>
          <p:cNvSpPr>
            <a:spLocks noGrp="1"/>
          </p:cNvSpPr>
          <p:nvPr>
            <p:ph idx="1"/>
          </p:nvPr>
        </p:nvSpPr>
        <p:spPr/>
        <p:txBody>
          <a:bodyPr>
            <a:normAutofit fontScale="70000" lnSpcReduction="20000"/>
          </a:bodyPr>
          <a:lstStyle/>
          <a:p>
            <a:r>
              <a:rPr lang="fr-FR" dirty="0" smtClean="0"/>
              <a:t>pas une génération spontanée!</a:t>
            </a:r>
          </a:p>
          <a:p>
            <a:r>
              <a:rPr lang="fr-FR" dirty="0" smtClean="0"/>
              <a:t>les Quechuas (Incas) ont vaincu les peuples voisins puis se sont aventurés au nord, au sud, à l'est et à l'ouest...</a:t>
            </a:r>
          </a:p>
          <a:p>
            <a:r>
              <a:rPr lang="fr-FR" dirty="0" smtClean="0"/>
              <a:t>ils avaient </a:t>
            </a:r>
            <a:r>
              <a:rPr lang="fr-FR" dirty="0"/>
              <a:t>incorporé leurs coutumes, idées et savoir-</a:t>
            </a:r>
            <a:r>
              <a:rPr lang="fr-FR" dirty="0" smtClean="0"/>
              <a:t>faire, dont les peuples:</a:t>
            </a:r>
            <a:endParaRPr lang="fr-FR" dirty="0"/>
          </a:p>
          <a:p>
            <a:pPr lvl="2"/>
            <a:r>
              <a:rPr lang="fr-FR" dirty="0" err="1" smtClean="0">
                <a:effectLst/>
              </a:rPr>
              <a:t>Tiwanaku</a:t>
            </a:r>
            <a:r>
              <a:rPr lang="fr-FR" dirty="0" smtClean="0">
                <a:effectLst/>
              </a:rPr>
              <a:t>, 1500 av. J.C.- 1200 </a:t>
            </a:r>
            <a:r>
              <a:rPr lang="fr-FR" dirty="0" err="1" smtClean="0">
                <a:effectLst/>
              </a:rPr>
              <a:t>ap</a:t>
            </a:r>
            <a:r>
              <a:rPr lang="fr-FR" dirty="0" smtClean="0">
                <a:effectLst/>
              </a:rPr>
              <a:t>. J.C.</a:t>
            </a:r>
          </a:p>
          <a:p>
            <a:pPr lvl="2"/>
            <a:r>
              <a:rPr lang="fr-FR" dirty="0" err="1" smtClean="0">
                <a:effectLst/>
              </a:rPr>
              <a:t>Chavin</a:t>
            </a:r>
            <a:r>
              <a:rPr lang="fr-FR" dirty="0">
                <a:effectLst/>
              </a:rPr>
              <a:t>, </a:t>
            </a:r>
            <a:r>
              <a:rPr lang="en-GB" b="1" dirty="0">
                <a:effectLst/>
              </a:rPr>
              <a:t>1200-200 av. J.C</a:t>
            </a:r>
            <a:r>
              <a:rPr lang="en-GB" b="1" dirty="0" smtClean="0">
                <a:effectLst/>
              </a:rPr>
              <a:t>.</a:t>
            </a:r>
          </a:p>
          <a:p>
            <a:pPr lvl="2"/>
            <a:r>
              <a:rPr lang="en-GB" b="1" dirty="0" err="1" smtClean="0">
                <a:effectLst/>
              </a:rPr>
              <a:t>Paracas</a:t>
            </a:r>
            <a:r>
              <a:rPr lang="en-GB" b="1" dirty="0" smtClean="0">
                <a:effectLst/>
              </a:rPr>
              <a:t>, 700-100 av. J.C.</a:t>
            </a:r>
            <a:endParaRPr lang="fr-FR" dirty="0">
              <a:effectLst/>
            </a:endParaRPr>
          </a:p>
          <a:p>
            <a:pPr lvl="2"/>
            <a:r>
              <a:rPr lang="fr-FR" dirty="0">
                <a:effectLst/>
              </a:rPr>
              <a:t>Mochica (ou Moches), </a:t>
            </a:r>
            <a:r>
              <a:rPr lang="fr-CA" b="1" dirty="0" smtClean="0">
                <a:effectLst/>
              </a:rPr>
              <a:t>300 av. J.C. - 700 </a:t>
            </a:r>
            <a:r>
              <a:rPr lang="fr-CA" b="1" dirty="0" err="1" smtClean="0">
                <a:effectLst/>
              </a:rPr>
              <a:t>ap</a:t>
            </a:r>
            <a:r>
              <a:rPr lang="fr-CA" b="1" dirty="0" smtClean="0">
                <a:effectLst/>
              </a:rPr>
              <a:t>. J.C.</a:t>
            </a:r>
          </a:p>
          <a:p>
            <a:pPr lvl="2"/>
            <a:r>
              <a:rPr lang="fr-CA" b="1" dirty="0" smtClean="0">
                <a:effectLst/>
              </a:rPr>
              <a:t>Nazca, 100-700</a:t>
            </a:r>
          </a:p>
          <a:p>
            <a:pPr lvl="2"/>
            <a:r>
              <a:rPr lang="fr-CA" dirty="0" err="1" smtClean="0">
                <a:effectLst/>
              </a:rPr>
              <a:t>Huari</a:t>
            </a:r>
            <a:r>
              <a:rPr lang="fr-CA" dirty="0" smtClean="0">
                <a:effectLst/>
              </a:rPr>
              <a:t> (ou </a:t>
            </a:r>
            <a:r>
              <a:rPr lang="fr-CA" dirty="0" err="1" smtClean="0">
                <a:effectLst/>
              </a:rPr>
              <a:t>Wari</a:t>
            </a:r>
            <a:r>
              <a:rPr lang="fr-CA" dirty="0" smtClean="0">
                <a:effectLst/>
              </a:rPr>
              <a:t>), </a:t>
            </a:r>
            <a:r>
              <a:rPr lang="fr-CA" b="1" dirty="0" smtClean="0">
                <a:effectLst/>
              </a:rPr>
              <a:t>800-1100</a:t>
            </a:r>
          </a:p>
          <a:p>
            <a:pPr lvl="2"/>
            <a:r>
              <a:rPr lang="fr-CA" b="1" dirty="0" smtClean="0">
                <a:effectLst/>
              </a:rPr>
              <a:t>Lambayeque, 700-1300</a:t>
            </a:r>
            <a:endParaRPr lang="fr-FR" dirty="0">
              <a:effectLst/>
            </a:endParaRPr>
          </a:p>
          <a:p>
            <a:pPr lvl="2"/>
            <a:r>
              <a:rPr lang="fr-FR" dirty="0" smtClean="0">
                <a:effectLst/>
              </a:rPr>
              <a:t>Chimu</a:t>
            </a:r>
            <a:r>
              <a:rPr lang="fr-FR" dirty="0">
                <a:effectLst/>
              </a:rPr>
              <a:t>, </a:t>
            </a:r>
            <a:r>
              <a:rPr lang="en-GB" b="1" dirty="0">
                <a:effectLst/>
              </a:rPr>
              <a:t>: </a:t>
            </a:r>
            <a:r>
              <a:rPr lang="en-GB" b="1" dirty="0" smtClean="0">
                <a:effectLst/>
              </a:rPr>
              <a:t>1100</a:t>
            </a:r>
            <a:r>
              <a:rPr lang="en-GB" b="1" dirty="0">
                <a:effectLst/>
              </a:rPr>
              <a:t>-</a:t>
            </a:r>
            <a:r>
              <a:rPr lang="en-GB" b="1" dirty="0" smtClean="0">
                <a:effectLst/>
              </a:rPr>
              <a:t>1450</a:t>
            </a:r>
            <a:endParaRPr lang="fr-FR" dirty="0">
              <a:effectLst/>
            </a:endParaRPr>
          </a:p>
          <a:p>
            <a:pPr lvl="1"/>
            <a:r>
              <a:rPr lang="fr-FR" dirty="0"/>
              <a:t>La chute correspond à l’invasion des conquistadores espagnols dirigés par Pizarro: 1532</a:t>
            </a:r>
          </a:p>
          <a:p>
            <a:endParaRPr lang="fr-FR" dirty="0"/>
          </a:p>
        </p:txBody>
      </p:sp>
    </p:spTree>
    <p:extLst>
      <p:ext uri="{BB962C8B-B14F-4D97-AF65-F5344CB8AC3E}">
        <p14:creationId xmlns:p14="http://schemas.microsoft.com/office/powerpoint/2010/main" val="555900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zco_coricancha2.JPG"/>
          <p:cNvPicPr>
            <a:picLocks noGrp="1" noChangeAspect="1"/>
          </p:cNvPicPr>
          <p:nvPr>
            <p:ph idx="1"/>
          </p:nvPr>
        </p:nvPicPr>
        <p:blipFill>
          <a:blip r:embed="rId2" cstate="email">
            <a:extLst>
              <a:ext uri="{28A0092B-C50C-407E-A947-70E740481C1C}">
                <a14:useLocalDpi xmlns:a14="http://schemas.microsoft.com/office/drawing/2010/main"/>
              </a:ext>
            </a:extLst>
          </a:blip>
          <a:srcRect t="-6001" b="-6001"/>
          <a:stretch>
            <a:fillRect/>
          </a:stretch>
        </p:blipFill>
        <p:spPr>
          <a:xfrm>
            <a:off x="0" y="-302923"/>
            <a:ext cx="8377238" cy="6253163"/>
          </a:xfrm>
        </p:spPr>
      </p:pic>
      <p:sp>
        <p:nvSpPr>
          <p:cNvPr id="5" name="ZoneTexte 4"/>
          <p:cNvSpPr txBox="1"/>
          <p:nvPr/>
        </p:nvSpPr>
        <p:spPr>
          <a:xfrm>
            <a:off x="113737" y="5657671"/>
            <a:ext cx="8263501" cy="1200329"/>
          </a:xfrm>
          <a:prstGeom prst="rect">
            <a:avLst/>
          </a:prstGeom>
          <a:noFill/>
        </p:spPr>
        <p:txBody>
          <a:bodyPr wrap="square" rtlCol="0">
            <a:spAutoFit/>
          </a:bodyPr>
          <a:lstStyle/>
          <a:p>
            <a:r>
              <a:rPr lang="fr-FR" dirty="0" smtClean="0">
                <a:solidFill>
                  <a:srgbClr val="FFFFFF"/>
                </a:solidFill>
              </a:rPr>
              <a:t>Mur et salles du temple de </a:t>
            </a:r>
            <a:r>
              <a:rPr lang="fr-FR" dirty="0" err="1" smtClean="0">
                <a:solidFill>
                  <a:srgbClr val="FFFFFF"/>
                </a:solidFill>
              </a:rPr>
              <a:t>Coricancha</a:t>
            </a:r>
            <a:r>
              <a:rPr lang="fr-FR" dirty="0" smtClean="0">
                <a:solidFill>
                  <a:srgbClr val="FFFFFF"/>
                </a:solidFill>
              </a:rPr>
              <a:t>, Cuzco;  140 m x 115 m de large;  les momies des empereurs étaient disposés sur un trône d’or. Enfilade de salles! Une des pièces pour momies des empereurs et impératrices (</a:t>
            </a:r>
            <a:r>
              <a:rPr lang="fr-FR" dirty="0" err="1" smtClean="0">
                <a:solidFill>
                  <a:srgbClr val="FFFFFF"/>
                </a:solidFill>
              </a:rPr>
              <a:t>malquis</a:t>
            </a:r>
            <a:r>
              <a:rPr lang="fr-FR" dirty="0" smtClean="0">
                <a:solidFill>
                  <a:srgbClr val="FFFFFF"/>
                </a:solidFill>
              </a:rPr>
              <a:t>)</a:t>
            </a:r>
          </a:p>
          <a:p>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1198936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53298"/>
            <a:ext cx="9144000" cy="5104702"/>
          </a:xfrm>
        </p:spPr>
        <p:txBody>
          <a:bodyPr>
            <a:normAutofit/>
          </a:bodyPr>
          <a:lstStyle/>
          <a:p>
            <a:pPr marL="0" indent="0">
              <a:buNone/>
            </a:pPr>
            <a:r>
              <a:rPr lang="fr-FR" dirty="0" smtClean="0"/>
              <a:t>« Le temple avait une circonférence de plus de 400 pas… et la maçonnerie finement taillée était de couleur noire ou  mat…avec de nombreuses ouvertures et entrées…très bien taillées.  Autour du mur, à </a:t>
            </a:r>
            <a:r>
              <a:rPr lang="fr-FR" dirty="0" err="1" smtClean="0"/>
              <a:t>mi-heuteur</a:t>
            </a:r>
            <a:r>
              <a:rPr lang="fr-FR" dirty="0" smtClean="0"/>
              <a:t>, se trouvait un bandeau d’or large de deux </a:t>
            </a:r>
            <a:r>
              <a:rPr lang="fr-FR" dirty="0" err="1" smtClean="0"/>
              <a:t>palmos</a:t>
            </a:r>
            <a:r>
              <a:rPr lang="fr-FR" dirty="0" smtClean="0"/>
              <a:t> et épais de quatre </a:t>
            </a:r>
            <a:r>
              <a:rPr lang="fr-FR" dirty="0" err="1" smtClean="0"/>
              <a:t>dedos</a:t>
            </a:r>
            <a:r>
              <a:rPr lang="fr-FR" dirty="0" smtClean="0"/>
              <a:t>.  Les embrasures et les portes étaient couvertes du même métal.  À l’intérieur se trouvaient quatre maisons pas très grandes, mais avec des murs du même genre et couvertes de plaques d’or à l’intérieur et  à l’extérieur…</a:t>
            </a:r>
          </a:p>
          <a:p>
            <a:pPr marL="0" indent="0">
              <a:buNone/>
            </a:pPr>
            <a:r>
              <a:rPr lang="fr-FR" dirty="0" smtClean="0"/>
              <a:t>Dans l’une de ces maisons…il y avait une grande, très grande représentation du soleil en or…</a:t>
            </a:r>
            <a:r>
              <a:rPr lang="fr-FR" dirty="0" err="1" smtClean="0"/>
              <a:t>incrustrée</a:t>
            </a:r>
            <a:r>
              <a:rPr lang="fr-FR" dirty="0" smtClean="0"/>
              <a:t> de nombreuses pierres précieuses… »</a:t>
            </a:r>
          </a:p>
          <a:p>
            <a:r>
              <a:rPr lang="fr-FR" dirty="0" smtClean="0"/>
              <a:t>Pedro de </a:t>
            </a:r>
            <a:r>
              <a:rPr lang="fr-FR" dirty="0" err="1" smtClean="0"/>
              <a:t>Cieza</a:t>
            </a:r>
            <a:r>
              <a:rPr lang="fr-FR" dirty="0" smtClean="0"/>
              <a:t> de Léon (</a:t>
            </a:r>
            <a:r>
              <a:rPr lang="fr-FR" dirty="0" err="1" smtClean="0"/>
              <a:t>Cronica</a:t>
            </a:r>
            <a:r>
              <a:rPr lang="fr-FR" dirty="0" smtClean="0"/>
              <a:t> </a:t>
            </a:r>
            <a:r>
              <a:rPr lang="fr-FR" dirty="0" err="1" smtClean="0"/>
              <a:t>del</a:t>
            </a:r>
            <a:r>
              <a:rPr lang="fr-FR" dirty="0" smtClean="0"/>
              <a:t> </a:t>
            </a:r>
            <a:r>
              <a:rPr lang="fr-FR" dirty="0" err="1" smtClean="0"/>
              <a:t>Peru</a:t>
            </a:r>
            <a:r>
              <a:rPr lang="fr-FR" dirty="0" smtClean="0"/>
              <a:t>, Séville 1550-1553).</a:t>
            </a:r>
            <a:endParaRPr lang="fr-FR" dirty="0"/>
          </a:p>
        </p:txBody>
      </p:sp>
      <p:sp>
        <p:nvSpPr>
          <p:cNvPr id="2" name="ZoneTexte 1"/>
          <p:cNvSpPr txBox="1"/>
          <p:nvPr/>
        </p:nvSpPr>
        <p:spPr>
          <a:xfrm>
            <a:off x="1742651" y="472541"/>
            <a:ext cx="6015595" cy="523220"/>
          </a:xfrm>
          <a:prstGeom prst="rect">
            <a:avLst/>
          </a:prstGeom>
          <a:noFill/>
        </p:spPr>
        <p:txBody>
          <a:bodyPr wrap="square" rtlCol="0">
            <a:spAutoFit/>
          </a:bodyPr>
          <a:lstStyle/>
          <a:p>
            <a:r>
              <a:rPr lang="fr-FR" sz="2800" dirty="0" smtClean="0"/>
              <a:t>Le </a:t>
            </a:r>
            <a:r>
              <a:rPr lang="fr-FR" sz="2800" dirty="0"/>
              <a:t>temple de </a:t>
            </a:r>
            <a:r>
              <a:rPr lang="fr-FR" sz="2800" dirty="0" err="1" smtClean="0"/>
              <a:t>Coricancha</a:t>
            </a:r>
            <a:r>
              <a:rPr lang="fr-FR" sz="2800" dirty="0" smtClean="0"/>
              <a:t> à Cuzco</a:t>
            </a:r>
            <a:endParaRPr lang="fr-FR" sz="2800" dirty="0"/>
          </a:p>
        </p:txBody>
      </p:sp>
    </p:spTree>
    <p:extLst>
      <p:ext uri="{BB962C8B-B14F-4D97-AF65-F5344CB8AC3E}">
        <p14:creationId xmlns:p14="http://schemas.microsoft.com/office/powerpoint/2010/main" val="2408785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Divinités </a:t>
            </a:r>
            <a:endParaRPr lang="fr-FR" dirty="0"/>
          </a:p>
        </p:txBody>
      </p:sp>
      <p:sp>
        <p:nvSpPr>
          <p:cNvPr id="3" name="Espace réservé du contenu 2"/>
          <p:cNvSpPr>
            <a:spLocks noGrp="1"/>
          </p:cNvSpPr>
          <p:nvPr>
            <p:ph idx="1"/>
          </p:nvPr>
        </p:nvSpPr>
        <p:spPr/>
        <p:txBody>
          <a:bodyPr>
            <a:normAutofit/>
          </a:bodyPr>
          <a:lstStyle/>
          <a:p>
            <a:r>
              <a:rPr lang="fr-FR" dirty="0" smtClean="0"/>
              <a:t>Formes multiples</a:t>
            </a:r>
          </a:p>
          <a:p>
            <a:pPr lvl="1"/>
            <a:r>
              <a:rPr lang="fr-FR" dirty="0" smtClean="0"/>
              <a:t>Créatures hybrides:</a:t>
            </a:r>
          </a:p>
          <a:p>
            <a:pPr lvl="2"/>
            <a:r>
              <a:rPr lang="fr-FR" dirty="0" err="1" smtClean="0"/>
              <a:t>Mi-serpent</a:t>
            </a:r>
            <a:r>
              <a:rPr lang="fr-FR" dirty="0" smtClean="0"/>
              <a:t>, </a:t>
            </a:r>
            <a:r>
              <a:rPr lang="fr-FR" dirty="0" err="1" smtClean="0"/>
              <a:t>mi-félin</a:t>
            </a:r>
            <a:r>
              <a:rPr lang="fr-FR" dirty="0" smtClean="0"/>
              <a:t>, </a:t>
            </a:r>
            <a:r>
              <a:rPr lang="fr-FR" dirty="0" err="1" smtClean="0"/>
              <a:t>mi-oiseau</a:t>
            </a:r>
            <a:endParaRPr lang="fr-FR" dirty="0" smtClean="0"/>
          </a:p>
          <a:p>
            <a:pPr lvl="2"/>
            <a:r>
              <a:rPr lang="fr-FR" dirty="0" smtClean="0"/>
              <a:t>Jaguar,</a:t>
            </a:r>
          </a:p>
          <a:p>
            <a:pPr lvl="2"/>
            <a:r>
              <a:rPr lang="fr-FR" dirty="0" smtClean="0"/>
              <a:t>Créatures à crocs</a:t>
            </a:r>
          </a:p>
          <a:p>
            <a:r>
              <a:rPr lang="fr-FR" dirty="0" smtClean="0"/>
              <a:t>Pouvoirs différents</a:t>
            </a:r>
          </a:p>
          <a:p>
            <a:pPr lvl="1"/>
            <a:r>
              <a:rPr lang="fr-FR" dirty="0" smtClean="0"/>
              <a:t>Dieu créateur (</a:t>
            </a:r>
            <a:r>
              <a:rPr lang="fr-FR" dirty="0" err="1" smtClean="0"/>
              <a:t>Viracocha</a:t>
            </a:r>
            <a:r>
              <a:rPr lang="fr-FR" dirty="0" smtClean="0"/>
              <a:t>)</a:t>
            </a:r>
          </a:p>
          <a:p>
            <a:pPr lvl="1"/>
            <a:r>
              <a:rPr lang="fr-FR" dirty="0" smtClean="0"/>
              <a:t>Dieu soleil (Inti)</a:t>
            </a:r>
          </a:p>
          <a:p>
            <a:pPr lvl="1"/>
            <a:r>
              <a:rPr lang="fr-FR" dirty="0" smtClean="0"/>
              <a:t>Déesse lune (Quilla)</a:t>
            </a:r>
          </a:p>
        </p:txBody>
      </p:sp>
    </p:spTree>
    <p:extLst>
      <p:ext uri="{BB962C8B-B14F-4D97-AF65-F5344CB8AC3E}">
        <p14:creationId xmlns:p14="http://schemas.microsoft.com/office/powerpoint/2010/main" val="3812198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dieu </a:t>
            </a:r>
            <a:r>
              <a:rPr lang="fr-FR" dirty="0" err="1"/>
              <a:t>V</a:t>
            </a:r>
            <a:r>
              <a:rPr lang="fr-FR" dirty="0" err="1" smtClean="0"/>
              <a:t>iracocha</a:t>
            </a:r>
            <a:endParaRPr lang="fr-FR" dirty="0"/>
          </a:p>
        </p:txBody>
      </p:sp>
      <p:sp>
        <p:nvSpPr>
          <p:cNvPr id="3" name="Espace réservé du contenu 2"/>
          <p:cNvSpPr>
            <a:spLocks noGrp="1"/>
          </p:cNvSpPr>
          <p:nvPr>
            <p:ph idx="1"/>
          </p:nvPr>
        </p:nvSpPr>
        <p:spPr>
          <a:xfrm>
            <a:off x="0" y="2070846"/>
            <a:ext cx="4600126" cy="4787154"/>
          </a:xfrm>
        </p:spPr>
        <p:txBody>
          <a:bodyPr>
            <a:normAutofit/>
          </a:bodyPr>
          <a:lstStyle/>
          <a:p>
            <a:r>
              <a:rPr lang="fr-FR" dirty="0" smtClean="0"/>
              <a:t>1. </a:t>
            </a:r>
            <a:r>
              <a:rPr lang="fr-FR" dirty="0" err="1" smtClean="0"/>
              <a:t>Viracocha</a:t>
            </a:r>
            <a:r>
              <a:rPr lang="fr-FR" dirty="0" smtClean="0"/>
              <a:t> = dieu créateur pour </a:t>
            </a:r>
            <a:r>
              <a:rPr lang="fr-FR" dirty="0"/>
              <a:t>accommoder les peuples conquis</a:t>
            </a:r>
            <a:r>
              <a:rPr lang="fr-FR" dirty="0" smtClean="0"/>
              <a:t>…</a:t>
            </a:r>
          </a:p>
          <a:p>
            <a:pPr lvl="2"/>
            <a:r>
              <a:rPr lang="fr-FR" dirty="0"/>
              <a:t>Peau blanche, portant la barbe…</a:t>
            </a:r>
          </a:p>
          <a:p>
            <a:pPr lvl="2"/>
            <a:r>
              <a:rPr lang="fr-FR" dirty="0"/>
              <a:t>D’où le surnom donné aux Espagnols: </a:t>
            </a:r>
            <a:r>
              <a:rPr lang="fr-FR" dirty="0" err="1"/>
              <a:t>Viracochas</a:t>
            </a:r>
            <a:r>
              <a:rPr lang="fr-FR" dirty="0" smtClean="0"/>
              <a:t>!</a:t>
            </a:r>
          </a:p>
          <a:p>
            <a:pPr lvl="2"/>
            <a:r>
              <a:rPr lang="fr-FR" dirty="0" smtClean="0"/>
              <a:t>Mythe récupéré par les Conquistadors pour conquérir l’empire</a:t>
            </a:r>
          </a:p>
          <a:p>
            <a:pPr lvl="2"/>
            <a:endParaRPr lang="fr-FR" dirty="0" smtClean="0"/>
          </a:p>
          <a:p>
            <a:endParaRPr lang="fr-FR" dirty="0"/>
          </a:p>
        </p:txBody>
      </p:sp>
      <p:pic>
        <p:nvPicPr>
          <p:cNvPr id="4" name="Image 3" descr="Capture d’écran 2017-05-04 à 21.24.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142" y="1797126"/>
            <a:ext cx="3670409" cy="4035927"/>
          </a:xfrm>
          <a:prstGeom prst="rect">
            <a:avLst/>
          </a:prstGeom>
        </p:spPr>
      </p:pic>
    </p:spTree>
    <p:extLst>
      <p:ext uri="{BB962C8B-B14F-4D97-AF65-F5344CB8AC3E}">
        <p14:creationId xmlns:p14="http://schemas.microsoft.com/office/powerpoint/2010/main" val="2428316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dieu Inti</a:t>
            </a:r>
            <a:endParaRPr lang="fr-FR" dirty="0"/>
          </a:p>
        </p:txBody>
      </p:sp>
      <p:sp>
        <p:nvSpPr>
          <p:cNvPr id="3" name="Espace réservé du contenu 2"/>
          <p:cNvSpPr>
            <a:spLocks noGrp="1"/>
          </p:cNvSpPr>
          <p:nvPr>
            <p:ph idx="1"/>
          </p:nvPr>
        </p:nvSpPr>
        <p:spPr>
          <a:xfrm>
            <a:off x="1" y="2070846"/>
            <a:ext cx="4520123" cy="4182035"/>
          </a:xfrm>
        </p:spPr>
        <p:txBody>
          <a:bodyPr/>
          <a:lstStyle/>
          <a:p>
            <a:r>
              <a:rPr lang="fr-FR" dirty="0"/>
              <a:t>2. Inti = Dieu soleil</a:t>
            </a:r>
          </a:p>
          <a:p>
            <a:pPr lvl="1"/>
            <a:r>
              <a:rPr lang="fr-FR" dirty="0"/>
              <a:t>Ordonne cycle du monde (solstices</a:t>
            </a:r>
            <a:r>
              <a:rPr lang="fr-FR" dirty="0" smtClean="0"/>
              <a:t>)</a:t>
            </a:r>
          </a:p>
          <a:p>
            <a:pPr lvl="1"/>
            <a:r>
              <a:rPr lang="fr-FR" dirty="0" smtClean="0"/>
              <a:t>Fils de </a:t>
            </a:r>
            <a:r>
              <a:rPr lang="fr-FR" dirty="0" err="1" smtClean="0"/>
              <a:t>Viracocha</a:t>
            </a:r>
            <a:endParaRPr lang="fr-FR" dirty="0" smtClean="0"/>
          </a:p>
          <a:p>
            <a:pPr lvl="1"/>
            <a:r>
              <a:rPr lang="fr-FR" dirty="0" smtClean="0"/>
              <a:t>Époux de </a:t>
            </a:r>
            <a:r>
              <a:rPr lang="fr-FR" dirty="0" err="1" smtClean="0"/>
              <a:t>Pachamama</a:t>
            </a:r>
            <a:r>
              <a:rPr lang="fr-FR" dirty="0" smtClean="0"/>
              <a:t>  (la Terre)</a:t>
            </a:r>
            <a:endParaRPr lang="fr-FR" dirty="0"/>
          </a:p>
          <a:p>
            <a:pPr lvl="2"/>
            <a:r>
              <a:rPr lang="fr-FR" dirty="0"/>
              <a:t>Typiquement inca</a:t>
            </a:r>
          </a:p>
          <a:p>
            <a:pPr lvl="2"/>
            <a:r>
              <a:rPr lang="fr-FR" dirty="0"/>
              <a:t>Éclipses du soleil = colère d’Inti</a:t>
            </a:r>
          </a:p>
          <a:p>
            <a:endParaRPr lang="fr-FR" dirty="0"/>
          </a:p>
        </p:txBody>
      </p:sp>
    </p:spTree>
    <p:extLst>
      <p:ext uri="{BB962C8B-B14F-4D97-AF65-F5344CB8AC3E}">
        <p14:creationId xmlns:p14="http://schemas.microsoft.com/office/powerpoint/2010/main" val="2467662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Dieu </a:t>
            </a:r>
            <a:r>
              <a:rPr lang="fr-FR" dirty="0" err="1" smtClean="0"/>
              <a:t>Pachacamac</a:t>
            </a:r>
            <a:endParaRPr lang="fr-FR" dirty="0"/>
          </a:p>
        </p:txBody>
      </p:sp>
      <p:sp>
        <p:nvSpPr>
          <p:cNvPr id="3" name="Espace réservé du contenu 2"/>
          <p:cNvSpPr>
            <a:spLocks noGrp="1"/>
          </p:cNvSpPr>
          <p:nvPr>
            <p:ph idx="1"/>
          </p:nvPr>
        </p:nvSpPr>
        <p:spPr>
          <a:xfrm>
            <a:off x="1" y="2070846"/>
            <a:ext cx="4770130" cy="4182035"/>
          </a:xfrm>
        </p:spPr>
        <p:txBody>
          <a:bodyPr/>
          <a:lstStyle/>
          <a:p>
            <a:pPr marL="342900" lvl="1" indent="-342900">
              <a:spcBef>
                <a:spcPts val="2000"/>
              </a:spcBef>
            </a:pPr>
            <a:r>
              <a:rPr lang="fr-FR" dirty="0"/>
              <a:t>3. </a:t>
            </a:r>
            <a:r>
              <a:rPr lang="fr-FR" dirty="0" err="1"/>
              <a:t>Pachacamac</a:t>
            </a:r>
            <a:r>
              <a:rPr lang="fr-FR" dirty="0"/>
              <a:t>: </a:t>
            </a:r>
          </a:p>
          <a:p>
            <a:pPr lvl="1"/>
            <a:r>
              <a:rPr lang="fr-FR" dirty="0"/>
              <a:t>Créateur de la terre, du </a:t>
            </a:r>
            <a:r>
              <a:rPr lang="fr-FR" dirty="0" smtClean="0"/>
              <a:t>temps</a:t>
            </a:r>
          </a:p>
          <a:p>
            <a:pPr lvl="1"/>
            <a:r>
              <a:rPr lang="fr-FR" dirty="0" smtClean="0"/>
              <a:t>Fils du soleil (Inti) </a:t>
            </a:r>
            <a:endParaRPr lang="fr-FR" dirty="0"/>
          </a:p>
          <a:p>
            <a:pPr lvl="1"/>
            <a:r>
              <a:rPr lang="fr-FR" dirty="0"/>
              <a:t>Lieu pèlerinage important</a:t>
            </a:r>
          </a:p>
          <a:p>
            <a:pPr lvl="1"/>
            <a:r>
              <a:rPr lang="fr-FR" dirty="0"/>
              <a:t>Rival de </a:t>
            </a:r>
            <a:r>
              <a:rPr lang="fr-FR" dirty="0" err="1"/>
              <a:t>Viracocha</a:t>
            </a:r>
            <a:endParaRPr lang="fr-FR" dirty="0"/>
          </a:p>
          <a:p>
            <a:endParaRPr lang="fr-FR" dirty="0"/>
          </a:p>
        </p:txBody>
      </p:sp>
      <p:pic>
        <p:nvPicPr>
          <p:cNvPr id="4" name="Image 3" descr="Capture d’écran 2017-05-04 à 21.37.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158" y="1673688"/>
            <a:ext cx="3123835" cy="5104306"/>
          </a:xfrm>
          <a:prstGeom prst="rect">
            <a:avLst/>
          </a:prstGeom>
        </p:spPr>
      </p:pic>
    </p:spTree>
    <p:extLst>
      <p:ext uri="{BB962C8B-B14F-4D97-AF65-F5344CB8AC3E}">
        <p14:creationId xmlns:p14="http://schemas.microsoft.com/office/powerpoint/2010/main" val="247041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Les cultes</a:t>
            </a:r>
            <a:endParaRPr lang="fr-FR" dirty="0"/>
          </a:p>
        </p:txBody>
      </p:sp>
      <p:sp>
        <p:nvSpPr>
          <p:cNvPr id="3" name="Espace réservé du contenu 2"/>
          <p:cNvSpPr>
            <a:spLocks noGrp="1"/>
          </p:cNvSpPr>
          <p:nvPr>
            <p:ph idx="1"/>
          </p:nvPr>
        </p:nvSpPr>
        <p:spPr/>
        <p:txBody>
          <a:bodyPr>
            <a:normAutofit/>
          </a:bodyPr>
          <a:lstStyle/>
          <a:p>
            <a:r>
              <a:rPr lang="fr-FR" dirty="0"/>
              <a:t>1</a:t>
            </a:r>
            <a:r>
              <a:rPr lang="fr-FR" dirty="0" smtClean="0"/>
              <a:t>. culte des ancêtres:</a:t>
            </a:r>
          </a:p>
          <a:p>
            <a:pPr lvl="1"/>
            <a:r>
              <a:rPr lang="fr-FR" dirty="0" smtClean="0"/>
              <a:t>Corps sont conservés - desséchés au vent</a:t>
            </a:r>
          </a:p>
          <a:p>
            <a:pPr lvl="1"/>
            <a:r>
              <a:rPr lang="fr-FR" dirty="0" smtClean="0"/>
              <a:t>Offrandes en leur honneur par membres de la famille</a:t>
            </a:r>
          </a:p>
          <a:p>
            <a:pPr lvl="1"/>
            <a:r>
              <a:rPr lang="fr-FR" dirty="0" smtClean="0"/>
              <a:t>Vouloir obtenir de l’aide, des conseils</a:t>
            </a:r>
          </a:p>
          <a:p>
            <a:r>
              <a:rPr lang="fr-FR" dirty="0"/>
              <a:t>2</a:t>
            </a:r>
            <a:r>
              <a:rPr lang="fr-FR" dirty="0" smtClean="0"/>
              <a:t>. culte des </a:t>
            </a:r>
            <a:r>
              <a:rPr lang="fr-FR" dirty="0" err="1" smtClean="0"/>
              <a:t>Huacas</a:t>
            </a:r>
            <a:r>
              <a:rPr lang="fr-FR" dirty="0" smtClean="0"/>
              <a:t>:</a:t>
            </a:r>
          </a:p>
          <a:p>
            <a:pPr lvl="1"/>
            <a:r>
              <a:rPr lang="fr-FR" dirty="0" smtClean="0"/>
              <a:t>Tout ce qui sort de l’ordinaire:</a:t>
            </a:r>
          </a:p>
          <a:p>
            <a:pPr lvl="2"/>
            <a:r>
              <a:rPr lang="fr-FR" dirty="0" smtClean="0"/>
              <a:t>Montagne, édifice</a:t>
            </a:r>
          </a:p>
          <a:p>
            <a:pPr lvl="2"/>
            <a:r>
              <a:rPr lang="fr-FR" dirty="0" smtClean="0"/>
              <a:t>Il y en avait environ 500 autour de Cuzco…</a:t>
            </a:r>
          </a:p>
          <a:p>
            <a:pPr lvl="2"/>
            <a:r>
              <a:rPr lang="fr-FR" dirty="0" smtClean="0"/>
              <a:t>Culte animiste</a:t>
            </a:r>
          </a:p>
        </p:txBody>
      </p:sp>
    </p:spTree>
    <p:extLst>
      <p:ext uri="{BB962C8B-B14F-4D97-AF65-F5344CB8AC3E}">
        <p14:creationId xmlns:p14="http://schemas.microsoft.com/office/powerpoint/2010/main" val="350585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rites funéraires</a:t>
            </a:r>
            <a:endParaRPr lang="fr-FR" dirty="0"/>
          </a:p>
        </p:txBody>
      </p:sp>
      <p:pic>
        <p:nvPicPr>
          <p:cNvPr id="5" name="Espace réservé du contenu 3" descr="IMG_5081.JPG"/>
          <p:cNvPicPr>
            <a:picLocks noGrp="1" noChangeAspect="1"/>
          </p:cNvPicPr>
          <p:nvPr>
            <p:ph idx="1"/>
          </p:nvPr>
        </p:nvPicPr>
        <p:blipFill>
          <a:blip r:embed="rId2" cstate="email">
            <a:extLst>
              <a:ext uri="{28A0092B-C50C-407E-A947-70E740481C1C}">
                <a14:useLocalDpi xmlns:a14="http://schemas.microsoft.com/office/drawing/2010/main"/>
              </a:ext>
            </a:extLst>
          </a:blip>
          <a:srcRect l="-73593" r="-73593"/>
          <a:stretch>
            <a:fillRect/>
          </a:stretch>
        </p:blipFill>
        <p:spPr>
          <a:xfrm>
            <a:off x="-2423640" y="1165224"/>
            <a:ext cx="9373096" cy="5692775"/>
          </a:xfrm>
        </p:spPr>
      </p:pic>
      <p:sp>
        <p:nvSpPr>
          <p:cNvPr id="6" name="ZoneTexte 5"/>
          <p:cNvSpPr txBox="1"/>
          <p:nvPr/>
        </p:nvSpPr>
        <p:spPr>
          <a:xfrm>
            <a:off x="4202057" y="1664368"/>
            <a:ext cx="2024679" cy="1477328"/>
          </a:xfrm>
          <a:prstGeom prst="rect">
            <a:avLst/>
          </a:prstGeom>
          <a:noFill/>
        </p:spPr>
        <p:txBody>
          <a:bodyPr wrap="square" rtlCol="0">
            <a:spAutoFit/>
          </a:bodyPr>
          <a:lstStyle/>
          <a:p>
            <a:r>
              <a:rPr lang="fr-FR" dirty="0" smtClean="0">
                <a:solidFill>
                  <a:srgbClr val="FFFFFF"/>
                </a:solidFill>
              </a:rPr>
              <a:t>Tombe avec momie et les biens apportés par le défunt.</a:t>
            </a:r>
          </a:p>
          <a:p>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1360039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cosmogonie </a:t>
            </a:r>
            <a:r>
              <a:rPr lang="fr-FR" dirty="0"/>
              <a:t>inca:</a:t>
            </a:r>
          </a:p>
        </p:txBody>
      </p:sp>
      <p:sp>
        <p:nvSpPr>
          <p:cNvPr id="3" name="Espace réservé du contenu 2"/>
          <p:cNvSpPr>
            <a:spLocks noGrp="1"/>
          </p:cNvSpPr>
          <p:nvPr>
            <p:ph idx="1"/>
          </p:nvPr>
        </p:nvSpPr>
        <p:spPr/>
        <p:txBody>
          <a:bodyPr>
            <a:normAutofit fontScale="77500" lnSpcReduction="20000"/>
          </a:bodyPr>
          <a:lstStyle/>
          <a:p>
            <a:r>
              <a:rPr lang="fr-FR" dirty="0" smtClean="0"/>
              <a:t>Lac Titicaca:</a:t>
            </a:r>
          </a:p>
          <a:p>
            <a:pPr lvl="1"/>
            <a:r>
              <a:rPr lang="fr-FR" dirty="0" smtClean="0"/>
              <a:t>Origines du monde</a:t>
            </a:r>
          </a:p>
          <a:p>
            <a:pPr lvl="1"/>
            <a:r>
              <a:rPr lang="fr-FR" dirty="0" smtClean="0"/>
              <a:t>Ile du Soleil et Ile de la Lune</a:t>
            </a:r>
          </a:p>
          <a:p>
            <a:pPr lvl="1"/>
            <a:r>
              <a:rPr lang="fr-FR" dirty="0" smtClean="0"/>
              <a:t>Sanctuaire sacré</a:t>
            </a:r>
          </a:p>
          <a:p>
            <a:r>
              <a:rPr lang="fr-FR" dirty="0" smtClean="0"/>
              <a:t>1</a:t>
            </a:r>
            <a:r>
              <a:rPr lang="fr-FR" baseline="30000" dirty="0" smtClean="0"/>
              <a:t>er</a:t>
            </a:r>
            <a:r>
              <a:rPr lang="fr-FR" dirty="0" smtClean="0"/>
              <a:t> âge: les dieux, pas de mortalité</a:t>
            </a:r>
          </a:p>
          <a:p>
            <a:r>
              <a:rPr lang="fr-FR" dirty="0" smtClean="0"/>
              <a:t>2</a:t>
            </a:r>
            <a:r>
              <a:rPr lang="fr-FR" baseline="30000" dirty="0" smtClean="0"/>
              <a:t>e</a:t>
            </a:r>
            <a:r>
              <a:rPr lang="fr-FR" dirty="0" smtClean="0"/>
              <a:t> âge: géants, désobéissance, déluge pour les anéantir</a:t>
            </a:r>
          </a:p>
          <a:p>
            <a:r>
              <a:rPr lang="fr-FR" dirty="0" smtClean="0"/>
              <a:t>3</a:t>
            </a:r>
            <a:r>
              <a:rPr lang="fr-FR" baseline="30000" dirty="0" smtClean="0"/>
              <a:t>e</a:t>
            </a:r>
            <a:r>
              <a:rPr lang="fr-FR" dirty="0" smtClean="0"/>
              <a:t> âge: 1ers humains (avec argile) non civilisés</a:t>
            </a:r>
          </a:p>
          <a:p>
            <a:r>
              <a:rPr lang="fr-FR" dirty="0" smtClean="0"/>
              <a:t>4</a:t>
            </a:r>
            <a:r>
              <a:rPr lang="fr-FR" baseline="30000" dirty="0" smtClean="0"/>
              <a:t>e</a:t>
            </a:r>
            <a:r>
              <a:rPr lang="fr-FR" dirty="0" smtClean="0"/>
              <a:t> âge: « les guerriers », ont appris civilisation</a:t>
            </a:r>
          </a:p>
          <a:p>
            <a:r>
              <a:rPr lang="fr-FR" dirty="0" smtClean="0"/>
              <a:t>5e âge: les Incas: ont répandus la civilisation aux peuples conquis.</a:t>
            </a:r>
          </a:p>
          <a:p>
            <a:pPr lvl="1"/>
            <a:r>
              <a:rPr lang="fr-FR" dirty="0" smtClean="0"/>
              <a:t>Fin avec conquête espagnole.</a:t>
            </a:r>
          </a:p>
        </p:txBody>
      </p:sp>
    </p:spTree>
    <p:extLst>
      <p:ext uri="{BB962C8B-B14F-4D97-AF65-F5344CB8AC3E}">
        <p14:creationId xmlns:p14="http://schemas.microsoft.com/office/powerpoint/2010/main" val="3583875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3.2. sacrifices humains</a:t>
            </a:r>
            <a:endParaRPr lang="fr-FR" sz="3600" dirty="0"/>
          </a:p>
        </p:txBody>
      </p:sp>
      <p:sp>
        <p:nvSpPr>
          <p:cNvPr id="3" name="Espace réservé du contenu 2"/>
          <p:cNvSpPr>
            <a:spLocks noGrp="1"/>
          </p:cNvSpPr>
          <p:nvPr>
            <p:ph idx="1"/>
          </p:nvPr>
        </p:nvSpPr>
        <p:spPr/>
        <p:txBody>
          <a:bodyPr>
            <a:normAutofit fontScale="77500" lnSpcReduction="20000"/>
          </a:bodyPr>
          <a:lstStyle/>
          <a:p>
            <a:r>
              <a:rPr lang="fr-FR" dirty="0" smtClean="0"/>
              <a:t>Lors grands troubles</a:t>
            </a:r>
          </a:p>
          <a:p>
            <a:pPr lvl="1"/>
            <a:r>
              <a:rPr lang="fr-FR" dirty="0" smtClean="0"/>
              <a:t>Maladies, mort chef inca, catastrophes naturelles</a:t>
            </a:r>
          </a:p>
          <a:p>
            <a:pPr lvl="1"/>
            <a:r>
              <a:rPr lang="fr-FR" dirty="0" smtClean="0"/>
              <a:t>Lors mort chef inca: sacrifices de</a:t>
            </a:r>
          </a:p>
          <a:p>
            <a:pPr lvl="2"/>
            <a:r>
              <a:rPr lang="fr-FR" dirty="0" smtClean="0"/>
              <a:t>Deux de ses femmes</a:t>
            </a:r>
          </a:p>
          <a:p>
            <a:pPr lvl="2"/>
            <a:r>
              <a:rPr lang="fr-FR" dirty="0" smtClean="0"/>
              <a:t>Un serviteur</a:t>
            </a:r>
          </a:p>
          <a:p>
            <a:pPr lvl="2"/>
            <a:r>
              <a:rPr lang="fr-FR" dirty="0" smtClean="0"/>
              <a:t>Un guerrier</a:t>
            </a:r>
          </a:p>
          <a:p>
            <a:pPr lvl="2"/>
            <a:r>
              <a:rPr lang="fr-FR" dirty="0" smtClean="0"/>
              <a:t>Obsèques: un an!</a:t>
            </a:r>
          </a:p>
          <a:p>
            <a:pPr lvl="1"/>
            <a:r>
              <a:rPr lang="fr-FR" dirty="0" smtClean="0"/>
              <a:t>Pour apaiser dieux</a:t>
            </a:r>
          </a:p>
          <a:p>
            <a:r>
              <a:rPr lang="fr-FR" dirty="0" smtClean="0"/>
              <a:t>Victimes =</a:t>
            </a:r>
          </a:p>
          <a:p>
            <a:pPr lvl="1"/>
            <a:r>
              <a:rPr lang="fr-FR" dirty="0" smtClean="0"/>
              <a:t>Jeunes des provinces</a:t>
            </a:r>
          </a:p>
          <a:p>
            <a:pPr lvl="1"/>
            <a:r>
              <a:rPr lang="fr-FR" dirty="0" smtClean="0"/>
              <a:t>Prisonniers de guerre</a:t>
            </a:r>
          </a:p>
          <a:p>
            <a:r>
              <a:rPr lang="fr-FR" dirty="0" smtClean="0"/>
              <a:t>Rites:</a:t>
            </a:r>
          </a:p>
          <a:p>
            <a:pPr lvl="1"/>
            <a:r>
              <a:rPr lang="fr-FR" dirty="0" smtClean="0"/>
              <a:t>Boire </a:t>
            </a:r>
            <a:r>
              <a:rPr lang="fr-FR" dirty="0" err="1" smtClean="0"/>
              <a:t>chicha</a:t>
            </a:r>
            <a:r>
              <a:rPr lang="fr-FR" dirty="0" smtClean="0"/>
              <a:t> et mâcher feuilles de coca pour atténuer sens</a:t>
            </a:r>
          </a:p>
        </p:txBody>
      </p:sp>
    </p:spTree>
    <p:extLst>
      <p:ext uri="{BB962C8B-B14F-4D97-AF65-F5344CB8AC3E}">
        <p14:creationId xmlns:p14="http://schemas.microsoft.com/office/powerpoint/2010/main" val="1651998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t>
            </a:r>
            <a:r>
              <a:rPr lang="fr-FR" dirty="0" smtClean="0"/>
              <a:t>onquistadores attirés par ...l'or des Incas!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Espagnols s'étaient d'abord attardés chez les Mayas...mais il n'y avait pas d'or</a:t>
            </a:r>
          </a:p>
          <a:p>
            <a:r>
              <a:rPr lang="fr-FR" dirty="0" smtClean="0"/>
              <a:t>ces derniers leur indiquent qu'au Sud...il y avait un peuple qui en avait...beaucoup!</a:t>
            </a:r>
          </a:p>
          <a:p>
            <a:r>
              <a:rPr lang="fr-FR" dirty="0" smtClean="0"/>
              <a:t>c'est pourquoi Pizarro se rendit-il jusqu'à Cuzco</a:t>
            </a:r>
          </a:p>
          <a:p>
            <a:r>
              <a:rPr lang="fr-FR" dirty="0" smtClean="0"/>
              <a:t>lui et ses conquistadores furent ...éblouis par tant d'or et d'argent...</a:t>
            </a:r>
          </a:p>
          <a:p>
            <a:pPr marL="342900" lvl="3" indent="-342900">
              <a:spcBef>
                <a:spcPts val="2000"/>
              </a:spcBef>
            </a:pPr>
            <a:r>
              <a:rPr lang="fr-FR" dirty="0" smtClean="0"/>
              <a:t>ils furent aussi éblouis par l'organisation de l'empire...</a:t>
            </a:r>
            <a:r>
              <a:rPr lang="en-GB" dirty="0">
                <a:effectLst/>
              </a:rPr>
              <a:t> </a:t>
            </a:r>
            <a:r>
              <a:rPr lang="en-GB" dirty="0" err="1">
                <a:effectLst/>
              </a:rPr>
              <a:t>soldats</a:t>
            </a:r>
            <a:r>
              <a:rPr lang="en-GB" dirty="0">
                <a:effectLst/>
              </a:rPr>
              <a:t> </a:t>
            </a:r>
            <a:r>
              <a:rPr lang="en-GB" dirty="0" err="1">
                <a:effectLst/>
              </a:rPr>
              <a:t>espagnols</a:t>
            </a:r>
            <a:r>
              <a:rPr lang="en-GB" dirty="0">
                <a:effectLst/>
              </a:rPr>
              <a:t> (1553) </a:t>
            </a:r>
            <a:r>
              <a:rPr lang="en-GB" dirty="0" err="1">
                <a:effectLst/>
              </a:rPr>
              <a:t>pensaient</a:t>
            </a:r>
            <a:r>
              <a:rPr lang="en-GB" dirty="0">
                <a:effectLst/>
              </a:rPr>
              <a:t> </a:t>
            </a:r>
            <a:r>
              <a:rPr lang="en-GB" dirty="0" err="1">
                <a:effectLst/>
              </a:rPr>
              <a:t>que</a:t>
            </a:r>
            <a:r>
              <a:rPr lang="en-GB" dirty="0">
                <a:effectLst/>
              </a:rPr>
              <a:t> des “</a:t>
            </a:r>
            <a:r>
              <a:rPr lang="en-GB" dirty="0" err="1">
                <a:effectLst/>
              </a:rPr>
              <a:t>géants</a:t>
            </a:r>
            <a:r>
              <a:rPr lang="en-GB" dirty="0">
                <a:effectLst/>
              </a:rPr>
              <a:t>” </a:t>
            </a:r>
            <a:r>
              <a:rPr lang="en-GB" dirty="0" err="1">
                <a:effectLst/>
              </a:rPr>
              <a:t>avaient</a:t>
            </a:r>
            <a:r>
              <a:rPr lang="en-GB" dirty="0">
                <a:effectLst/>
              </a:rPr>
              <a:t> </a:t>
            </a:r>
            <a:r>
              <a:rPr lang="en-GB" dirty="0" err="1" smtClean="0">
                <a:effectLst/>
              </a:rPr>
              <a:t>édifié</a:t>
            </a:r>
            <a:r>
              <a:rPr lang="en-GB" dirty="0" smtClean="0">
                <a:effectLst/>
              </a:rPr>
              <a:t> </a:t>
            </a:r>
            <a:r>
              <a:rPr lang="en-GB" dirty="0">
                <a:effectLst/>
              </a:rPr>
              <a:t>constructions!</a:t>
            </a:r>
            <a:endParaRPr lang="fr-CA" dirty="0">
              <a:effectLst/>
            </a:endParaRPr>
          </a:p>
          <a:p>
            <a:endParaRPr lang="fr-FR" dirty="0"/>
          </a:p>
        </p:txBody>
      </p:sp>
    </p:spTree>
    <p:extLst>
      <p:ext uri="{BB962C8B-B14F-4D97-AF65-F5344CB8AC3E}">
        <p14:creationId xmlns:p14="http://schemas.microsoft.com/office/powerpoint/2010/main" val="403330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oche_sacrifice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8377238" cy="6253163"/>
          </a:xfrm>
        </p:spPr>
      </p:pic>
      <p:sp>
        <p:nvSpPr>
          <p:cNvPr id="5" name="ZoneTexte 4"/>
          <p:cNvSpPr txBox="1"/>
          <p:nvPr/>
        </p:nvSpPr>
        <p:spPr>
          <a:xfrm>
            <a:off x="466084" y="6361381"/>
            <a:ext cx="8606796" cy="369332"/>
          </a:xfrm>
          <a:prstGeom prst="rect">
            <a:avLst/>
          </a:prstGeom>
          <a:noFill/>
        </p:spPr>
        <p:txBody>
          <a:bodyPr wrap="square" rtlCol="0">
            <a:spAutoFit/>
          </a:bodyPr>
          <a:lstStyle/>
          <a:p>
            <a:r>
              <a:rPr lang="fr-FR" dirty="0" smtClean="0">
                <a:solidFill>
                  <a:srgbClr val="FFFFFF"/>
                </a:solidFill>
              </a:rPr>
              <a:t>Couteau cérémoniel et vase pour recevoir le sang des victimes;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2438720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3.2. « dieu </a:t>
            </a:r>
            <a:r>
              <a:rPr lang="fr-FR" dirty="0" err="1" smtClean="0"/>
              <a:t>décapiteur</a:t>
            </a:r>
            <a:r>
              <a:rPr lang="fr-FR" dirty="0" smtClean="0"/>
              <a:t> »</a:t>
            </a:r>
            <a:endParaRPr lang="fr-FR" dirty="0"/>
          </a:p>
        </p:txBody>
      </p:sp>
      <p:sp>
        <p:nvSpPr>
          <p:cNvPr id="3" name="Espace réservé du contenu 2"/>
          <p:cNvSpPr>
            <a:spLocks noGrp="1"/>
          </p:cNvSpPr>
          <p:nvPr>
            <p:ph idx="1"/>
          </p:nvPr>
        </p:nvSpPr>
        <p:spPr>
          <a:xfrm>
            <a:off x="155159" y="2070846"/>
            <a:ext cx="5174987" cy="4787154"/>
          </a:xfrm>
        </p:spPr>
        <p:txBody>
          <a:bodyPr/>
          <a:lstStyle/>
          <a:p>
            <a:r>
              <a:rPr lang="fr-FR" dirty="0"/>
              <a:t>Ai-</a:t>
            </a:r>
            <a:r>
              <a:rPr lang="fr-FR" dirty="0" err="1"/>
              <a:t>Apaec</a:t>
            </a:r>
            <a:endParaRPr lang="fr-FR" dirty="0"/>
          </a:p>
          <a:p>
            <a:r>
              <a:rPr lang="fr-FR" dirty="0" smtClean="0"/>
              <a:t>Origine Moche</a:t>
            </a:r>
          </a:p>
          <a:p>
            <a:r>
              <a:rPr lang="fr-FR" dirty="0" smtClean="0"/>
              <a:t>Mi-homme, </a:t>
            </a:r>
            <a:r>
              <a:rPr lang="fr-FR" dirty="0" err="1" smtClean="0"/>
              <a:t>mi-jaguar</a:t>
            </a:r>
            <a:endParaRPr lang="fr-FR" dirty="0" smtClean="0"/>
          </a:p>
          <a:p>
            <a:r>
              <a:rPr lang="fr-FR" dirty="0" smtClean="0"/>
              <a:t>Muni couteau cérémoniel (</a:t>
            </a:r>
            <a:r>
              <a:rPr lang="fr-FR" dirty="0" err="1" smtClean="0"/>
              <a:t>tumi</a:t>
            </a:r>
            <a:r>
              <a:rPr lang="fr-FR" dirty="0" smtClean="0"/>
              <a:t>) et tête décapitée d’une victime</a:t>
            </a:r>
          </a:p>
          <a:p>
            <a:r>
              <a:rPr lang="fr-FR" dirty="0" smtClean="0"/>
              <a:t>Visage grimaçant et 4 crocs</a:t>
            </a:r>
            <a:endParaRPr lang="fr-FR" dirty="0"/>
          </a:p>
        </p:txBody>
      </p:sp>
      <p:pic>
        <p:nvPicPr>
          <p:cNvPr id="4" name="Image 3" descr="Capture d’écran 2017-05-04 à 21.44.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738" y="2600190"/>
            <a:ext cx="3979262" cy="4257810"/>
          </a:xfrm>
          <a:prstGeom prst="rect">
            <a:avLst/>
          </a:prstGeom>
        </p:spPr>
      </p:pic>
    </p:spTree>
    <p:extLst>
      <p:ext uri="{BB962C8B-B14F-4D97-AF65-F5344CB8AC3E}">
        <p14:creationId xmlns:p14="http://schemas.microsoft.com/office/powerpoint/2010/main" val="612896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Vidéo 3 jeunes sacrifiés</a:t>
            </a:r>
            <a:endParaRPr lang="fr-FR" dirty="0"/>
          </a:p>
        </p:txBody>
      </p:sp>
      <p:sp>
        <p:nvSpPr>
          <p:cNvPr id="3" name="Espace réservé du contenu 2"/>
          <p:cNvSpPr>
            <a:spLocks noGrp="1"/>
          </p:cNvSpPr>
          <p:nvPr>
            <p:ph idx="1"/>
          </p:nvPr>
        </p:nvSpPr>
        <p:spPr>
          <a:xfrm>
            <a:off x="1" y="1600200"/>
            <a:ext cx="4178300" cy="5257800"/>
          </a:xfrm>
        </p:spPr>
        <p:txBody>
          <a:bodyPr>
            <a:normAutofit/>
          </a:bodyPr>
          <a:lstStyle/>
          <a:p>
            <a:r>
              <a:rPr lang="fr-FR" dirty="0" smtClean="0"/>
              <a:t>Trouvés en 1999, </a:t>
            </a:r>
            <a:r>
              <a:rPr lang="fr-FR" b="1" dirty="0" err="1" smtClean="0"/>
              <a:t>Llullaillaco</a:t>
            </a:r>
            <a:endParaRPr lang="fr-FR" dirty="0" smtClean="0"/>
          </a:p>
          <a:p>
            <a:r>
              <a:rPr lang="fr-FR" dirty="0" smtClean="0"/>
              <a:t>Parfaitement conservés en haut montagne (volcan) 6 700 m altitude</a:t>
            </a:r>
          </a:p>
          <a:p>
            <a:r>
              <a:rPr lang="fr-FR" dirty="0" smtClean="0"/>
              <a:t>En Argentine</a:t>
            </a:r>
          </a:p>
          <a:p>
            <a:r>
              <a:rPr lang="fr-FR" dirty="0" smtClean="0"/>
              <a:t>Jeune fille âgée  de 13 ans </a:t>
            </a:r>
          </a:p>
          <a:p>
            <a:r>
              <a:rPr lang="fr-FR" dirty="0" smtClean="0"/>
              <a:t>Datant du 15</a:t>
            </a:r>
            <a:r>
              <a:rPr lang="fr-FR" baseline="30000" dirty="0" smtClean="0"/>
              <a:t>e</a:t>
            </a:r>
            <a:r>
              <a:rPr lang="fr-FR" dirty="0" smtClean="0"/>
              <a:t> s.</a:t>
            </a:r>
          </a:p>
          <a:p>
            <a:r>
              <a:rPr lang="fr-FR" dirty="0" smtClean="0"/>
              <a:t>Avaient consommé </a:t>
            </a:r>
            <a:r>
              <a:rPr lang="fr-FR" dirty="0" err="1" smtClean="0"/>
              <a:t>chicha</a:t>
            </a:r>
            <a:r>
              <a:rPr lang="fr-FR" dirty="0" smtClean="0"/>
              <a:t> et feuilles de coca</a:t>
            </a:r>
          </a:p>
        </p:txBody>
      </p:sp>
      <p:pic>
        <p:nvPicPr>
          <p:cNvPr id="4" name="Image 3" descr="Capture d’écran 2015-01-28 à 15.57.5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8300" y="3704318"/>
            <a:ext cx="4965700" cy="3153682"/>
          </a:xfrm>
          <a:prstGeom prst="rect">
            <a:avLst/>
          </a:prstGeom>
        </p:spPr>
      </p:pic>
      <p:sp>
        <p:nvSpPr>
          <p:cNvPr id="5" name="ZoneTexte 4"/>
          <p:cNvSpPr txBox="1"/>
          <p:nvPr/>
        </p:nvSpPr>
        <p:spPr>
          <a:xfrm>
            <a:off x="4635500" y="2679700"/>
            <a:ext cx="4508500" cy="1200329"/>
          </a:xfrm>
          <a:prstGeom prst="rect">
            <a:avLst/>
          </a:prstGeom>
          <a:noFill/>
        </p:spPr>
        <p:txBody>
          <a:bodyPr wrap="square" rtlCol="0">
            <a:spAutoFit/>
          </a:bodyPr>
          <a:lstStyle/>
          <a:p>
            <a:r>
              <a:rPr lang="fr-FR" dirty="0"/>
              <a:t>Lien BBC:  </a:t>
            </a:r>
            <a:r>
              <a:rPr lang="fr-FR" dirty="0">
                <a:hlinkClick r:id="rId3"/>
              </a:rPr>
              <a:t>http://www.bbc.com/news/science-environment-23496345</a:t>
            </a:r>
            <a:endParaRPr lang="fr-FR" dirty="0"/>
          </a:p>
          <a:p>
            <a:endParaRPr lang="fr-FR" dirty="0"/>
          </a:p>
        </p:txBody>
      </p:sp>
    </p:spTree>
    <p:extLst>
      <p:ext uri="{BB962C8B-B14F-4D97-AF65-F5344CB8AC3E}">
        <p14:creationId xmlns:p14="http://schemas.microsoft.com/office/powerpoint/2010/main" val="3146543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348" y="1582708"/>
            <a:ext cx="9210347" cy="5203028"/>
          </a:xfrm>
        </p:spPr>
        <p:txBody>
          <a:bodyPr/>
          <a:lstStyle/>
          <a:p>
            <a:r>
              <a:rPr lang="fr-FR" dirty="0" smtClean="0"/>
              <a:t>Victimes retrouvées:</a:t>
            </a:r>
          </a:p>
          <a:p>
            <a:pPr lvl="1"/>
            <a:r>
              <a:rPr lang="fr-FR" dirty="0" smtClean="0"/>
              <a:t>Mutilées: écartelées, </a:t>
            </a:r>
          </a:p>
          <a:p>
            <a:pPr lvl="1"/>
            <a:r>
              <a:rPr lang="fr-FR" dirty="0" smtClean="0"/>
              <a:t>coupures au crâne, os, doigts, bras, jambes…</a:t>
            </a:r>
          </a:p>
          <a:p>
            <a:pPr lvl="1"/>
            <a:r>
              <a:rPr lang="fr-FR" dirty="0" smtClean="0"/>
              <a:t>Squelettes recouverts de sédiments</a:t>
            </a:r>
            <a:endParaRPr lang="fr-FR" dirty="0"/>
          </a:p>
        </p:txBody>
      </p:sp>
    </p:spTree>
    <p:extLst>
      <p:ext uri="{BB962C8B-B14F-4D97-AF65-F5344CB8AC3E}">
        <p14:creationId xmlns:p14="http://schemas.microsoft.com/office/powerpoint/2010/main" val="3279249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Des prouesses architecturales</a:t>
            </a:r>
            <a:endParaRPr lang="fr-FR" dirty="0"/>
          </a:p>
        </p:txBody>
      </p:sp>
      <p:sp>
        <p:nvSpPr>
          <p:cNvPr id="3" name="Espace réservé du contenu 2"/>
          <p:cNvSpPr>
            <a:spLocks noGrp="1"/>
          </p:cNvSpPr>
          <p:nvPr>
            <p:ph idx="1"/>
          </p:nvPr>
        </p:nvSpPr>
        <p:spPr/>
        <p:txBody>
          <a:bodyPr/>
          <a:lstStyle/>
          <a:p>
            <a:r>
              <a:rPr lang="fr-FR" dirty="0" smtClean="0"/>
              <a:t>Des forteresses</a:t>
            </a:r>
          </a:p>
          <a:p>
            <a:r>
              <a:rPr lang="fr-FR" dirty="0" smtClean="0"/>
              <a:t>Des terrasses</a:t>
            </a:r>
          </a:p>
          <a:p>
            <a:r>
              <a:rPr lang="fr-FR" dirty="0" smtClean="0"/>
              <a:t>Des fontaines et des canalisations</a:t>
            </a:r>
          </a:p>
          <a:p>
            <a:r>
              <a:rPr lang="fr-FR" dirty="0" smtClean="0"/>
              <a:t>Des carrières</a:t>
            </a:r>
            <a:endParaRPr lang="fr-FR" dirty="0"/>
          </a:p>
        </p:txBody>
      </p:sp>
    </p:spTree>
    <p:extLst>
      <p:ext uri="{BB962C8B-B14F-4D97-AF65-F5344CB8AC3E}">
        <p14:creationId xmlns:p14="http://schemas.microsoft.com/office/powerpoint/2010/main" val="2574392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csay_zigzag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253163"/>
          </a:xfrm>
        </p:spPr>
      </p:pic>
      <p:sp>
        <p:nvSpPr>
          <p:cNvPr id="5" name="ZoneTexte 4"/>
          <p:cNvSpPr txBox="1"/>
          <p:nvPr/>
        </p:nvSpPr>
        <p:spPr>
          <a:xfrm>
            <a:off x="131442" y="5652998"/>
            <a:ext cx="8910958" cy="1200329"/>
          </a:xfrm>
          <a:prstGeom prst="rect">
            <a:avLst/>
          </a:prstGeom>
          <a:noFill/>
        </p:spPr>
        <p:txBody>
          <a:bodyPr wrap="square" rtlCol="0">
            <a:spAutoFit/>
          </a:bodyPr>
          <a:lstStyle/>
          <a:p>
            <a:r>
              <a:rPr lang="fr-FR" dirty="0" smtClean="0">
                <a:solidFill>
                  <a:schemeClr val="bg1"/>
                </a:solidFill>
              </a:rPr>
              <a:t>Forteresse de </a:t>
            </a:r>
            <a:r>
              <a:rPr lang="fr-FR" dirty="0" err="1" smtClean="0">
                <a:solidFill>
                  <a:schemeClr val="bg1"/>
                </a:solidFill>
              </a:rPr>
              <a:t>Sacsayhuaman</a:t>
            </a:r>
            <a:r>
              <a:rPr lang="fr-FR" dirty="0" smtClean="0">
                <a:solidFill>
                  <a:schemeClr val="bg1"/>
                </a:solidFill>
              </a:rPr>
              <a:t>  terminée sous </a:t>
            </a:r>
            <a:r>
              <a:rPr lang="fr-FR" dirty="0" err="1" smtClean="0">
                <a:solidFill>
                  <a:schemeClr val="bg1"/>
                </a:solidFill>
              </a:rPr>
              <a:t>Pachacutec</a:t>
            </a:r>
            <a:r>
              <a:rPr lang="fr-FR" dirty="0" smtClean="0">
                <a:solidFill>
                  <a:schemeClr val="bg1"/>
                </a:solidFill>
              </a:rPr>
              <a:t> et nécessita le travail de        30 000 hommes pendant…50-60 ans. Les trois remparts en zigzag mesurent 600 m.  Ce fut le quartier général de </a:t>
            </a:r>
            <a:r>
              <a:rPr lang="fr-FR" dirty="0" err="1" smtClean="0">
                <a:solidFill>
                  <a:schemeClr val="bg1"/>
                </a:solidFill>
              </a:rPr>
              <a:t>Manco</a:t>
            </a:r>
            <a:r>
              <a:rPr lang="fr-FR" dirty="0" smtClean="0">
                <a:solidFill>
                  <a:schemeClr val="bg1"/>
                </a:solidFill>
              </a:rPr>
              <a:t> </a:t>
            </a:r>
            <a:r>
              <a:rPr lang="fr-FR" dirty="0" err="1" smtClean="0">
                <a:solidFill>
                  <a:schemeClr val="bg1"/>
                </a:solidFill>
              </a:rPr>
              <a:t>Capac</a:t>
            </a:r>
            <a:r>
              <a:rPr lang="fr-FR" dirty="0" smtClean="0">
                <a:solidFill>
                  <a:schemeClr val="bg1"/>
                </a:solidFill>
              </a:rPr>
              <a:t> II (1536) lors d’un affrontement avec les Espagnols qui vainquirent les Incas</a:t>
            </a:r>
            <a:r>
              <a:rPr lang="fr-FR" dirty="0">
                <a:solidFill>
                  <a:schemeClr val="bg1"/>
                </a:solidFill>
              </a:rPr>
              <a:t>. Photo: Luc Guay</a:t>
            </a:r>
          </a:p>
        </p:txBody>
      </p:sp>
    </p:spTree>
    <p:extLst>
      <p:ext uri="{BB962C8B-B14F-4D97-AF65-F5344CB8AC3E}">
        <p14:creationId xmlns:p14="http://schemas.microsoft.com/office/powerpoint/2010/main" val="4170815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csay_mur.JPG"/>
          <p:cNvPicPr>
            <a:picLocks noGrp="1" noChangeAspect="1"/>
          </p:cNvPicPr>
          <p:nvPr>
            <p:ph idx="1"/>
          </p:nvPr>
        </p:nvPicPr>
        <p:blipFill>
          <a:blip r:embed="rId2" cstate="email">
            <a:extLst>
              <a:ext uri="{28A0092B-C50C-407E-A947-70E740481C1C}">
                <a14:useLocalDpi xmlns:a14="http://schemas.microsoft.com/office/drawing/2010/main"/>
              </a:ext>
            </a:extLst>
          </a:blip>
          <a:srcRect l="-59696" r="-59696"/>
          <a:stretch>
            <a:fillRect/>
          </a:stretch>
        </p:blipFill>
        <p:spPr>
          <a:xfrm>
            <a:off x="-2493553" y="0"/>
            <a:ext cx="9144000" cy="6253163"/>
          </a:xfrm>
        </p:spPr>
      </p:pic>
      <p:sp>
        <p:nvSpPr>
          <p:cNvPr id="5" name="ZoneTexte 4"/>
          <p:cNvSpPr txBox="1"/>
          <p:nvPr/>
        </p:nvSpPr>
        <p:spPr>
          <a:xfrm>
            <a:off x="5894331" y="1917065"/>
            <a:ext cx="3150831" cy="3970318"/>
          </a:xfrm>
          <a:prstGeom prst="rect">
            <a:avLst/>
          </a:prstGeom>
          <a:noFill/>
        </p:spPr>
        <p:txBody>
          <a:bodyPr wrap="square" rtlCol="0">
            <a:spAutoFit/>
          </a:bodyPr>
          <a:lstStyle/>
          <a:p>
            <a:r>
              <a:rPr lang="fr-FR" dirty="0" smtClean="0">
                <a:solidFill>
                  <a:srgbClr val="FFFFFF"/>
                </a:solidFill>
              </a:rPr>
              <a:t>Forteresse de </a:t>
            </a:r>
            <a:r>
              <a:rPr lang="fr-FR" dirty="0" err="1" smtClean="0">
                <a:solidFill>
                  <a:srgbClr val="FFFFFF"/>
                </a:solidFill>
              </a:rPr>
              <a:t>Sacsayhuaman</a:t>
            </a:r>
            <a:r>
              <a:rPr lang="fr-FR" dirty="0" smtClean="0">
                <a:solidFill>
                  <a:srgbClr val="FFFFFF"/>
                </a:solidFill>
              </a:rPr>
              <a:t>: murs cyclopéens!</a:t>
            </a:r>
          </a:p>
          <a:p>
            <a:r>
              <a:rPr lang="fr-FR" dirty="0" smtClean="0">
                <a:solidFill>
                  <a:srgbClr val="FFFFFF"/>
                </a:solidFill>
              </a:rPr>
              <a:t>On n’utilisait pas la roue…</a:t>
            </a:r>
          </a:p>
          <a:p>
            <a:r>
              <a:rPr lang="fr-FR" dirty="0" smtClean="0">
                <a:solidFill>
                  <a:srgbClr val="FFFFFF"/>
                </a:solidFill>
              </a:rPr>
              <a:t>Pierres taillées avec outils en bronze, cuivre et pierre (on ne connaissait pas le fer);</a:t>
            </a:r>
          </a:p>
          <a:p>
            <a:r>
              <a:rPr lang="fr-FR" dirty="0" smtClean="0">
                <a:solidFill>
                  <a:srgbClr val="FFFFFF"/>
                </a:solidFill>
              </a:rPr>
              <a:t>Pierres disposées sans mortier.</a:t>
            </a:r>
          </a:p>
          <a:p>
            <a:r>
              <a:rPr lang="fr-FR" dirty="0" smtClean="0">
                <a:solidFill>
                  <a:srgbClr val="FFFFFF"/>
                </a:solidFill>
              </a:rPr>
              <a:t>Ce bloc:</a:t>
            </a:r>
          </a:p>
          <a:p>
            <a:r>
              <a:rPr lang="fr-FR" dirty="0" smtClean="0">
                <a:solidFill>
                  <a:srgbClr val="FFFFFF"/>
                </a:solidFill>
              </a:rPr>
              <a:t>9 m haut, 5 m large, 4 m épais!</a:t>
            </a:r>
          </a:p>
          <a:p>
            <a:r>
              <a:rPr lang="fr-FR" dirty="0" smtClean="0">
                <a:solidFill>
                  <a:srgbClr val="FFFFFF"/>
                </a:solidFill>
              </a:rPr>
              <a:t>Poids:  300 tonnes!</a:t>
            </a:r>
          </a:p>
          <a:p>
            <a:r>
              <a:rPr lang="fr-FR" dirty="0" smtClean="0">
                <a:solidFill>
                  <a:srgbClr val="FFFFFF"/>
                </a:solidFill>
              </a:rPr>
              <a:t>30 000 ouvriers</a:t>
            </a:r>
          </a:p>
          <a:p>
            <a:r>
              <a:rPr lang="fr-FR" dirty="0">
                <a:solidFill>
                  <a:schemeClr val="bg1"/>
                </a:solidFill>
              </a:rPr>
              <a:t>Photo: Luc Guay</a:t>
            </a:r>
            <a:endParaRPr lang="fr-FR" dirty="0" smtClean="0">
              <a:solidFill>
                <a:srgbClr val="FFFFFF"/>
              </a:solidFill>
            </a:endParaRPr>
          </a:p>
        </p:txBody>
      </p:sp>
    </p:spTree>
    <p:extLst>
      <p:ext uri="{BB962C8B-B14F-4D97-AF65-F5344CB8AC3E}">
        <p14:creationId xmlns:p14="http://schemas.microsoft.com/office/powerpoint/2010/main" val="844008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Voici ce que disait un chroniqueur en 1533 sur </a:t>
            </a:r>
            <a:r>
              <a:rPr lang="fr-FR" sz="3600" dirty="0" err="1" smtClean="0"/>
              <a:t>Sacsayhuaman</a:t>
            </a:r>
            <a:r>
              <a:rPr lang="fr-FR" sz="3600" dirty="0" smtClean="0"/>
              <a:t>:</a:t>
            </a:r>
            <a:endParaRPr lang="fr-FR" sz="3600" dirty="0"/>
          </a:p>
        </p:txBody>
      </p:sp>
      <p:sp>
        <p:nvSpPr>
          <p:cNvPr id="3" name="Espace réservé du contenu 2"/>
          <p:cNvSpPr>
            <a:spLocks noGrp="1"/>
          </p:cNvSpPr>
          <p:nvPr>
            <p:ph idx="1"/>
          </p:nvPr>
        </p:nvSpPr>
        <p:spPr/>
        <p:txBody>
          <a:bodyPr/>
          <a:lstStyle/>
          <a:p>
            <a:r>
              <a:rPr lang="fr-FR" dirty="0"/>
              <a:t>"Dans tout le pays, vous ne trouverez pas de murailles aussi magnifiques. Elles sont composées de pierres si grandes, que personne ne peut croire qu'elles y aient été amenées par des êtres humains... Ni l'aqueduc de Ségovie, ni aucune autre construction réalisée par Hercule ou par les Romains ne peut être comparée à celle-ci..."</a:t>
            </a:r>
            <a:r>
              <a:rPr lang="fr-FR" dirty="0" smtClean="0"/>
              <a:t>.</a:t>
            </a:r>
          </a:p>
          <a:p>
            <a:pPr lvl="1"/>
            <a:r>
              <a:rPr lang="fr-FR" dirty="0" smtClean="0"/>
              <a:t>(Sancho Pedro de la </a:t>
            </a:r>
            <a:r>
              <a:rPr lang="fr-FR" dirty="0" err="1" smtClean="0"/>
              <a:t>Hoz</a:t>
            </a:r>
            <a:r>
              <a:rPr lang="fr-FR" dirty="0" smtClean="0"/>
              <a:t>, 1533).</a:t>
            </a:r>
            <a:endParaRPr lang="fr-FR" dirty="0"/>
          </a:p>
        </p:txBody>
      </p:sp>
    </p:spTree>
    <p:extLst>
      <p:ext uri="{BB962C8B-B14F-4D97-AF65-F5344CB8AC3E}">
        <p14:creationId xmlns:p14="http://schemas.microsoft.com/office/powerpoint/2010/main" val="796945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csay_mur2.JPG"/>
          <p:cNvPicPr>
            <a:picLocks noGrp="1" noChangeAspect="1"/>
          </p:cNvPicPr>
          <p:nvPr>
            <p:ph idx="1"/>
          </p:nvPr>
        </p:nvPicPr>
        <p:blipFill>
          <a:blip r:embed="rId2" cstate="email">
            <a:extLst>
              <a:ext uri="{28A0092B-C50C-407E-A947-70E740481C1C}">
                <a14:useLocalDpi xmlns:a14="http://schemas.microsoft.com/office/drawing/2010/main"/>
              </a:ext>
            </a:extLst>
          </a:blip>
          <a:srcRect l="-50497" r="-50497"/>
          <a:stretch>
            <a:fillRect/>
          </a:stretch>
        </p:blipFill>
        <p:spPr>
          <a:xfrm>
            <a:off x="-2178947" y="0"/>
            <a:ext cx="9309919" cy="6949360"/>
          </a:xfrm>
        </p:spPr>
      </p:pic>
      <p:sp>
        <p:nvSpPr>
          <p:cNvPr id="5" name="ZoneTexte 4"/>
          <p:cNvSpPr txBox="1"/>
          <p:nvPr/>
        </p:nvSpPr>
        <p:spPr>
          <a:xfrm>
            <a:off x="5439078" y="2324441"/>
            <a:ext cx="3618064" cy="3970318"/>
          </a:xfrm>
          <a:prstGeom prst="rect">
            <a:avLst/>
          </a:prstGeom>
          <a:noFill/>
        </p:spPr>
        <p:txBody>
          <a:bodyPr wrap="square" rtlCol="0">
            <a:spAutoFit/>
          </a:bodyPr>
          <a:lstStyle/>
          <a:p>
            <a:r>
              <a:rPr lang="fr-FR" dirty="0" smtClean="0">
                <a:solidFill>
                  <a:srgbClr val="FFFFFF"/>
                </a:solidFill>
              </a:rPr>
              <a:t>Portes, fenêtres: formes trapézoïdales  et murs sont inclinés vers l’intérieur afin de résister aux tremblements de terre!</a:t>
            </a:r>
          </a:p>
          <a:p>
            <a:endParaRPr lang="fr-FR" dirty="0" smtClean="0">
              <a:solidFill>
                <a:srgbClr val="FFFFFF"/>
              </a:solidFill>
            </a:endParaRPr>
          </a:p>
          <a:p>
            <a:r>
              <a:rPr lang="fr-FR" dirty="0" smtClean="0">
                <a:solidFill>
                  <a:srgbClr val="FFFFFF"/>
                </a:solidFill>
              </a:rPr>
              <a:t>Technique de la voûte était inconnue.</a:t>
            </a:r>
          </a:p>
          <a:p>
            <a:endParaRPr lang="fr-FR" dirty="0" smtClean="0">
              <a:solidFill>
                <a:srgbClr val="FFFFFF"/>
              </a:solidFill>
            </a:endParaRPr>
          </a:p>
          <a:p>
            <a:endParaRPr lang="fr-FR" dirty="0">
              <a:solidFill>
                <a:srgbClr val="FFFFFF"/>
              </a:solidFill>
            </a:endParaRPr>
          </a:p>
          <a:p>
            <a:endParaRPr lang="fr-FR" dirty="0">
              <a:solidFill>
                <a:srgbClr val="FFFFFF"/>
              </a:solidFill>
            </a:endParaRPr>
          </a:p>
          <a:p>
            <a:r>
              <a:rPr lang="fr-FR" dirty="0" smtClean="0">
                <a:solidFill>
                  <a:srgbClr val="FFFFFF"/>
                </a:solidFill>
              </a:rPr>
              <a:t>Porte de la forteresse de </a:t>
            </a:r>
            <a:r>
              <a:rPr lang="fr-FR" dirty="0" err="1" smtClean="0">
                <a:solidFill>
                  <a:srgbClr val="FFFFFF"/>
                </a:solidFill>
              </a:rPr>
              <a:t>Sacsayhuaman</a:t>
            </a:r>
            <a:r>
              <a:rPr lang="fr-FR" dirty="0" smtClean="0">
                <a:solidFill>
                  <a:srgbClr val="FFFFFF"/>
                </a:solidFill>
              </a:rPr>
              <a:t>.</a:t>
            </a:r>
          </a:p>
          <a:p>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213951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zco_mur2.JPG"/>
          <p:cNvPicPr>
            <a:picLocks noGrp="1" noChangeAspect="1"/>
          </p:cNvPicPr>
          <p:nvPr>
            <p:ph idx="1"/>
          </p:nvPr>
        </p:nvPicPr>
        <p:blipFill>
          <a:blip r:embed="rId2" cstate="email">
            <a:extLst>
              <a:ext uri="{28A0092B-C50C-407E-A947-70E740481C1C}">
                <a14:useLocalDpi xmlns:a14="http://schemas.microsoft.com/office/drawing/2010/main"/>
              </a:ext>
            </a:extLst>
          </a:blip>
          <a:srcRect t="-1882" b="-1882"/>
          <a:stretch>
            <a:fillRect/>
          </a:stretch>
        </p:blipFill>
        <p:spPr>
          <a:xfrm>
            <a:off x="0" y="-116508"/>
            <a:ext cx="9042400" cy="6253163"/>
          </a:xfrm>
        </p:spPr>
      </p:pic>
      <p:sp>
        <p:nvSpPr>
          <p:cNvPr id="5" name="ZoneTexte 4"/>
          <p:cNvSpPr txBox="1"/>
          <p:nvPr/>
        </p:nvSpPr>
        <p:spPr>
          <a:xfrm>
            <a:off x="617562" y="6396334"/>
            <a:ext cx="8302918" cy="369332"/>
          </a:xfrm>
          <a:prstGeom prst="rect">
            <a:avLst/>
          </a:prstGeom>
          <a:noFill/>
        </p:spPr>
        <p:txBody>
          <a:bodyPr wrap="square" rtlCol="0">
            <a:spAutoFit/>
          </a:bodyPr>
          <a:lstStyle/>
          <a:p>
            <a:r>
              <a:rPr lang="fr-FR" dirty="0" smtClean="0">
                <a:solidFill>
                  <a:srgbClr val="FFFFFF"/>
                </a:solidFill>
              </a:rPr>
              <a:t>Un mur à Cuzco:  pierres polygonales à plusieurs angles;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4182315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Selon la légende…</a:t>
            </a:r>
            <a:endParaRPr lang="fr-FR" dirty="0"/>
          </a:p>
        </p:txBody>
      </p:sp>
      <p:sp>
        <p:nvSpPr>
          <p:cNvPr id="3" name="Espace réservé du contenu 2"/>
          <p:cNvSpPr>
            <a:spLocks noGrp="1"/>
          </p:cNvSpPr>
          <p:nvPr>
            <p:ph idx="1"/>
          </p:nvPr>
        </p:nvSpPr>
        <p:spPr>
          <a:xfrm>
            <a:off x="0" y="1746250"/>
            <a:ext cx="6392333" cy="4995333"/>
          </a:xfrm>
        </p:spPr>
        <p:txBody>
          <a:bodyPr>
            <a:normAutofit fontScale="77500" lnSpcReduction="20000"/>
          </a:bodyPr>
          <a:lstStyle/>
          <a:p>
            <a:r>
              <a:rPr lang="fr-FR" dirty="0" smtClean="0"/>
              <a:t>Le dieu </a:t>
            </a:r>
            <a:r>
              <a:rPr lang="fr-FR" dirty="0" err="1" smtClean="0"/>
              <a:t>Viracocha</a:t>
            </a:r>
            <a:r>
              <a:rPr lang="fr-FR" dirty="0" smtClean="0"/>
              <a:t> : </a:t>
            </a:r>
          </a:p>
          <a:p>
            <a:r>
              <a:rPr lang="fr-FR" dirty="0" smtClean="0"/>
              <a:t>Créateur</a:t>
            </a:r>
            <a:endParaRPr lang="fr-FR" dirty="0"/>
          </a:p>
          <a:p>
            <a:r>
              <a:rPr lang="fr-FR" dirty="0" smtClean="0"/>
              <a:t>Permit un grand déluge pour punir les humains créés</a:t>
            </a:r>
          </a:p>
          <a:p>
            <a:r>
              <a:rPr lang="fr-FR" dirty="0" smtClean="0"/>
              <a:t>Après le déluge il envoya </a:t>
            </a:r>
            <a:r>
              <a:rPr lang="fr-FR" dirty="0" err="1" smtClean="0"/>
              <a:t>Manco</a:t>
            </a:r>
            <a:r>
              <a:rPr lang="fr-FR" dirty="0" smtClean="0"/>
              <a:t> </a:t>
            </a:r>
            <a:r>
              <a:rPr lang="fr-FR" dirty="0" err="1" smtClean="0"/>
              <a:t>Capac</a:t>
            </a:r>
            <a:r>
              <a:rPr lang="fr-FR" dirty="0" smtClean="0"/>
              <a:t> et sa sœur et épouse Mama </a:t>
            </a:r>
            <a:r>
              <a:rPr lang="fr-FR" dirty="0" err="1" smtClean="0"/>
              <a:t>Ocllo</a:t>
            </a:r>
            <a:endParaRPr lang="fr-FR" dirty="0"/>
          </a:p>
          <a:p>
            <a:r>
              <a:rPr lang="fr-FR" dirty="0" smtClean="0"/>
              <a:t>Ces derniers = enfants du dieu soleil Inti (fils de </a:t>
            </a:r>
            <a:r>
              <a:rPr lang="fr-FR" dirty="0" err="1" smtClean="0"/>
              <a:t>Viracocha</a:t>
            </a:r>
            <a:r>
              <a:rPr lang="fr-FR" dirty="0" smtClean="0"/>
              <a:t>).</a:t>
            </a:r>
          </a:p>
          <a:p>
            <a:r>
              <a:rPr lang="fr-FR" dirty="0" err="1" smtClean="0"/>
              <a:t>Manco</a:t>
            </a:r>
            <a:r>
              <a:rPr lang="fr-FR" dirty="0" smtClean="0"/>
              <a:t> </a:t>
            </a:r>
            <a:r>
              <a:rPr lang="fr-FR" dirty="0" err="1" smtClean="0"/>
              <a:t>Capac</a:t>
            </a:r>
            <a:r>
              <a:rPr lang="fr-FR" dirty="0" smtClean="0"/>
              <a:t> et Mama </a:t>
            </a:r>
            <a:r>
              <a:rPr lang="fr-FR" dirty="0" err="1" smtClean="0"/>
              <a:t>Ocllo</a:t>
            </a:r>
            <a:r>
              <a:rPr lang="fr-FR" dirty="0" smtClean="0"/>
              <a:t> ont pour mission de fonder nouvelle ville dans lieu fertile</a:t>
            </a:r>
          </a:p>
          <a:p>
            <a:r>
              <a:rPr lang="fr-FR" dirty="0" smtClean="0"/>
              <a:t>Ils s’arrêtèrent à Cuzco = « nombril » du monde en quechua</a:t>
            </a:r>
          </a:p>
          <a:p>
            <a:pPr lvl="2"/>
            <a:r>
              <a:rPr lang="fr-FR" dirty="0" smtClean="0"/>
              <a:t>3400 m d’altitude</a:t>
            </a:r>
          </a:p>
          <a:p>
            <a:pPr lvl="2"/>
            <a:r>
              <a:rPr lang="fr-FR" dirty="0" smtClean="0"/>
              <a:t>Enseignèrent agriculture, artisanat et art du tissage</a:t>
            </a:r>
            <a:endParaRPr lang="fr-FR" dirty="0"/>
          </a:p>
        </p:txBody>
      </p:sp>
      <p:sp>
        <p:nvSpPr>
          <p:cNvPr id="5" name="ZoneTexte 4"/>
          <p:cNvSpPr txBox="1"/>
          <p:nvPr/>
        </p:nvSpPr>
        <p:spPr>
          <a:xfrm>
            <a:off x="6529917" y="5111003"/>
            <a:ext cx="2614083" cy="646331"/>
          </a:xfrm>
          <a:prstGeom prst="rect">
            <a:avLst/>
          </a:prstGeom>
          <a:noFill/>
        </p:spPr>
        <p:txBody>
          <a:bodyPr wrap="square" rtlCol="0">
            <a:spAutoFit/>
          </a:bodyPr>
          <a:lstStyle/>
          <a:p>
            <a:r>
              <a:rPr lang="fr-FR" dirty="0" smtClean="0">
                <a:solidFill>
                  <a:schemeClr val="bg1"/>
                </a:solidFill>
              </a:rPr>
              <a:t>Dieu </a:t>
            </a:r>
            <a:r>
              <a:rPr lang="fr-FR" dirty="0" err="1" smtClean="0">
                <a:solidFill>
                  <a:schemeClr val="bg1"/>
                </a:solidFill>
              </a:rPr>
              <a:t>Viracocha</a:t>
            </a:r>
            <a:r>
              <a:rPr lang="fr-FR" dirty="0" smtClean="0">
                <a:solidFill>
                  <a:schemeClr val="bg1"/>
                </a:solidFill>
              </a:rPr>
              <a:t> au site de </a:t>
            </a:r>
            <a:r>
              <a:rPr lang="fr-FR" dirty="0" err="1" smtClean="0">
                <a:solidFill>
                  <a:schemeClr val="bg1"/>
                </a:solidFill>
              </a:rPr>
              <a:t>Tiwanaku</a:t>
            </a:r>
            <a:r>
              <a:rPr lang="fr-FR" dirty="0" smtClean="0">
                <a:solidFill>
                  <a:schemeClr val="bg1"/>
                </a:solidFill>
              </a:rPr>
              <a:t>.</a:t>
            </a:r>
            <a:endParaRPr lang="fr-FR" dirty="0">
              <a:solidFill>
                <a:schemeClr val="bg1"/>
              </a:solidFill>
            </a:endParaRPr>
          </a:p>
        </p:txBody>
      </p:sp>
      <p:pic>
        <p:nvPicPr>
          <p:cNvPr id="6" name="Image 5" descr="Capture d’écran 2017-05-22 à 17.49.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067" y="1746250"/>
            <a:ext cx="2108200" cy="3213100"/>
          </a:xfrm>
          <a:prstGeom prst="rect">
            <a:avLst/>
          </a:prstGeom>
        </p:spPr>
      </p:pic>
    </p:spTree>
    <p:extLst>
      <p:ext uri="{BB962C8B-B14F-4D97-AF65-F5344CB8AC3E}">
        <p14:creationId xmlns:p14="http://schemas.microsoft.com/office/powerpoint/2010/main" val="3306674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isaq_citadelle.JPG"/>
          <p:cNvPicPr>
            <a:picLocks noGrp="1" noChangeAspect="1"/>
          </p:cNvPicPr>
          <p:nvPr>
            <p:ph idx="1"/>
          </p:nvPr>
        </p:nvPicPr>
        <p:blipFill>
          <a:blip r:embed="rId2" cstate="email">
            <a:extLst>
              <a:ext uri="{28A0092B-C50C-407E-A947-70E740481C1C}">
                <a14:useLocalDpi xmlns:a14="http://schemas.microsoft.com/office/drawing/2010/main"/>
              </a:ext>
            </a:extLst>
          </a:blip>
          <a:srcRect t="-1306" b="-1306"/>
          <a:stretch>
            <a:fillRect/>
          </a:stretch>
        </p:blipFill>
        <p:spPr>
          <a:xfrm>
            <a:off x="0" y="-233017"/>
            <a:ext cx="9144000" cy="6253163"/>
          </a:xfrm>
        </p:spPr>
      </p:pic>
      <p:sp>
        <p:nvSpPr>
          <p:cNvPr id="5" name="ZoneTexte 4"/>
          <p:cNvSpPr txBox="1"/>
          <p:nvPr/>
        </p:nvSpPr>
        <p:spPr>
          <a:xfrm>
            <a:off x="384520" y="6186618"/>
            <a:ext cx="7445704" cy="646331"/>
          </a:xfrm>
          <a:prstGeom prst="rect">
            <a:avLst/>
          </a:prstGeom>
          <a:noFill/>
        </p:spPr>
        <p:txBody>
          <a:bodyPr wrap="square" rtlCol="0">
            <a:spAutoFit/>
          </a:bodyPr>
          <a:lstStyle/>
          <a:p>
            <a:r>
              <a:rPr lang="fr-FR" dirty="0" smtClean="0">
                <a:solidFill>
                  <a:srgbClr val="FFFFFF"/>
                </a:solidFill>
              </a:rPr>
              <a:t>Forteresse de </a:t>
            </a:r>
            <a:r>
              <a:rPr lang="fr-FR" dirty="0" err="1" smtClean="0">
                <a:solidFill>
                  <a:srgbClr val="FFFFFF"/>
                </a:solidFill>
              </a:rPr>
              <a:t>Pisaq</a:t>
            </a:r>
            <a:r>
              <a:rPr lang="fr-FR" dirty="0" smtClean="0">
                <a:solidFill>
                  <a:srgbClr val="FFFFFF"/>
                </a:solidFill>
              </a:rPr>
              <a:t>, près de Cuzco:  répartition des forteresses du Nord au Sud, le long des routes, entre Andes et Amazone.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241507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ambomachay_citadelle.JPG"/>
          <p:cNvPicPr>
            <a:picLocks noGrp="1" noChangeAspect="1"/>
          </p:cNvPicPr>
          <p:nvPr>
            <p:ph idx="1"/>
          </p:nvPr>
        </p:nvPicPr>
        <p:blipFill>
          <a:blip r:embed="rId2" cstate="email">
            <a:extLst>
              <a:ext uri="{28A0092B-C50C-407E-A947-70E740481C1C}">
                <a14:useLocalDpi xmlns:a14="http://schemas.microsoft.com/office/drawing/2010/main"/>
              </a:ext>
            </a:extLst>
          </a:blip>
          <a:srcRect t="-1306" b="-1306"/>
          <a:stretch>
            <a:fillRect/>
          </a:stretch>
        </p:blipFill>
        <p:spPr>
          <a:xfrm>
            <a:off x="0" y="-116509"/>
            <a:ext cx="9144000" cy="6253163"/>
          </a:xfrm>
        </p:spPr>
      </p:pic>
      <p:sp>
        <p:nvSpPr>
          <p:cNvPr id="5" name="ZoneTexte 4"/>
          <p:cNvSpPr txBox="1"/>
          <p:nvPr/>
        </p:nvSpPr>
        <p:spPr>
          <a:xfrm>
            <a:off x="0" y="6023678"/>
            <a:ext cx="8787990" cy="923330"/>
          </a:xfrm>
          <a:prstGeom prst="rect">
            <a:avLst/>
          </a:prstGeom>
          <a:noFill/>
        </p:spPr>
        <p:txBody>
          <a:bodyPr wrap="square" rtlCol="0">
            <a:spAutoFit/>
          </a:bodyPr>
          <a:lstStyle/>
          <a:p>
            <a:r>
              <a:rPr lang="fr-FR" dirty="0" smtClean="0">
                <a:solidFill>
                  <a:srgbClr val="FFFFFF"/>
                </a:solidFill>
              </a:rPr>
              <a:t>Forteresse de </a:t>
            </a:r>
            <a:r>
              <a:rPr lang="fr-FR" dirty="0" err="1" smtClean="0">
                <a:solidFill>
                  <a:srgbClr val="FFFFFF"/>
                </a:solidFill>
              </a:rPr>
              <a:t>Tambomachay</a:t>
            </a:r>
            <a:r>
              <a:rPr lang="fr-FR" dirty="0" smtClean="0">
                <a:solidFill>
                  <a:srgbClr val="FFFFFF"/>
                </a:solidFill>
              </a:rPr>
              <a:t> (« lieu de repos »).  Les pierres étaient disposées selon la </a:t>
            </a:r>
            <a:r>
              <a:rPr lang="fr-FR" dirty="0">
                <a:solidFill>
                  <a:srgbClr val="FFFFFF"/>
                </a:solidFill>
              </a:rPr>
              <a:t>technique " </a:t>
            </a:r>
            <a:r>
              <a:rPr lang="fr-FR" dirty="0" err="1">
                <a:solidFill>
                  <a:srgbClr val="FFFFFF"/>
                </a:solidFill>
              </a:rPr>
              <a:t>pirca</a:t>
            </a:r>
            <a:r>
              <a:rPr lang="fr-FR" dirty="0">
                <a:solidFill>
                  <a:srgbClr val="FFFFFF"/>
                </a:solidFill>
              </a:rPr>
              <a:t> " </a:t>
            </a:r>
            <a:r>
              <a:rPr lang="fr-FR" dirty="0" smtClean="0">
                <a:solidFill>
                  <a:srgbClr val="FFFFFF"/>
                </a:solidFill>
              </a:rPr>
              <a:t>: les pierres étaient disposées, quelques fois dans un mélange de boue servant de « mortier »;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2054913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ambomachay_mur.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7240761" cy="4951625"/>
          </a:xfrm>
        </p:spPr>
      </p:pic>
      <p:pic>
        <p:nvPicPr>
          <p:cNvPr id="5" name="Image 4" descr="tambomachay_mu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3104" y="4444844"/>
            <a:ext cx="3620895" cy="2413156"/>
          </a:xfrm>
          <a:prstGeom prst="rect">
            <a:avLst/>
          </a:prstGeom>
        </p:spPr>
      </p:pic>
      <p:sp>
        <p:nvSpPr>
          <p:cNvPr id="6" name="ZoneTexte 5"/>
          <p:cNvSpPr txBox="1"/>
          <p:nvPr/>
        </p:nvSpPr>
        <p:spPr>
          <a:xfrm>
            <a:off x="233042" y="5510867"/>
            <a:ext cx="3367463" cy="646331"/>
          </a:xfrm>
          <a:prstGeom prst="rect">
            <a:avLst/>
          </a:prstGeom>
          <a:noFill/>
        </p:spPr>
        <p:txBody>
          <a:bodyPr wrap="square" rtlCol="0">
            <a:spAutoFit/>
          </a:bodyPr>
          <a:lstStyle/>
          <a:p>
            <a:r>
              <a:rPr lang="fr-FR" dirty="0" smtClean="0">
                <a:solidFill>
                  <a:srgbClr val="FFFFFF"/>
                </a:solidFill>
              </a:rPr>
              <a:t>Forteresse de </a:t>
            </a:r>
            <a:r>
              <a:rPr lang="fr-FR" dirty="0" err="1" smtClean="0">
                <a:solidFill>
                  <a:srgbClr val="FFFFFF"/>
                </a:solidFill>
              </a:rPr>
              <a:t>Tambomachay</a:t>
            </a:r>
            <a:endParaRPr lang="fr-FR" dirty="0" smtClean="0">
              <a:solidFill>
                <a:srgbClr val="FFFFFF"/>
              </a:solidFill>
            </a:endParaRPr>
          </a:p>
          <a:p>
            <a:r>
              <a:rPr lang="fr-FR" dirty="0" smtClean="0">
                <a:solidFill>
                  <a:schemeClr val="bg1"/>
                </a:solidFill>
              </a:rPr>
              <a:t>Photos: </a:t>
            </a:r>
            <a:r>
              <a:rPr lang="fr-FR" dirty="0">
                <a:solidFill>
                  <a:schemeClr val="bg1"/>
                </a:solidFill>
              </a:rPr>
              <a:t>Luc Guay</a:t>
            </a:r>
            <a:endParaRPr lang="fr-FR" dirty="0">
              <a:solidFill>
                <a:srgbClr val="FFFFFF"/>
              </a:solidFill>
            </a:endParaRPr>
          </a:p>
        </p:txBody>
      </p:sp>
    </p:spTree>
    <p:extLst>
      <p:ext uri="{BB962C8B-B14F-4D97-AF65-F5344CB8AC3E}">
        <p14:creationId xmlns:p14="http://schemas.microsoft.com/office/powerpoint/2010/main" val="1102025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llantaytambo_terrasse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253163"/>
          </a:xfrm>
        </p:spPr>
      </p:pic>
      <p:sp>
        <p:nvSpPr>
          <p:cNvPr id="5" name="ZoneTexte 4"/>
          <p:cNvSpPr txBox="1"/>
          <p:nvPr/>
        </p:nvSpPr>
        <p:spPr>
          <a:xfrm>
            <a:off x="-128292" y="6253761"/>
            <a:ext cx="9172866" cy="646331"/>
          </a:xfrm>
          <a:prstGeom prst="rect">
            <a:avLst/>
          </a:prstGeom>
          <a:noFill/>
        </p:spPr>
        <p:txBody>
          <a:bodyPr wrap="square" rtlCol="0">
            <a:spAutoFit/>
          </a:bodyPr>
          <a:lstStyle/>
          <a:p>
            <a:r>
              <a:rPr lang="fr-FR" dirty="0" smtClean="0">
                <a:solidFill>
                  <a:srgbClr val="FFFFFF"/>
                </a:solidFill>
              </a:rPr>
              <a:t>Terrasse d’ </a:t>
            </a:r>
            <a:r>
              <a:rPr lang="fr-FR" dirty="0" err="1" smtClean="0">
                <a:solidFill>
                  <a:srgbClr val="FFFFFF"/>
                </a:solidFill>
              </a:rPr>
              <a:t>Ollantaytambo</a:t>
            </a:r>
            <a:r>
              <a:rPr lang="fr-FR" dirty="0" smtClean="0">
                <a:solidFill>
                  <a:srgbClr val="FFFFFF"/>
                </a:solidFill>
              </a:rPr>
              <a:t>: </a:t>
            </a:r>
            <a:r>
              <a:rPr lang="fr-FR" dirty="0" err="1" smtClean="0">
                <a:solidFill>
                  <a:srgbClr val="FFFFFF"/>
                </a:solidFill>
              </a:rPr>
              <a:t>andenes</a:t>
            </a:r>
            <a:r>
              <a:rPr lang="fr-FR" dirty="0" smtClean="0">
                <a:solidFill>
                  <a:srgbClr val="FFFFFF"/>
                </a:solidFill>
              </a:rPr>
              <a:t>.  3 fonctions: 1. agrandir surfaces cultivables; 2. freiner l’érosion; 3. retenir l’humidité.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1435772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llantaytambo_terrass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6878716" cy="4704039"/>
          </a:xfrm>
        </p:spPr>
      </p:pic>
      <p:sp>
        <p:nvSpPr>
          <p:cNvPr id="5" name="ZoneTexte 4"/>
          <p:cNvSpPr txBox="1"/>
          <p:nvPr/>
        </p:nvSpPr>
        <p:spPr>
          <a:xfrm>
            <a:off x="0" y="5654878"/>
            <a:ext cx="6004058" cy="923330"/>
          </a:xfrm>
          <a:prstGeom prst="rect">
            <a:avLst/>
          </a:prstGeom>
          <a:noFill/>
        </p:spPr>
        <p:txBody>
          <a:bodyPr wrap="square" rtlCol="0">
            <a:spAutoFit/>
          </a:bodyPr>
          <a:lstStyle/>
          <a:p>
            <a:r>
              <a:rPr lang="fr-FR" dirty="0" smtClean="0">
                <a:solidFill>
                  <a:srgbClr val="FFFFFF"/>
                </a:solidFill>
              </a:rPr>
              <a:t>Terrasses d’</a:t>
            </a:r>
            <a:r>
              <a:rPr lang="fr-FR" dirty="0" err="1" smtClean="0">
                <a:solidFill>
                  <a:srgbClr val="FFFFFF"/>
                </a:solidFill>
              </a:rPr>
              <a:t>Ollantaytambo</a:t>
            </a:r>
            <a:r>
              <a:rPr lang="fr-FR" dirty="0" smtClean="0">
                <a:solidFill>
                  <a:srgbClr val="FFFFFF"/>
                </a:solidFill>
              </a:rPr>
              <a:t>.  Il fallait transporter des quantités importantes de terre et de pierres.</a:t>
            </a:r>
          </a:p>
          <a:p>
            <a:r>
              <a:rPr lang="fr-FR" dirty="0">
                <a:solidFill>
                  <a:schemeClr val="bg1"/>
                </a:solidFill>
              </a:rPr>
              <a:t>Photo: Luc Guay</a:t>
            </a:r>
            <a:endParaRPr lang="fr-FR" dirty="0">
              <a:solidFill>
                <a:srgbClr val="FFFFFF"/>
              </a:solidFill>
            </a:endParaRPr>
          </a:p>
        </p:txBody>
      </p:sp>
      <p:pic>
        <p:nvPicPr>
          <p:cNvPr id="2" name="Image 1" descr="Capture d’écran 2015-02-09 à 15.5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042" y="4704039"/>
            <a:ext cx="2815958" cy="2153961"/>
          </a:xfrm>
          <a:prstGeom prst="rect">
            <a:avLst/>
          </a:prstGeom>
        </p:spPr>
      </p:pic>
    </p:spTree>
    <p:extLst>
      <p:ext uri="{BB962C8B-B14F-4D97-AF65-F5344CB8AC3E}">
        <p14:creationId xmlns:p14="http://schemas.microsoft.com/office/powerpoint/2010/main" val="2117348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isaq_terrass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253163"/>
          </a:xfrm>
        </p:spPr>
      </p:pic>
      <p:sp>
        <p:nvSpPr>
          <p:cNvPr id="5" name="ZoneTexte 4"/>
          <p:cNvSpPr txBox="1"/>
          <p:nvPr/>
        </p:nvSpPr>
        <p:spPr>
          <a:xfrm>
            <a:off x="93217" y="6489541"/>
            <a:ext cx="4299632" cy="368459"/>
          </a:xfrm>
          <a:prstGeom prst="rect">
            <a:avLst/>
          </a:prstGeom>
          <a:noFill/>
        </p:spPr>
        <p:txBody>
          <a:bodyPr wrap="square" rtlCol="0">
            <a:spAutoFit/>
          </a:bodyPr>
          <a:lstStyle/>
          <a:p>
            <a:r>
              <a:rPr lang="fr-FR" dirty="0" smtClean="0">
                <a:solidFill>
                  <a:srgbClr val="FFFFFF"/>
                </a:solidFill>
              </a:rPr>
              <a:t>Terrasse de </a:t>
            </a:r>
            <a:r>
              <a:rPr lang="fr-FR" dirty="0" err="1" smtClean="0">
                <a:solidFill>
                  <a:srgbClr val="FFFFFF"/>
                </a:solidFill>
              </a:rPr>
              <a:t>Pisaq</a:t>
            </a:r>
            <a:r>
              <a:rPr lang="fr-FR" dirty="0" smtClean="0">
                <a:solidFill>
                  <a:srgbClr val="FFFFFF"/>
                </a:solidFill>
              </a:rPr>
              <a:t>;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764131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oray_terrase3.JPG"/>
          <p:cNvPicPr>
            <a:picLocks noGrp="1" noChangeAspect="1"/>
          </p:cNvPicPr>
          <p:nvPr>
            <p:ph idx="1"/>
          </p:nvPr>
        </p:nvPicPr>
        <p:blipFill>
          <a:blip r:embed="rId2" cstate="email">
            <a:extLst>
              <a:ext uri="{28A0092B-C50C-407E-A947-70E740481C1C}">
                <a14:useLocalDpi xmlns:a14="http://schemas.microsoft.com/office/drawing/2010/main"/>
              </a:ext>
            </a:extLst>
          </a:blip>
          <a:srcRect t="-1306" b="-1306"/>
          <a:stretch>
            <a:fillRect/>
          </a:stretch>
        </p:blipFill>
        <p:spPr>
          <a:xfrm>
            <a:off x="0" y="0"/>
            <a:ext cx="9144000" cy="6253163"/>
          </a:xfrm>
        </p:spPr>
      </p:pic>
      <p:sp>
        <p:nvSpPr>
          <p:cNvPr id="5" name="ZoneTexte 4"/>
          <p:cNvSpPr txBox="1"/>
          <p:nvPr/>
        </p:nvSpPr>
        <p:spPr>
          <a:xfrm>
            <a:off x="151478" y="6466239"/>
            <a:ext cx="8992522" cy="369332"/>
          </a:xfrm>
          <a:prstGeom prst="rect">
            <a:avLst/>
          </a:prstGeom>
          <a:noFill/>
        </p:spPr>
        <p:txBody>
          <a:bodyPr wrap="square" rtlCol="0">
            <a:spAutoFit/>
          </a:bodyPr>
          <a:lstStyle/>
          <a:p>
            <a:r>
              <a:rPr lang="fr-FR" dirty="0" smtClean="0">
                <a:solidFill>
                  <a:srgbClr val="FFFFFF"/>
                </a:solidFill>
              </a:rPr>
              <a:t>Terrasse de Moray:  150 m de profondeur!  Aurait servi de laboratoire.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736054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llantaytambo_fontain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253163"/>
          </a:xfrm>
        </p:spPr>
      </p:pic>
      <p:sp>
        <p:nvSpPr>
          <p:cNvPr id="5" name="ZoneTexte 4"/>
          <p:cNvSpPr txBox="1"/>
          <p:nvPr/>
        </p:nvSpPr>
        <p:spPr>
          <a:xfrm>
            <a:off x="174782" y="6442937"/>
            <a:ext cx="6855938" cy="369332"/>
          </a:xfrm>
          <a:prstGeom prst="rect">
            <a:avLst/>
          </a:prstGeom>
          <a:noFill/>
        </p:spPr>
        <p:txBody>
          <a:bodyPr wrap="square" rtlCol="0">
            <a:spAutoFit/>
          </a:bodyPr>
          <a:lstStyle/>
          <a:p>
            <a:r>
              <a:rPr lang="fr-FR" dirty="0" smtClean="0">
                <a:solidFill>
                  <a:srgbClr val="FFFFFF"/>
                </a:solidFill>
              </a:rPr>
              <a:t>Fontaine, canalisation à </a:t>
            </a:r>
            <a:r>
              <a:rPr lang="fr-FR" dirty="0" err="1" smtClean="0">
                <a:solidFill>
                  <a:srgbClr val="FFFFFF"/>
                </a:solidFill>
              </a:rPr>
              <a:t>Ollantaytambo</a:t>
            </a:r>
            <a:r>
              <a:rPr lang="fr-FR" dirty="0" smtClean="0">
                <a:solidFill>
                  <a:srgbClr val="FFFFFF"/>
                </a:solidFill>
              </a:rPr>
              <a:t>;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1766430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llantaytambo_fontaine2.JPG"/>
          <p:cNvPicPr>
            <a:picLocks noGrp="1" noChangeAspect="1"/>
          </p:cNvPicPr>
          <p:nvPr>
            <p:ph idx="1"/>
          </p:nvPr>
        </p:nvPicPr>
        <p:blipFill>
          <a:blip r:embed="rId2" cstate="email">
            <a:extLst>
              <a:ext uri="{28A0092B-C50C-407E-A947-70E740481C1C}">
                <a14:useLocalDpi xmlns:a14="http://schemas.microsoft.com/office/drawing/2010/main"/>
              </a:ext>
            </a:extLst>
          </a:blip>
          <a:srcRect l="-59696" r="-59696"/>
          <a:stretch>
            <a:fillRect/>
          </a:stretch>
        </p:blipFill>
        <p:spPr>
          <a:xfrm>
            <a:off x="-2505205" y="0"/>
            <a:ext cx="9724030" cy="6649819"/>
          </a:xfrm>
        </p:spPr>
      </p:pic>
      <p:sp>
        <p:nvSpPr>
          <p:cNvPr id="5" name="ZoneTexte 4"/>
          <p:cNvSpPr txBox="1"/>
          <p:nvPr/>
        </p:nvSpPr>
        <p:spPr>
          <a:xfrm>
            <a:off x="5910385" y="2671909"/>
            <a:ext cx="3062895" cy="3970318"/>
          </a:xfrm>
          <a:prstGeom prst="rect">
            <a:avLst/>
          </a:prstGeom>
          <a:noFill/>
        </p:spPr>
        <p:txBody>
          <a:bodyPr wrap="square" rtlCol="0">
            <a:spAutoFit/>
          </a:bodyPr>
          <a:lstStyle/>
          <a:p>
            <a:r>
              <a:rPr lang="fr-FR" dirty="0" smtClean="0">
                <a:solidFill>
                  <a:srgbClr val="FFFFFF"/>
                </a:solidFill>
              </a:rPr>
              <a:t>Fontaine à </a:t>
            </a:r>
            <a:r>
              <a:rPr lang="fr-FR" dirty="0" err="1" smtClean="0">
                <a:solidFill>
                  <a:srgbClr val="FFFFFF"/>
                </a:solidFill>
              </a:rPr>
              <a:t>Ollantaytambo</a:t>
            </a:r>
            <a:endParaRPr lang="fr-FR" dirty="0" smtClean="0">
              <a:solidFill>
                <a:srgbClr val="FFFFFF"/>
              </a:solidFill>
            </a:endParaRPr>
          </a:p>
          <a:p>
            <a:r>
              <a:rPr lang="fr-FR" dirty="0" smtClean="0">
                <a:solidFill>
                  <a:srgbClr val="FFFFFF"/>
                </a:solidFill>
              </a:rPr>
              <a:t>Lorsque l’on passe un doigt sur le flux, le débit diminue et lorsqu’on le repasse, le flux reprend son allure!!!</a:t>
            </a:r>
          </a:p>
          <a:p>
            <a:r>
              <a:rPr lang="fr-FR" dirty="0">
                <a:solidFill>
                  <a:schemeClr val="bg1"/>
                </a:solidFill>
              </a:rPr>
              <a:t>Photo: Luc Guay</a:t>
            </a:r>
            <a:endParaRPr lang="fr-FR" dirty="0" smtClean="0">
              <a:solidFill>
                <a:srgbClr val="FFFFFF"/>
              </a:solidFill>
            </a:endParaRPr>
          </a:p>
          <a:p>
            <a:endParaRPr lang="fr-FR" dirty="0">
              <a:solidFill>
                <a:srgbClr val="FFFFFF"/>
              </a:solidFill>
            </a:endParaRPr>
          </a:p>
          <a:p>
            <a:r>
              <a:rPr lang="fr-FR" dirty="0">
                <a:solidFill>
                  <a:srgbClr val="FFFFFF"/>
                </a:solidFill>
                <a:hlinkClick r:id="rId3"/>
              </a:rPr>
              <a:t>http://www.bing.com/videos/search?q=fontaine+ollantaytambo&amp;FORM=HDRSC3#view=detail&amp;mid=</a:t>
            </a:r>
            <a:r>
              <a:rPr lang="fr-FR" dirty="0" smtClean="0">
                <a:solidFill>
                  <a:srgbClr val="FFFFFF"/>
                </a:solidFill>
                <a:hlinkClick r:id="rId3"/>
              </a:rPr>
              <a:t>BE465D01E4F04D4EB306BE465D01E4F04D4EB306</a:t>
            </a:r>
            <a:endParaRPr lang="fr-FR" dirty="0" smtClean="0">
              <a:solidFill>
                <a:srgbClr val="FFFFFF"/>
              </a:solidFill>
            </a:endParaRPr>
          </a:p>
          <a:p>
            <a:endParaRPr lang="fr-FR" dirty="0">
              <a:solidFill>
                <a:srgbClr val="FFFFFF"/>
              </a:solidFill>
            </a:endParaRPr>
          </a:p>
        </p:txBody>
      </p:sp>
    </p:spTree>
    <p:extLst>
      <p:ext uri="{BB962C8B-B14F-4D97-AF65-F5344CB8AC3E}">
        <p14:creationId xmlns:p14="http://schemas.microsoft.com/office/powerpoint/2010/main" val="217094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ambomachay_fontain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253163"/>
          </a:xfrm>
        </p:spPr>
      </p:pic>
      <p:sp>
        <p:nvSpPr>
          <p:cNvPr id="5" name="ZoneTexte 4"/>
          <p:cNvSpPr txBox="1"/>
          <p:nvPr/>
        </p:nvSpPr>
        <p:spPr>
          <a:xfrm>
            <a:off x="349564" y="6407985"/>
            <a:ext cx="4695803" cy="369332"/>
          </a:xfrm>
          <a:prstGeom prst="rect">
            <a:avLst/>
          </a:prstGeom>
          <a:noFill/>
        </p:spPr>
        <p:txBody>
          <a:bodyPr wrap="square" rtlCol="0">
            <a:spAutoFit/>
          </a:bodyPr>
          <a:lstStyle/>
          <a:p>
            <a:r>
              <a:rPr lang="fr-FR" dirty="0" smtClean="0">
                <a:solidFill>
                  <a:srgbClr val="FFFFFF"/>
                </a:solidFill>
              </a:rPr>
              <a:t>Fontaine à </a:t>
            </a:r>
            <a:r>
              <a:rPr lang="fr-FR" dirty="0" err="1" smtClean="0">
                <a:solidFill>
                  <a:srgbClr val="FFFFFF"/>
                </a:solidFill>
              </a:rPr>
              <a:t>Tambomachay</a:t>
            </a:r>
            <a:r>
              <a:rPr lang="fr-FR" dirty="0" smtClean="0">
                <a:solidFill>
                  <a:srgbClr val="FFFFFF"/>
                </a:solidFill>
              </a:rPr>
              <a:t>;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1127144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constitution de l'empire</a:t>
            </a:r>
            <a:endParaRPr lang="fr-FR" dirty="0"/>
          </a:p>
        </p:txBody>
      </p:sp>
      <p:sp>
        <p:nvSpPr>
          <p:cNvPr id="3" name="Espace réservé du contenu 2"/>
          <p:cNvSpPr>
            <a:spLocks noGrp="1"/>
          </p:cNvSpPr>
          <p:nvPr>
            <p:ph idx="1"/>
          </p:nvPr>
        </p:nvSpPr>
        <p:spPr>
          <a:xfrm>
            <a:off x="105834" y="1725083"/>
            <a:ext cx="9038166" cy="5048249"/>
          </a:xfrm>
        </p:spPr>
        <p:txBody>
          <a:bodyPr>
            <a:normAutofit fontScale="70000" lnSpcReduction="20000"/>
          </a:bodyPr>
          <a:lstStyle/>
          <a:p>
            <a:r>
              <a:rPr lang="fr-FR" dirty="0" smtClean="0"/>
              <a:t>Une origine qui remonte au 1</a:t>
            </a:r>
            <a:r>
              <a:rPr lang="fr-FR" baseline="30000" dirty="0" smtClean="0"/>
              <a:t>er</a:t>
            </a:r>
            <a:r>
              <a:rPr lang="fr-FR" dirty="0" smtClean="0"/>
              <a:t> millénaire av. J.C.</a:t>
            </a:r>
          </a:p>
          <a:p>
            <a:r>
              <a:rPr lang="fr-FR" dirty="0" smtClean="0"/>
              <a:t>Vers 1200</a:t>
            </a:r>
          </a:p>
          <a:p>
            <a:pPr lvl="1"/>
            <a:r>
              <a:rPr lang="fr-FR" dirty="0"/>
              <a:t>Par alliances</a:t>
            </a:r>
          </a:p>
          <a:p>
            <a:pPr lvl="1"/>
            <a:r>
              <a:rPr lang="fr-FR" dirty="0"/>
              <a:t>Par intimidation</a:t>
            </a:r>
          </a:p>
          <a:p>
            <a:pPr lvl="1"/>
            <a:r>
              <a:rPr lang="fr-FR" dirty="0"/>
              <a:t>Par guerres</a:t>
            </a:r>
          </a:p>
          <a:p>
            <a:pPr lvl="1"/>
            <a:r>
              <a:rPr lang="fr-FR" dirty="0"/>
              <a:t>Par déportation</a:t>
            </a:r>
          </a:p>
          <a:p>
            <a:pPr lvl="1"/>
            <a:r>
              <a:rPr lang="fr-FR" dirty="0"/>
              <a:t>Objectif: « </a:t>
            </a:r>
            <a:r>
              <a:rPr lang="fr-FR" dirty="0" err="1"/>
              <a:t>incaïser</a:t>
            </a:r>
            <a:r>
              <a:rPr lang="fr-FR" dirty="0"/>
              <a:t> » populations nouvellement </a:t>
            </a:r>
            <a:r>
              <a:rPr lang="fr-FR" dirty="0" smtClean="0"/>
              <a:t>conquises</a:t>
            </a:r>
          </a:p>
          <a:p>
            <a:r>
              <a:rPr lang="fr-FR" dirty="0" err="1" smtClean="0"/>
              <a:t>Manco</a:t>
            </a:r>
            <a:r>
              <a:rPr lang="fr-FR" dirty="0" smtClean="0"/>
              <a:t> </a:t>
            </a:r>
            <a:r>
              <a:rPr lang="fr-FR" dirty="0" err="1" smtClean="0"/>
              <a:t>Capac</a:t>
            </a:r>
            <a:r>
              <a:rPr lang="fr-FR" dirty="0" smtClean="0"/>
              <a:t> serait un chef qui quitta les rives du lac Titicaca pour fonder nouvelle ville</a:t>
            </a:r>
          </a:p>
          <a:p>
            <a:pPr lvl="1"/>
            <a:r>
              <a:rPr lang="fr-FR" dirty="0" smtClean="0"/>
              <a:t>Les souverains après lui vont porter les titres de </a:t>
            </a:r>
            <a:r>
              <a:rPr lang="fr-FR" dirty="0" err="1" smtClean="0"/>
              <a:t>Capac</a:t>
            </a:r>
            <a:r>
              <a:rPr lang="fr-FR" dirty="0" smtClean="0"/>
              <a:t> Inca en son honneur</a:t>
            </a:r>
          </a:p>
          <a:p>
            <a:pPr lvl="1"/>
            <a:r>
              <a:rPr lang="fr-FR" dirty="0" err="1" smtClean="0"/>
              <a:t>Capac</a:t>
            </a:r>
            <a:r>
              <a:rPr lang="fr-FR" dirty="0" smtClean="0"/>
              <a:t> = grand, puissant</a:t>
            </a:r>
            <a:r>
              <a:rPr lang="fr-FR" smtClean="0"/>
              <a:t>, riche</a:t>
            </a:r>
            <a:endParaRPr lang="fr-FR" dirty="0" smtClean="0"/>
          </a:p>
          <a:p>
            <a:pPr lvl="1"/>
            <a:r>
              <a:rPr lang="fr-FR" dirty="0" smtClean="0"/>
              <a:t>Alliance avec populations voisines (confédération)</a:t>
            </a:r>
          </a:p>
          <a:p>
            <a:pPr lvl="1"/>
            <a:r>
              <a:rPr lang="fr-FR" dirty="0" smtClean="0"/>
              <a:t>Prise de contrôle de l’Alliance par les Incas en 1350 (Inca Roca)</a:t>
            </a:r>
          </a:p>
          <a:p>
            <a:r>
              <a:rPr lang="fr-FR" dirty="0" smtClean="0"/>
              <a:t>Une </a:t>
            </a:r>
            <a:r>
              <a:rPr lang="fr-FR" dirty="0"/>
              <a:t>expansion qui dura 2 siècles</a:t>
            </a:r>
            <a:r>
              <a:rPr lang="fr-FR" dirty="0" smtClean="0"/>
              <a:t>:</a:t>
            </a:r>
            <a:endParaRPr lang="fr-FR" dirty="0"/>
          </a:p>
          <a:p>
            <a:pPr lvl="1"/>
            <a:r>
              <a:rPr lang="fr-FR" dirty="0"/>
              <a:t>1300</a:t>
            </a:r>
            <a:r>
              <a:rPr lang="fr-FR" dirty="0" smtClean="0"/>
              <a:t>-1532: </a:t>
            </a:r>
          </a:p>
          <a:p>
            <a:pPr lvl="2"/>
            <a:r>
              <a:rPr lang="fr-FR" dirty="0" smtClean="0"/>
              <a:t>dans </a:t>
            </a:r>
            <a:r>
              <a:rPr lang="fr-FR" dirty="0"/>
              <a:t>toutes les directions, du nord au sud, de l’est à l’ouest</a:t>
            </a:r>
            <a:r>
              <a:rPr lang="fr-FR" dirty="0" smtClean="0"/>
              <a:t>…</a:t>
            </a:r>
          </a:p>
        </p:txBody>
      </p:sp>
    </p:spTree>
    <p:extLst>
      <p:ext uri="{BB962C8B-B14F-4D97-AF65-F5344CB8AC3E}">
        <p14:creationId xmlns:p14="http://schemas.microsoft.com/office/powerpoint/2010/main" val="2217601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tambomachay_canal.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0963" y="93663"/>
            <a:ext cx="9063037" cy="6159500"/>
          </a:xfrm>
        </p:spPr>
      </p:pic>
      <p:sp>
        <p:nvSpPr>
          <p:cNvPr id="5" name="ZoneTexte 4"/>
          <p:cNvSpPr txBox="1"/>
          <p:nvPr/>
        </p:nvSpPr>
        <p:spPr>
          <a:xfrm>
            <a:off x="710778" y="6489541"/>
            <a:ext cx="5375061" cy="369332"/>
          </a:xfrm>
          <a:prstGeom prst="rect">
            <a:avLst/>
          </a:prstGeom>
          <a:noFill/>
        </p:spPr>
        <p:txBody>
          <a:bodyPr wrap="square" rtlCol="0">
            <a:spAutoFit/>
          </a:bodyPr>
          <a:lstStyle/>
          <a:p>
            <a:r>
              <a:rPr lang="fr-FR" dirty="0" smtClean="0">
                <a:solidFill>
                  <a:srgbClr val="FFFFFF"/>
                </a:solidFill>
              </a:rPr>
              <a:t>Fontaine à </a:t>
            </a:r>
            <a:r>
              <a:rPr lang="fr-FR" dirty="0" err="1" smtClean="0">
                <a:solidFill>
                  <a:srgbClr val="FFFFFF"/>
                </a:solidFill>
              </a:rPr>
              <a:t>Tambomachay</a:t>
            </a:r>
            <a:r>
              <a:rPr lang="fr-FR" dirty="0" smtClean="0">
                <a:solidFill>
                  <a:srgbClr val="FFFFFF"/>
                </a:solidFill>
              </a:rPr>
              <a:t>;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2821945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4.1. Carrières </a:t>
            </a:r>
            <a:endParaRPr lang="fr-FR" dirty="0"/>
          </a:p>
        </p:txBody>
      </p:sp>
      <p:sp>
        <p:nvSpPr>
          <p:cNvPr id="3" name="Espace réservé du contenu 2"/>
          <p:cNvSpPr>
            <a:spLocks noGrp="1"/>
          </p:cNvSpPr>
          <p:nvPr>
            <p:ph idx="1"/>
          </p:nvPr>
        </p:nvSpPr>
        <p:spPr/>
        <p:txBody>
          <a:bodyPr/>
          <a:lstStyle/>
          <a:p>
            <a:r>
              <a:rPr lang="fr-FR" dirty="0" smtClean="0"/>
              <a:t>Pour construire, les pierres étaient extraites dans des carrières</a:t>
            </a:r>
          </a:p>
          <a:p>
            <a:r>
              <a:rPr lang="fr-FR" dirty="0" smtClean="0"/>
              <a:t>Il fallait les transporter</a:t>
            </a:r>
          </a:p>
          <a:p>
            <a:r>
              <a:rPr lang="fr-FR" dirty="0" smtClean="0"/>
              <a:t>Puis les tailler selon les angles voulus</a:t>
            </a:r>
          </a:p>
          <a:p>
            <a:r>
              <a:rPr lang="fr-FR" dirty="0" smtClean="0"/>
              <a:t>Puis il fallait les disposer afin de les agencer</a:t>
            </a:r>
          </a:p>
          <a:p>
            <a:r>
              <a:rPr lang="fr-FR" dirty="0" smtClean="0"/>
              <a:t>Technique pour le transport des pierres: sur des rampes et des rouleaux de bois</a:t>
            </a:r>
            <a:endParaRPr lang="fr-FR" dirty="0"/>
          </a:p>
        </p:txBody>
      </p:sp>
    </p:spTree>
    <p:extLst>
      <p:ext uri="{BB962C8B-B14F-4D97-AF65-F5344CB8AC3E}">
        <p14:creationId xmlns:p14="http://schemas.microsoft.com/office/powerpoint/2010/main" val="437905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llantaytambo_carrier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253163"/>
          </a:xfrm>
        </p:spPr>
      </p:pic>
      <p:sp>
        <p:nvSpPr>
          <p:cNvPr id="5" name="ZoneTexte 4"/>
          <p:cNvSpPr txBox="1"/>
          <p:nvPr/>
        </p:nvSpPr>
        <p:spPr>
          <a:xfrm>
            <a:off x="209738" y="6384683"/>
            <a:ext cx="5439222" cy="369332"/>
          </a:xfrm>
          <a:prstGeom prst="rect">
            <a:avLst/>
          </a:prstGeom>
          <a:noFill/>
        </p:spPr>
        <p:txBody>
          <a:bodyPr wrap="square" rtlCol="0">
            <a:spAutoFit/>
          </a:bodyPr>
          <a:lstStyle/>
          <a:p>
            <a:r>
              <a:rPr lang="fr-FR" dirty="0" smtClean="0">
                <a:solidFill>
                  <a:srgbClr val="FFFFFF"/>
                </a:solidFill>
              </a:rPr>
              <a:t>Carrière à </a:t>
            </a:r>
            <a:r>
              <a:rPr lang="fr-FR" dirty="0" err="1" smtClean="0">
                <a:solidFill>
                  <a:srgbClr val="FFFFFF"/>
                </a:solidFill>
              </a:rPr>
              <a:t>Ollantaytambo</a:t>
            </a:r>
            <a:r>
              <a:rPr lang="fr-FR" dirty="0" smtClean="0">
                <a:solidFill>
                  <a:srgbClr val="FFFFFF"/>
                </a:solidFill>
              </a:rPr>
              <a:t>;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1243401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llantaytambo_scie.JPG"/>
          <p:cNvPicPr>
            <a:picLocks noGrp="1" noChangeAspect="1"/>
          </p:cNvPicPr>
          <p:nvPr>
            <p:ph idx="1"/>
          </p:nvPr>
        </p:nvPicPr>
        <p:blipFill>
          <a:blip r:embed="rId2" cstate="email">
            <a:extLst>
              <a:ext uri="{28A0092B-C50C-407E-A947-70E740481C1C}">
                <a14:useLocalDpi xmlns:a14="http://schemas.microsoft.com/office/drawing/2010/main"/>
              </a:ext>
            </a:extLst>
          </a:blip>
          <a:srcRect l="-59653" r="-59653"/>
          <a:stretch>
            <a:fillRect/>
          </a:stretch>
        </p:blipFill>
        <p:spPr>
          <a:xfrm>
            <a:off x="-2423641" y="0"/>
            <a:ext cx="9144000" cy="6253163"/>
          </a:xfrm>
        </p:spPr>
      </p:pic>
      <p:sp>
        <p:nvSpPr>
          <p:cNvPr id="5" name="ZoneTexte 4"/>
          <p:cNvSpPr txBox="1"/>
          <p:nvPr/>
        </p:nvSpPr>
        <p:spPr>
          <a:xfrm>
            <a:off x="5372100" y="2204625"/>
            <a:ext cx="3505337" cy="1477328"/>
          </a:xfrm>
          <a:prstGeom prst="rect">
            <a:avLst/>
          </a:prstGeom>
          <a:noFill/>
        </p:spPr>
        <p:txBody>
          <a:bodyPr wrap="square" rtlCol="0">
            <a:spAutoFit/>
          </a:bodyPr>
          <a:lstStyle/>
          <a:p>
            <a:r>
              <a:rPr lang="fr-FR" dirty="0" smtClean="0">
                <a:solidFill>
                  <a:srgbClr val="FFFFFF"/>
                </a:solidFill>
              </a:rPr>
              <a:t>Carrière à </a:t>
            </a:r>
            <a:r>
              <a:rPr lang="fr-FR" dirty="0" err="1" smtClean="0">
                <a:solidFill>
                  <a:srgbClr val="FFFFFF"/>
                </a:solidFill>
              </a:rPr>
              <a:t>Ollantaytambo</a:t>
            </a:r>
            <a:r>
              <a:rPr lang="fr-FR" dirty="0" smtClean="0">
                <a:solidFill>
                  <a:srgbClr val="FFFFFF"/>
                </a:solidFill>
              </a:rPr>
              <a:t>:  traits de scie…</a:t>
            </a:r>
          </a:p>
          <a:p>
            <a:r>
              <a:rPr lang="fr-FR" dirty="0" smtClean="0">
                <a:solidFill>
                  <a:srgbClr val="FFFFFF"/>
                </a:solidFill>
              </a:rPr>
              <a:t>Pourtant, on n’a pas encore trouvé de telles scies…</a:t>
            </a:r>
          </a:p>
          <a:p>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2271459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acsay_carrier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253163"/>
          </a:xfrm>
        </p:spPr>
      </p:pic>
      <p:sp>
        <p:nvSpPr>
          <p:cNvPr id="5" name="ZoneTexte 4"/>
          <p:cNvSpPr txBox="1"/>
          <p:nvPr/>
        </p:nvSpPr>
        <p:spPr>
          <a:xfrm>
            <a:off x="1037038" y="6431286"/>
            <a:ext cx="5820961" cy="369332"/>
          </a:xfrm>
          <a:prstGeom prst="rect">
            <a:avLst/>
          </a:prstGeom>
          <a:noFill/>
        </p:spPr>
        <p:txBody>
          <a:bodyPr wrap="square" rtlCol="0">
            <a:spAutoFit/>
          </a:bodyPr>
          <a:lstStyle/>
          <a:p>
            <a:r>
              <a:rPr lang="fr-FR" dirty="0" smtClean="0">
                <a:solidFill>
                  <a:srgbClr val="FFFFFF"/>
                </a:solidFill>
              </a:rPr>
              <a:t>Carrière de </a:t>
            </a:r>
            <a:r>
              <a:rPr lang="fr-FR" dirty="0" err="1" smtClean="0">
                <a:solidFill>
                  <a:srgbClr val="FFFFFF"/>
                </a:solidFill>
              </a:rPr>
              <a:t>Sacsayhuaman</a:t>
            </a:r>
            <a:r>
              <a:rPr lang="fr-FR" dirty="0" smtClean="0">
                <a:solidFill>
                  <a:srgbClr val="FFFFFF"/>
                </a:solidFill>
              </a:rPr>
              <a:t>; </a:t>
            </a:r>
            <a:r>
              <a:rPr lang="fr-FR" dirty="0">
                <a:solidFill>
                  <a:schemeClr val="bg1"/>
                </a:solidFill>
              </a:rPr>
              <a:t>Photo: Luc Guay</a:t>
            </a:r>
            <a:endParaRPr lang="fr-FR" dirty="0">
              <a:solidFill>
                <a:srgbClr val="FFFFFF"/>
              </a:solidFill>
            </a:endParaRPr>
          </a:p>
        </p:txBody>
      </p:sp>
    </p:spTree>
    <p:extLst>
      <p:ext uri="{BB962C8B-B14F-4D97-AF65-F5344CB8AC3E}">
        <p14:creationId xmlns:p14="http://schemas.microsoft.com/office/powerpoint/2010/main" val="342352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llantaytambo_bloc.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3513" y="-163513"/>
            <a:ext cx="8540751" cy="6416676"/>
          </a:xfrm>
        </p:spPr>
      </p:pic>
      <p:sp>
        <p:nvSpPr>
          <p:cNvPr id="5" name="ZoneTexte 4"/>
          <p:cNvSpPr txBox="1"/>
          <p:nvPr/>
        </p:nvSpPr>
        <p:spPr>
          <a:xfrm>
            <a:off x="101600" y="6292042"/>
            <a:ext cx="8826499" cy="646331"/>
          </a:xfrm>
          <a:prstGeom prst="rect">
            <a:avLst/>
          </a:prstGeom>
          <a:noFill/>
        </p:spPr>
        <p:txBody>
          <a:bodyPr wrap="square" rtlCol="0">
            <a:spAutoFit/>
          </a:bodyPr>
          <a:lstStyle/>
          <a:p>
            <a:r>
              <a:rPr lang="fr-FR" dirty="0" smtClean="0">
                <a:solidFill>
                  <a:srgbClr val="FFFFFF"/>
                </a:solidFill>
              </a:rPr>
              <a:t>Technique pour le transport des pierres:  sur des rampes et des rouleaux de bois.</a:t>
            </a:r>
          </a:p>
          <a:p>
            <a:r>
              <a:rPr lang="fr-FR" dirty="0">
                <a:solidFill>
                  <a:schemeClr val="bg1"/>
                </a:solidFill>
              </a:rPr>
              <a:t>Photo: Luc Guay</a:t>
            </a:r>
            <a:r>
              <a:rPr lang="fr-FR" dirty="0" smtClean="0"/>
              <a:t>.</a:t>
            </a:r>
            <a:endParaRPr lang="fr-FR" dirty="0"/>
          </a:p>
        </p:txBody>
      </p:sp>
    </p:spTree>
    <p:extLst>
      <p:ext uri="{BB962C8B-B14F-4D97-AF65-F5344CB8AC3E}">
        <p14:creationId xmlns:p14="http://schemas.microsoft.com/office/powerpoint/2010/main" val="158821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prochain cours…</a:t>
            </a:r>
            <a:endParaRPr lang="fr-FR" dirty="0"/>
          </a:p>
        </p:txBody>
      </p:sp>
      <p:sp>
        <p:nvSpPr>
          <p:cNvPr id="3" name="Espace réservé du contenu 2"/>
          <p:cNvSpPr>
            <a:spLocks noGrp="1"/>
          </p:cNvSpPr>
          <p:nvPr>
            <p:ph idx="1"/>
          </p:nvPr>
        </p:nvSpPr>
        <p:spPr/>
        <p:txBody>
          <a:bodyPr/>
          <a:lstStyle/>
          <a:p>
            <a:r>
              <a:rPr lang="fr-FR" dirty="0" smtClean="0"/>
              <a:t>La vie </a:t>
            </a:r>
            <a:r>
              <a:rPr lang="fr-FR" dirty="0" smtClean="0"/>
              <a:t>quotidienne</a:t>
            </a:r>
          </a:p>
          <a:p>
            <a:r>
              <a:rPr lang="fr-FR" dirty="0" smtClean="0"/>
              <a:t>La chute </a:t>
            </a:r>
            <a:r>
              <a:rPr lang="fr-FR" smtClean="0"/>
              <a:t>de l’Empire</a:t>
            </a:r>
            <a:endParaRPr lang="fr-FR" dirty="0"/>
          </a:p>
        </p:txBody>
      </p:sp>
    </p:spTree>
    <p:extLst>
      <p:ext uri="{BB962C8B-B14F-4D97-AF65-F5344CB8AC3E}">
        <p14:creationId xmlns:p14="http://schemas.microsoft.com/office/powerpoint/2010/main" val="545652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Selon les faits historiques (suite)</a:t>
            </a:r>
            <a:endParaRPr lang="fr-FR" dirty="0"/>
          </a:p>
        </p:txBody>
      </p:sp>
      <p:sp>
        <p:nvSpPr>
          <p:cNvPr id="3" name="Espace réservé du contenu 2"/>
          <p:cNvSpPr>
            <a:spLocks noGrp="1"/>
          </p:cNvSpPr>
          <p:nvPr>
            <p:ph idx="1"/>
          </p:nvPr>
        </p:nvSpPr>
        <p:spPr/>
        <p:txBody>
          <a:bodyPr>
            <a:normAutofit/>
          </a:bodyPr>
          <a:lstStyle/>
          <a:p>
            <a:r>
              <a:rPr lang="fr-FR" dirty="0"/>
              <a:t>Vers </a:t>
            </a:r>
            <a:r>
              <a:rPr lang="fr-FR" dirty="0" smtClean="0"/>
              <a:t>1350 :</a:t>
            </a:r>
          </a:p>
          <a:p>
            <a:r>
              <a:rPr lang="fr-FR" dirty="0" smtClean="0"/>
              <a:t>Expansion </a:t>
            </a:r>
            <a:r>
              <a:rPr lang="fr-FR" dirty="0"/>
              <a:t>jusqu’à 30 km de Cuzco</a:t>
            </a:r>
            <a:r>
              <a:rPr lang="fr-FR" dirty="0" smtClean="0"/>
              <a:t>:</a:t>
            </a:r>
          </a:p>
          <a:p>
            <a:pPr lvl="1"/>
            <a:r>
              <a:rPr lang="en-GB" sz="2400" dirty="0">
                <a:effectLst/>
              </a:rPr>
              <a:t>1439-1533</a:t>
            </a:r>
            <a:endParaRPr lang="fr-CA" sz="2400" dirty="0">
              <a:effectLst/>
            </a:endParaRPr>
          </a:p>
          <a:p>
            <a:pPr lvl="1"/>
            <a:r>
              <a:rPr lang="en-GB" sz="2400" dirty="0">
                <a:effectLst/>
              </a:rPr>
              <a:t>Le plus </a:t>
            </a:r>
            <a:r>
              <a:rPr lang="en-GB" sz="2400" dirty="0" err="1">
                <a:effectLst/>
              </a:rPr>
              <a:t>vaste</a:t>
            </a:r>
            <a:r>
              <a:rPr lang="en-GB" sz="2400" dirty="0">
                <a:effectLst/>
              </a:rPr>
              <a:t> </a:t>
            </a:r>
            <a:r>
              <a:rPr lang="en-GB" sz="2400" dirty="0" err="1">
                <a:effectLst/>
              </a:rPr>
              <a:t>d’Amérique</a:t>
            </a:r>
            <a:r>
              <a:rPr lang="en-GB" sz="2400" dirty="0">
                <a:effectLst/>
              </a:rPr>
              <a:t> </a:t>
            </a:r>
            <a:r>
              <a:rPr lang="en-GB" sz="2400" dirty="0" err="1">
                <a:effectLst/>
              </a:rPr>
              <a:t>précolombienne</a:t>
            </a:r>
            <a:r>
              <a:rPr lang="en-GB" sz="2400" dirty="0">
                <a:effectLst/>
              </a:rPr>
              <a:t>: </a:t>
            </a:r>
            <a:r>
              <a:rPr lang="en-GB" dirty="0">
                <a:effectLst/>
              </a:rPr>
              <a:t>4000 km de long</a:t>
            </a:r>
            <a:endParaRPr lang="fr-CA" dirty="0">
              <a:effectLst/>
            </a:endParaRPr>
          </a:p>
          <a:p>
            <a:pPr marL="685800" lvl="2" indent="0">
              <a:buNone/>
            </a:pPr>
            <a:r>
              <a:rPr lang="en-GB" dirty="0">
                <a:effectLst/>
              </a:rPr>
              <a:t>15 millions habitants</a:t>
            </a:r>
          </a:p>
          <a:p>
            <a:pPr lvl="2"/>
            <a:r>
              <a:rPr lang="en-GB" dirty="0" err="1">
                <a:effectLst/>
              </a:rPr>
              <a:t>Tahuantinsuyo</a:t>
            </a:r>
            <a:r>
              <a:rPr lang="en-GB" dirty="0">
                <a:effectLst/>
              </a:rPr>
              <a:t>: “pays des 4 directions</a:t>
            </a:r>
            <a:r>
              <a:rPr lang="en-GB" dirty="0" smtClean="0">
                <a:effectLst/>
              </a:rPr>
              <a:t>”</a:t>
            </a:r>
            <a:endParaRPr lang="fr-FR" dirty="0"/>
          </a:p>
          <a:p>
            <a:pPr lvl="1"/>
            <a:endParaRPr lang="fr-FR" dirty="0"/>
          </a:p>
          <a:p>
            <a:endParaRPr lang="fr-FR" dirty="0"/>
          </a:p>
        </p:txBody>
      </p:sp>
    </p:spTree>
    <p:extLst>
      <p:ext uri="{BB962C8B-B14F-4D97-AF65-F5344CB8AC3E}">
        <p14:creationId xmlns:p14="http://schemas.microsoft.com/office/powerpoint/2010/main" val="4108565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58526"/>
            <a:ext cx="9144000" cy="5199474"/>
          </a:xfrm>
        </p:spPr>
        <p:txBody>
          <a:bodyPr>
            <a:normAutofit lnSpcReduction="10000"/>
          </a:bodyPr>
          <a:lstStyle/>
          <a:p>
            <a:r>
              <a:rPr lang="fr-FR" dirty="0" smtClean="0"/>
              <a:t>Façon des Incas de s’associer les vaincus:</a:t>
            </a:r>
          </a:p>
          <a:p>
            <a:r>
              <a:rPr lang="fr-FR" dirty="0" smtClean="0"/>
              <a:t>« Le vaillant Chimu à l’arrogance et à la fierté maintenant domptées, apparut devant le prince (</a:t>
            </a:r>
            <a:r>
              <a:rPr lang="fr-FR" dirty="0" err="1" smtClean="0"/>
              <a:t>Tupac</a:t>
            </a:r>
            <a:r>
              <a:rPr lang="fr-FR" dirty="0" smtClean="0"/>
              <a:t> Inca </a:t>
            </a:r>
            <a:r>
              <a:rPr lang="fr-FR" dirty="0" err="1" smtClean="0"/>
              <a:t>Yupanqui</a:t>
            </a:r>
            <a:r>
              <a:rPr lang="fr-FR" dirty="0" smtClean="0"/>
              <a:t>) avec grande soumission et humilité, et rampa devant lui, l’adorant et répétant la même demande (de pardon) que des ambassadeurs.  Le prince l’accueillit avec affection afin de soulager sa douleur…(et) demanda à deux capitaines de le relever.  Après l’avoir entendu, lui affirma que tout le passé était pardonné…L’inca n’était pas venu pour le dépouiller de ses biens et de son autorité, mais pour améliorer sa religion idolâtre, ses lois et ses coutumes ».</a:t>
            </a:r>
          </a:p>
          <a:p>
            <a:r>
              <a:rPr lang="fr-FR" dirty="0" err="1" smtClean="0"/>
              <a:t>Garcilaso</a:t>
            </a:r>
            <a:r>
              <a:rPr lang="fr-FR" dirty="0" smtClean="0"/>
              <a:t> de la Vega, </a:t>
            </a:r>
            <a:r>
              <a:rPr lang="fr-FR" dirty="0" err="1" smtClean="0"/>
              <a:t>Commentarios</a:t>
            </a:r>
            <a:r>
              <a:rPr lang="fr-FR" dirty="0" smtClean="0"/>
              <a:t> </a:t>
            </a:r>
            <a:r>
              <a:rPr lang="fr-FR" dirty="0" err="1" smtClean="0"/>
              <a:t>reales</a:t>
            </a:r>
            <a:r>
              <a:rPr lang="fr-FR" dirty="0" smtClean="0"/>
              <a:t> de los Incas, 1609-1617.</a:t>
            </a:r>
            <a:endParaRPr lang="fr-FR" dirty="0"/>
          </a:p>
        </p:txBody>
      </p:sp>
    </p:spTree>
    <p:extLst>
      <p:ext uri="{BB962C8B-B14F-4D97-AF65-F5344CB8AC3E}">
        <p14:creationId xmlns:p14="http://schemas.microsoft.com/office/powerpoint/2010/main" val="3962000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Après la capture du sanctuaire de </a:t>
            </a:r>
            <a:r>
              <a:rPr lang="fr-FR" dirty="0" err="1" smtClean="0"/>
              <a:t>Pachacamac</a:t>
            </a:r>
            <a:r>
              <a:rPr lang="fr-FR" dirty="0" smtClean="0"/>
              <a:t>:</a:t>
            </a:r>
            <a:endParaRPr lang="fr-FR" dirty="0"/>
          </a:p>
        </p:txBody>
      </p:sp>
      <p:sp>
        <p:nvSpPr>
          <p:cNvPr id="3" name="Espace réservé du contenu 2"/>
          <p:cNvSpPr>
            <a:spLocks noGrp="1"/>
          </p:cNvSpPr>
          <p:nvPr>
            <p:ph idx="1"/>
          </p:nvPr>
        </p:nvSpPr>
        <p:spPr>
          <a:xfrm>
            <a:off x="0" y="1696434"/>
            <a:ext cx="9144000" cy="5161566"/>
          </a:xfrm>
        </p:spPr>
        <p:txBody>
          <a:bodyPr/>
          <a:lstStyle/>
          <a:p>
            <a:pPr>
              <a:buFontTx/>
              <a:buChar char="-"/>
            </a:pPr>
            <a:r>
              <a:rPr lang="fr-FR" dirty="0" smtClean="0"/>
              <a:t>Pour mieux assimiler les peuples conquis:</a:t>
            </a:r>
          </a:p>
          <a:p>
            <a:pPr lvl="1">
              <a:buFontTx/>
              <a:buChar char="-"/>
            </a:pPr>
            <a:r>
              <a:rPr lang="fr-FR" dirty="0" smtClean="0"/>
              <a:t>Récupération des lieux de culte</a:t>
            </a:r>
          </a:p>
          <a:p>
            <a:pPr lvl="1">
              <a:buFontTx/>
              <a:buChar char="-"/>
            </a:pPr>
            <a:r>
              <a:rPr lang="fr-FR" dirty="0" smtClean="0"/>
              <a:t>Association des divinités avec celles des Incas</a:t>
            </a:r>
          </a:p>
          <a:p>
            <a:pPr marL="0" indent="0">
              <a:buNone/>
            </a:pPr>
            <a:r>
              <a:rPr lang="fr-FR" dirty="0" smtClean="0"/>
              <a:t>« …et lorsqu’ils virent la splendeur de ce temple (à </a:t>
            </a:r>
            <a:r>
              <a:rPr lang="fr-FR" dirty="0" err="1" smtClean="0"/>
              <a:t>Pachacamac</a:t>
            </a:r>
            <a:r>
              <a:rPr lang="fr-FR" dirty="0" smtClean="0"/>
              <a:t>), et combien il était vieux, et l’emprise qu’il avait sur les peuples des terres environnantes et la dévotion qui s’y déroulait, pensant qu’ils pourraient difficilement effacer tout cela, ils se mirent d’accord avec les seigneurs et les ministres de ce dieu ou diable pour que ce temple de </a:t>
            </a:r>
            <a:r>
              <a:rPr lang="fr-FR" dirty="0" err="1" smtClean="0"/>
              <a:t>Pachacamac</a:t>
            </a:r>
            <a:r>
              <a:rPr lang="fr-FR" dirty="0" smtClean="0"/>
              <a:t> restât sous l’autorité et le culte habituels pourvu qu’ils construisissent un temple dédié au soleil, qui devrait avoir la priorité »</a:t>
            </a:r>
          </a:p>
          <a:p>
            <a:pPr marL="0" indent="0">
              <a:buNone/>
            </a:pPr>
            <a:r>
              <a:rPr lang="fr-FR" dirty="0" smtClean="0"/>
              <a:t>Pedro de </a:t>
            </a:r>
            <a:r>
              <a:rPr lang="fr-FR" dirty="0" err="1" smtClean="0"/>
              <a:t>Cieza</a:t>
            </a:r>
            <a:r>
              <a:rPr lang="fr-FR" dirty="0" smtClean="0"/>
              <a:t> de </a:t>
            </a:r>
            <a:r>
              <a:rPr lang="fr-FR" dirty="0" err="1" smtClean="0"/>
              <a:t>Leon</a:t>
            </a:r>
            <a:r>
              <a:rPr lang="fr-FR" dirty="0" smtClean="0"/>
              <a:t>, </a:t>
            </a:r>
            <a:r>
              <a:rPr lang="fr-FR" dirty="0" err="1" smtClean="0"/>
              <a:t>Cronica</a:t>
            </a:r>
            <a:r>
              <a:rPr lang="fr-FR" dirty="0" smtClean="0"/>
              <a:t> </a:t>
            </a:r>
            <a:r>
              <a:rPr lang="fr-FR" dirty="0" err="1" smtClean="0"/>
              <a:t>del</a:t>
            </a:r>
            <a:r>
              <a:rPr lang="fr-FR" dirty="0" smtClean="0"/>
              <a:t> </a:t>
            </a:r>
            <a:r>
              <a:rPr lang="fr-FR" dirty="0" err="1" smtClean="0"/>
              <a:t>Peru</a:t>
            </a:r>
            <a:r>
              <a:rPr lang="fr-FR" dirty="0" smtClean="0"/>
              <a:t>, Séville, 1550-1553.</a:t>
            </a:r>
            <a:endParaRPr lang="fr-FR" dirty="0"/>
          </a:p>
        </p:txBody>
      </p:sp>
    </p:spTree>
    <p:extLst>
      <p:ext uri="{BB962C8B-B14F-4D97-AF65-F5344CB8AC3E}">
        <p14:creationId xmlns:p14="http://schemas.microsoft.com/office/powerpoint/2010/main" val="3391049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9947</TotalTime>
  <Words>2380</Words>
  <Application>Microsoft Macintosh PowerPoint</Application>
  <PresentationFormat>Présentation à l'écran (4:3)</PresentationFormat>
  <Paragraphs>367</Paragraphs>
  <Slides>66</Slides>
  <Notes>1</Notes>
  <HiddenSlides>0</HiddenSlides>
  <MMClips>0</MMClips>
  <ScaleCrop>false</ScaleCrop>
  <HeadingPairs>
    <vt:vector size="4" baseType="variant">
      <vt:variant>
        <vt:lpstr>Thème</vt:lpstr>
      </vt:variant>
      <vt:variant>
        <vt:i4>1</vt:i4>
      </vt:variant>
      <vt:variant>
        <vt:lpstr>Titres des diapositives</vt:lpstr>
      </vt:variant>
      <vt:variant>
        <vt:i4>66</vt:i4>
      </vt:variant>
    </vt:vector>
  </HeadingPairs>
  <TitlesOfParts>
    <vt:vector size="67" baseType="lpstr">
      <vt:lpstr>Habitat</vt:lpstr>
      <vt:lpstr>Les Incas: cours 2</vt:lpstr>
      <vt:lpstr>Plan </vt:lpstr>
      <vt:lpstr>une civilisation qui s'est nourrie des autres civilisations</vt:lpstr>
      <vt:lpstr>Conquistadores attirés par ...l'or des Incas!</vt:lpstr>
      <vt:lpstr>Selon la légende…</vt:lpstr>
      <vt:lpstr>constitution de l'empire</vt:lpstr>
      <vt:lpstr>Selon les faits historiques (suite)</vt:lpstr>
      <vt:lpstr>Présentation PowerPoint</vt:lpstr>
      <vt:lpstr>Après la capture du sanctuaire de Pachacamac:</vt:lpstr>
      <vt:lpstr>Pachacutec</vt:lpstr>
      <vt:lpstr>Présentation PowerPoint</vt:lpstr>
      <vt:lpstr>Pachacutec</vt:lpstr>
      <vt:lpstr>Présentation PowerPoint</vt:lpstr>
      <vt:lpstr>Les descendants de Pachacutec</vt:lpstr>
      <vt:lpstr>Présentation PowerPoint</vt:lpstr>
      <vt:lpstr>1. Structure de l’Empire</vt:lpstr>
      <vt:lpstr>Les routes et les messagers</vt:lpstr>
      <vt:lpstr>2. Les corvées d’État</vt:lpstr>
      <vt:lpstr>3. Structure de la société</vt:lpstr>
      <vt:lpstr>3. Structure de la société</vt:lpstr>
      <vt:lpstr>Sapa Inca</vt:lpstr>
      <vt:lpstr>3. Structure de la société</vt:lpstr>
      <vt:lpstr>3. Structure de la société</vt:lpstr>
      <vt:lpstr>3.1. Gouverneurs </vt:lpstr>
      <vt:lpstr>3.2. Prêtres</vt:lpstr>
      <vt:lpstr>3.2. Les temples</vt:lpstr>
      <vt:lpstr>Présentation PowerPoint</vt:lpstr>
      <vt:lpstr>Présentation PowerPoint</vt:lpstr>
      <vt:lpstr>Présentation PowerPoint</vt:lpstr>
      <vt:lpstr>Présentation PowerPoint</vt:lpstr>
      <vt:lpstr>Présentation PowerPoint</vt:lpstr>
      <vt:lpstr>3.2. Divinités </vt:lpstr>
      <vt:lpstr>3.2. dieu Viracocha</vt:lpstr>
      <vt:lpstr>3.2. dieu Inti</vt:lpstr>
      <vt:lpstr>3.2. Dieu Pachacamac</vt:lpstr>
      <vt:lpstr>3.2. Les cultes</vt:lpstr>
      <vt:lpstr>3.2. rites funéraires</vt:lpstr>
      <vt:lpstr>3.2. cosmogonie inca:</vt:lpstr>
      <vt:lpstr>3.2. sacrifices humains</vt:lpstr>
      <vt:lpstr>Présentation PowerPoint</vt:lpstr>
      <vt:lpstr>3.2. « dieu décapiteur »</vt:lpstr>
      <vt:lpstr>Vidéo 3 jeunes sacrifiés</vt:lpstr>
      <vt:lpstr>Présentation PowerPoint</vt:lpstr>
      <vt:lpstr>4. Des prouesses architecturales</vt:lpstr>
      <vt:lpstr>Présentation PowerPoint</vt:lpstr>
      <vt:lpstr>Présentation PowerPoint</vt:lpstr>
      <vt:lpstr>Voici ce que disait un chroniqueur en 1533 sur Sacsayhuaman: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4.1. Carrières </vt:lpstr>
      <vt:lpstr>Présentation PowerPoint</vt:lpstr>
      <vt:lpstr>Présentation PowerPoint</vt:lpstr>
      <vt:lpstr>Présentation PowerPoint</vt:lpstr>
      <vt:lpstr>Présentation PowerPoint</vt:lpstr>
      <vt:lpstr>Au prochain cours…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Incas: cours 2</dc:title>
  <dc:creator>évaluateur texte</dc:creator>
  <cp:lastModifiedBy>évaluateur texte</cp:lastModifiedBy>
  <cp:revision>258</cp:revision>
  <dcterms:created xsi:type="dcterms:W3CDTF">2015-01-07T00:53:11Z</dcterms:created>
  <dcterms:modified xsi:type="dcterms:W3CDTF">2017-05-25T16:41:47Z</dcterms:modified>
</cp:coreProperties>
</file>