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9"/>
  </p:notesMasterIdLst>
  <p:sldIdLst>
    <p:sldId id="256" r:id="rId2"/>
    <p:sldId id="257" r:id="rId3"/>
    <p:sldId id="258" r:id="rId4"/>
    <p:sldId id="281" r:id="rId5"/>
    <p:sldId id="282" r:id="rId6"/>
    <p:sldId id="283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309" r:id="rId24"/>
    <p:sldId id="276" r:id="rId25"/>
    <p:sldId id="311" r:id="rId26"/>
    <p:sldId id="310" r:id="rId27"/>
    <p:sldId id="275" r:id="rId28"/>
    <p:sldId id="277" r:id="rId29"/>
    <p:sldId id="278" r:id="rId30"/>
    <p:sldId id="280" r:id="rId31"/>
    <p:sldId id="284" r:id="rId32"/>
    <p:sldId id="279" r:id="rId33"/>
    <p:sldId id="300" r:id="rId34"/>
    <p:sldId id="301" r:id="rId35"/>
    <p:sldId id="303" r:id="rId36"/>
    <p:sldId id="302" r:id="rId37"/>
    <p:sldId id="304" r:id="rId38"/>
    <p:sldId id="306" r:id="rId39"/>
    <p:sldId id="287" r:id="rId40"/>
    <p:sldId id="313" r:id="rId41"/>
    <p:sldId id="314" r:id="rId42"/>
    <p:sldId id="318" r:id="rId43"/>
    <p:sldId id="315" r:id="rId44"/>
    <p:sldId id="312" r:id="rId45"/>
    <p:sldId id="288" r:id="rId46"/>
    <p:sldId id="291" r:id="rId47"/>
    <p:sldId id="293" r:id="rId48"/>
    <p:sldId id="289" r:id="rId49"/>
    <p:sldId id="290" r:id="rId50"/>
    <p:sldId id="299" r:id="rId51"/>
    <p:sldId id="307" r:id="rId52"/>
    <p:sldId id="308" r:id="rId53"/>
    <p:sldId id="316" r:id="rId54"/>
    <p:sldId id="292" r:id="rId55"/>
    <p:sldId id="295" r:id="rId56"/>
    <p:sldId id="298" r:id="rId57"/>
    <p:sldId id="317" r:id="rId5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12" y="-1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D9639-E96E-FE48-B301-35566155BC7D}" type="datetimeFigureOut">
              <a:rPr lang="fr-FR" smtClean="0"/>
              <a:t>17-06-05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FB136-E5B3-7647-ADBD-81CB6DA019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42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B136-E5B3-7647-ADBD-81CB6DA01945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661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6B53-C338-4E45-BDEE-275607D5F0C7}" type="datetimeFigureOut">
              <a:rPr lang="fr-FR" smtClean="0"/>
              <a:t>17-06-05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6B53-C338-4E45-BDEE-275607D5F0C7}" type="datetimeFigureOut">
              <a:rPr lang="fr-FR" smtClean="0"/>
              <a:t>17-06-05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64C8-63A9-1445-8D36-7DF3A71CA2D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E7B86B53-C338-4E45-BDEE-275607D5F0C7}" type="datetimeFigureOut">
              <a:rPr lang="fr-FR" smtClean="0"/>
              <a:t>17-06-05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2D64C8-63A9-1445-8D36-7DF3A71CA2D2}" type="slidenum">
              <a:rPr lang="fr-FR" smtClean="0"/>
              <a:t>‹#›</a:t>
            </a:fld>
            <a:endParaRPr lang="fr-FR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6B53-C338-4E45-BDEE-275607D5F0C7}" type="datetimeFigureOut">
              <a:rPr lang="fr-FR" smtClean="0"/>
              <a:t>17-06-05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64C8-63A9-1445-8D36-7DF3A71CA2D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6B53-C338-4E45-BDEE-275607D5F0C7}" type="datetimeFigureOut">
              <a:rPr lang="fr-FR" smtClean="0"/>
              <a:t>17-06-05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64C8-63A9-1445-8D36-7DF3A71CA2D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6B53-C338-4E45-BDEE-275607D5F0C7}" type="datetimeFigureOut">
              <a:rPr lang="fr-FR" smtClean="0"/>
              <a:t>17-06-05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64C8-63A9-1445-8D36-7DF3A71CA2D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6B53-C338-4E45-BDEE-275607D5F0C7}" type="datetimeFigureOut">
              <a:rPr lang="fr-FR" smtClean="0"/>
              <a:t>17-06-05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6B53-C338-4E45-BDEE-275607D5F0C7}" type="datetimeFigureOut">
              <a:rPr lang="fr-FR" smtClean="0"/>
              <a:t>17-06-05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64C8-63A9-1445-8D36-7DF3A71CA2D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6B53-C338-4E45-BDEE-275607D5F0C7}" type="datetimeFigureOut">
              <a:rPr lang="fr-FR" smtClean="0"/>
              <a:t>17-06-05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64C8-63A9-1445-8D36-7DF3A71CA2D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6B53-C338-4E45-BDEE-275607D5F0C7}" type="datetimeFigureOut">
              <a:rPr lang="fr-FR" smtClean="0"/>
              <a:t>17-06-05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64C8-63A9-1445-8D36-7DF3A71CA2D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6B53-C338-4E45-BDEE-275607D5F0C7}" type="datetimeFigureOut">
              <a:rPr lang="fr-FR" smtClean="0"/>
              <a:t>17-06-05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64C8-63A9-1445-8D36-7DF3A71CA2D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6B53-C338-4E45-BDEE-275607D5F0C7}" type="datetimeFigureOut">
              <a:rPr lang="fr-FR" smtClean="0"/>
              <a:t>17-06-05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64C8-63A9-1445-8D36-7DF3A71CA2D2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E7B86B53-C338-4E45-BDEE-275607D5F0C7}" type="datetimeFigureOut">
              <a:rPr lang="fr-FR" smtClean="0"/>
              <a:t>17-06-05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2D64C8-63A9-1445-8D36-7DF3A71CA2D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7B86B53-C338-4E45-BDEE-275607D5F0C7}" type="datetimeFigureOut">
              <a:rPr lang="fr-FR" smtClean="0"/>
              <a:t>17-06-05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02D64C8-63A9-1445-8D36-7DF3A71CA2D2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3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lymotion.com/video/xetnet_l-or-des-incas-2-3_webcam" TargetMode="External"/><Relationship Id="rId4" Type="http://schemas.openxmlformats.org/officeDocument/2006/relationships/hyperlink" Target="http://www.dailymotion.com/video/xetn45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ailymotion.com/video/xetnpt_l-or-des-incas-1-3_webcam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kb.dk/permalink/2006/poma/info/es/frontpage.htm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Incas: cours </a:t>
            </a:r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Luc Guay, </a:t>
            </a:r>
            <a:r>
              <a:rPr lang="fr-FR" dirty="0" err="1"/>
              <a:t>Ph.D</a:t>
            </a:r>
            <a:r>
              <a:rPr lang="fr-FR" dirty="0"/>
              <a:t>, didactique de l’histoire</a:t>
            </a:r>
          </a:p>
          <a:p>
            <a:r>
              <a:rPr lang="fr-FR" dirty="0"/>
              <a:t>Université du Troisième Âge, mai – juin </a:t>
            </a:r>
            <a:r>
              <a:rPr lang="fr-FR" dirty="0" smtClean="0"/>
              <a:t>2017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566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ollantaytambo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377238" cy="6253163"/>
          </a:xfrm>
        </p:spPr>
      </p:pic>
      <p:sp>
        <p:nvSpPr>
          <p:cNvPr id="5" name="ZoneTexte 4"/>
          <p:cNvSpPr txBox="1"/>
          <p:nvPr/>
        </p:nvSpPr>
        <p:spPr>
          <a:xfrm>
            <a:off x="177800" y="6350000"/>
            <a:ext cx="717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Greniers à céréales à </a:t>
            </a:r>
            <a:r>
              <a:rPr lang="fr-FR" dirty="0" err="1" smtClean="0">
                <a:solidFill>
                  <a:srgbClr val="FFFFFF"/>
                </a:solidFill>
              </a:rPr>
              <a:t>Ollantaytambo</a:t>
            </a:r>
            <a:r>
              <a:rPr lang="fr-FR" dirty="0">
                <a:solidFill>
                  <a:srgbClr val="FFFFFF"/>
                </a:solidFill>
              </a:rPr>
              <a:t>. Cliché: Luc Guay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464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Villes et villages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Regroupement de maisons</a:t>
            </a:r>
          </a:p>
          <a:p>
            <a:r>
              <a:rPr lang="fr-FR" dirty="0" smtClean="0"/>
              <a:t>Rues aboutissant sur la place centrale</a:t>
            </a:r>
          </a:p>
          <a:p>
            <a:pPr lvl="1"/>
            <a:r>
              <a:rPr lang="fr-FR" dirty="0" smtClean="0"/>
              <a:t>Temple</a:t>
            </a:r>
          </a:p>
          <a:p>
            <a:pPr lvl="1"/>
            <a:r>
              <a:rPr lang="fr-FR" dirty="0" smtClean="0"/>
              <a:t>Édifices administratifs</a:t>
            </a:r>
          </a:p>
          <a:p>
            <a:pPr lvl="1"/>
            <a:r>
              <a:rPr lang="fr-FR" dirty="0" smtClean="0"/>
              <a:t>Palais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972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2. Vêtements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Hommes: pagne, tunique sans manches (poncho = </a:t>
            </a:r>
            <a:r>
              <a:rPr lang="fr-FR" dirty="0" err="1" smtClean="0"/>
              <a:t>unku</a:t>
            </a:r>
            <a:r>
              <a:rPr lang="fr-FR" dirty="0" smtClean="0"/>
              <a:t>), une cape</a:t>
            </a:r>
          </a:p>
          <a:p>
            <a:r>
              <a:rPr lang="fr-FR" dirty="0" smtClean="0"/>
              <a:t>Femmes: pièce de tissu rectangulaire enrouée autour du corps, ceinture et des épingles aux épaules, et cape;</a:t>
            </a:r>
          </a:p>
          <a:p>
            <a:r>
              <a:rPr lang="fr-FR" dirty="0" smtClean="0"/>
              <a:t>Couleurs: noirs, marrons</a:t>
            </a:r>
          </a:p>
          <a:p>
            <a:r>
              <a:rPr lang="fr-FR" dirty="0" smtClean="0"/>
              <a:t>Laine d’alpaga = </a:t>
            </a:r>
            <a:r>
              <a:rPr lang="fr-FR" dirty="0" err="1" smtClean="0"/>
              <a:t>anaku</a:t>
            </a:r>
            <a:r>
              <a:rPr lang="fr-FR" dirty="0" smtClean="0"/>
              <a:t>, ou en coton</a:t>
            </a:r>
          </a:p>
          <a:p>
            <a:r>
              <a:rPr lang="fr-FR" dirty="0" smtClean="0"/>
              <a:t>Sandales de cuir (lama)</a:t>
            </a:r>
          </a:p>
          <a:p>
            <a:r>
              <a:rPr lang="fr-FR" dirty="0" smtClean="0"/>
              <a:t>Ornements: oreilles, nez, colliers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721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hemise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377238" cy="6253163"/>
          </a:xfrm>
        </p:spPr>
      </p:pic>
      <p:sp>
        <p:nvSpPr>
          <p:cNvPr id="5" name="ZoneTexte 4"/>
          <p:cNvSpPr txBox="1"/>
          <p:nvPr/>
        </p:nvSpPr>
        <p:spPr>
          <a:xfrm>
            <a:off x="114300" y="6303963"/>
            <a:ext cx="902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Tunique de coton portée par un noble au 15</a:t>
            </a:r>
            <a:r>
              <a:rPr lang="fr-FR" baseline="30000" dirty="0" smtClean="0">
                <a:solidFill>
                  <a:schemeClr val="bg1"/>
                </a:solidFill>
              </a:rPr>
              <a:t>e</a:t>
            </a:r>
            <a:r>
              <a:rPr lang="fr-FR" dirty="0" smtClean="0">
                <a:solidFill>
                  <a:schemeClr val="bg1"/>
                </a:solidFill>
              </a:rPr>
              <a:t> s;  le textile était considéré comme un ornement de grande valeur et rappelait le « statut » occupé par la personne.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970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tissag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4300" y="1"/>
            <a:ext cx="7645400" cy="5630068"/>
          </a:xfrm>
        </p:spPr>
      </p:pic>
      <p:sp>
        <p:nvSpPr>
          <p:cNvPr id="6" name="ZoneTexte 5"/>
          <p:cNvSpPr txBox="1"/>
          <p:nvPr/>
        </p:nvSpPr>
        <p:spPr>
          <a:xfrm>
            <a:off x="215900" y="5803900"/>
            <a:ext cx="892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Le tissage était et demeure une activité très importante étant donné l’importance accordée aux vêtements </a:t>
            </a:r>
            <a:r>
              <a:rPr lang="fr-FR" dirty="0">
                <a:solidFill>
                  <a:srgbClr val="FFFFFF"/>
                </a:solidFill>
              </a:rPr>
              <a:t>tissés. Cliché: Luc Guay</a:t>
            </a:r>
          </a:p>
        </p:txBody>
      </p:sp>
    </p:spTree>
    <p:extLst>
      <p:ext uri="{BB962C8B-B14F-4D97-AF65-F5344CB8AC3E}">
        <p14:creationId xmlns:p14="http://schemas.microsoft.com/office/powerpoint/2010/main" val="294801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tissage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377238" cy="6253163"/>
          </a:xfrm>
        </p:spPr>
      </p:pic>
      <p:sp>
        <p:nvSpPr>
          <p:cNvPr id="2" name="ZoneTexte 1"/>
          <p:cNvSpPr txBox="1"/>
          <p:nvPr/>
        </p:nvSpPr>
        <p:spPr>
          <a:xfrm>
            <a:off x="315056" y="6438374"/>
            <a:ext cx="5493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Tisserande à l’œuvre. </a:t>
            </a:r>
            <a:r>
              <a:rPr lang="fr-FR" dirty="0">
                <a:solidFill>
                  <a:srgbClr val="FFFFFF"/>
                </a:solidFill>
              </a:rPr>
              <a:t>Cliché: Luc Guay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343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teintur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021" r="-52021"/>
          <a:stretch>
            <a:fillRect/>
          </a:stretch>
        </p:blipFill>
        <p:spPr>
          <a:xfrm>
            <a:off x="-2349500" y="-88900"/>
            <a:ext cx="9326810" cy="6858000"/>
          </a:xfrm>
        </p:spPr>
      </p:pic>
      <p:sp>
        <p:nvSpPr>
          <p:cNvPr id="5" name="ZoneTexte 4"/>
          <p:cNvSpPr txBox="1"/>
          <p:nvPr/>
        </p:nvSpPr>
        <p:spPr>
          <a:xfrm>
            <a:off x="6146800" y="2082800"/>
            <a:ext cx="2628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La teinture était obtenue grâce aux plantes et aux minéraux qui étaient broyés et mélangés avec des substances comme le blanc d’œuf</a:t>
            </a:r>
            <a:r>
              <a:rPr lang="fr-FR" dirty="0">
                <a:solidFill>
                  <a:srgbClr val="FFFFFF"/>
                </a:solidFill>
              </a:rPr>
              <a:t>. Cliché: Luc Guay</a:t>
            </a:r>
          </a:p>
        </p:txBody>
      </p:sp>
    </p:spTree>
    <p:extLst>
      <p:ext uri="{BB962C8B-B14F-4D97-AF65-F5344CB8AC3E}">
        <p14:creationId xmlns:p14="http://schemas.microsoft.com/office/powerpoint/2010/main" val="174332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teinture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377238" cy="6253163"/>
          </a:xfrm>
        </p:spPr>
      </p:pic>
      <p:sp>
        <p:nvSpPr>
          <p:cNvPr id="2" name="ZoneTexte 1"/>
          <p:cNvSpPr txBox="1"/>
          <p:nvPr/>
        </p:nvSpPr>
        <p:spPr>
          <a:xfrm>
            <a:off x="187064" y="6389151"/>
            <a:ext cx="751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Couleurs obtenues par le broiement de plantes. </a:t>
            </a:r>
            <a:r>
              <a:rPr lang="fr-FR" dirty="0">
                <a:solidFill>
                  <a:srgbClr val="FFFFFF"/>
                </a:solidFill>
              </a:rPr>
              <a:t>Cliché: Luc Guay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087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einture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497" r="-50497"/>
          <a:stretch>
            <a:fillRect/>
          </a:stretch>
        </p:blipFill>
        <p:spPr>
          <a:xfrm>
            <a:off x="-2133600" y="0"/>
            <a:ext cx="8377238" cy="6253163"/>
          </a:xfrm>
        </p:spPr>
      </p:pic>
      <p:sp>
        <p:nvSpPr>
          <p:cNvPr id="5" name="ZoneTexte 4"/>
          <p:cNvSpPr txBox="1"/>
          <p:nvPr/>
        </p:nvSpPr>
        <p:spPr>
          <a:xfrm>
            <a:off x="6108700" y="2159000"/>
            <a:ext cx="2933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Les artistes et les artisans réussissaient à obtenir des résultats éclatants comme le montrent ces ceintures</a:t>
            </a:r>
            <a:r>
              <a:rPr lang="fr-FR" dirty="0">
                <a:solidFill>
                  <a:srgbClr val="FFFFFF"/>
                </a:solidFill>
              </a:rPr>
              <a:t>. Cliché: Luc Guay</a:t>
            </a:r>
          </a:p>
        </p:txBody>
      </p:sp>
    </p:spTree>
    <p:extLst>
      <p:ext uri="{BB962C8B-B14F-4D97-AF65-F5344CB8AC3E}">
        <p14:creationId xmlns:p14="http://schemas.microsoft.com/office/powerpoint/2010/main" val="26692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3. La nourriture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Préparée par les femmes dans des marmites</a:t>
            </a:r>
          </a:p>
          <a:p>
            <a:r>
              <a:rPr lang="fr-FR" dirty="0" smtClean="0"/>
              <a:t>Plats en céramique ou en bois ou avec des métaux précieux (or, argent) selon la richesse</a:t>
            </a:r>
          </a:p>
          <a:p>
            <a:r>
              <a:rPr lang="fr-FR" dirty="0" smtClean="0"/>
              <a:t>Pas de tables, ni de chaises: tapis au sol</a:t>
            </a:r>
          </a:p>
          <a:p>
            <a:r>
              <a:rPr lang="fr-FR" dirty="0" smtClean="0"/>
              <a:t>La cuisson se faisait souvent  à l’extérieur, foyer au bois;</a:t>
            </a:r>
          </a:p>
          <a:p>
            <a:r>
              <a:rPr lang="fr-FR" dirty="0"/>
              <a:t>3</a:t>
            </a:r>
            <a:r>
              <a:rPr lang="fr-FR" dirty="0" smtClean="0"/>
              <a:t> repas par jour (vers 8 h et 16 h), une collation le midi;</a:t>
            </a:r>
          </a:p>
          <a:p>
            <a:r>
              <a:rPr lang="fr-FR" dirty="0" smtClean="0"/>
              <a:t>On ne connaissait pas: bœufs, moutons, porcs, blé, orge, avoine et riz;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3845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vie quotidienne et légende </a:t>
            </a:r>
            <a:r>
              <a:rPr lang="fr-FR" smtClean="0"/>
              <a:t>de l’Eldorado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AutoNum type="arabicPeriod"/>
            </a:pPr>
            <a:r>
              <a:rPr lang="fr-FR" dirty="0" smtClean="0"/>
              <a:t>Habitations</a:t>
            </a:r>
            <a:endParaRPr lang="fr-FR" dirty="0"/>
          </a:p>
          <a:p>
            <a:pPr marL="457200" indent="-457200">
              <a:buAutoNum type="arabicPeriod"/>
            </a:pPr>
            <a:r>
              <a:rPr lang="fr-FR" dirty="0" smtClean="0"/>
              <a:t>Vêtements</a:t>
            </a:r>
            <a:endParaRPr lang="fr-FR" dirty="0"/>
          </a:p>
          <a:p>
            <a:pPr marL="457200" indent="-457200">
              <a:buAutoNum type="arabicPeriod"/>
            </a:pPr>
            <a:r>
              <a:rPr lang="fr-FR" dirty="0" smtClean="0"/>
              <a:t>Nourriture</a:t>
            </a:r>
            <a:endParaRPr lang="fr-FR" dirty="0"/>
          </a:p>
          <a:p>
            <a:pPr marL="457200" indent="-457200">
              <a:buAutoNum type="arabicPeriod"/>
            </a:pPr>
            <a:r>
              <a:rPr lang="fr-FR" dirty="0" smtClean="0"/>
              <a:t>Outils</a:t>
            </a:r>
            <a:endParaRPr lang="fr-FR" dirty="0"/>
          </a:p>
          <a:p>
            <a:pPr marL="457200" indent="-457200">
              <a:buAutoNum type="arabicPeriod"/>
            </a:pPr>
            <a:r>
              <a:rPr lang="fr-FR" dirty="0" smtClean="0"/>
              <a:t>Arts (poterie, bijoux)</a:t>
            </a:r>
            <a:endParaRPr lang="fr-FR" dirty="0"/>
          </a:p>
          <a:p>
            <a:pPr marL="457200" indent="-457200">
              <a:buAutoNum type="arabicPeriod"/>
            </a:pPr>
            <a:r>
              <a:rPr lang="fr-FR" dirty="0" smtClean="0"/>
              <a:t>Science </a:t>
            </a:r>
          </a:p>
          <a:p>
            <a:pPr marL="457200" indent="-457200">
              <a:buAutoNum type="arabicPeriod"/>
            </a:pPr>
            <a:r>
              <a:rPr lang="fr-FR" dirty="0" smtClean="0"/>
              <a:t>La conquête espagnole</a:t>
            </a:r>
          </a:p>
          <a:p>
            <a:pPr marL="457200" indent="-457200">
              <a:buAutoNum type="arabicPeriod"/>
            </a:pPr>
            <a:r>
              <a:rPr lang="fr-FR" dirty="0" smtClean="0"/>
              <a:t>La légende des cités d’or: l’Eldorado</a:t>
            </a:r>
          </a:p>
          <a:p>
            <a:pPr marL="457200" indent="-457200">
              <a:buAutoNum type="arabicPeriod"/>
            </a:pPr>
            <a:r>
              <a:rPr lang="fr-FR" dirty="0" smtClean="0"/>
              <a:t>La résistance des Incas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185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714500"/>
            <a:ext cx="9144000" cy="5143500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Viandes (jours de fêtes): lamas, alpagas, cochons d’Inde, cervidés, tapirs, perdrix, canards, oies, poulets</a:t>
            </a:r>
          </a:p>
          <a:p>
            <a:pPr lvl="1"/>
            <a:r>
              <a:rPr lang="fr-FR" dirty="0" smtClean="0"/>
              <a:t>Aussi des insectes (sauterelles, fourmis)</a:t>
            </a:r>
          </a:p>
          <a:p>
            <a:r>
              <a:rPr lang="fr-FR" dirty="0" smtClean="0"/>
              <a:t>Poissons: de mer et d’eau douce, coquillages</a:t>
            </a:r>
          </a:p>
          <a:p>
            <a:pPr lvl="1"/>
            <a:r>
              <a:rPr lang="fr-FR" dirty="0" smtClean="0"/>
              <a:t>Séchage pour conservation</a:t>
            </a:r>
          </a:p>
          <a:p>
            <a:r>
              <a:rPr lang="fr-FR" dirty="0" smtClean="0"/>
              <a:t>Légumes: pommes de terre (montagnes), maïs ( vallées), quinua, avocats, cacahuètes, piments, tomates, </a:t>
            </a:r>
          </a:p>
          <a:p>
            <a:r>
              <a:rPr lang="fr-FR" dirty="0" smtClean="0"/>
              <a:t>feuilles de coca </a:t>
            </a:r>
          </a:p>
          <a:p>
            <a:pPr lvl="1"/>
            <a:r>
              <a:rPr lang="fr-FR" dirty="0" smtClean="0"/>
              <a:t>comme coupe-faim</a:t>
            </a:r>
          </a:p>
          <a:p>
            <a:pPr lvl="1"/>
            <a:r>
              <a:rPr lang="fr-FR" dirty="0" smtClean="0"/>
              <a:t>Atténuer mal des montagnes (haute altitude)= </a:t>
            </a:r>
            <a:r>
              <a:rPr lang="fr-FR" dirty="0" err="1" smtClean="0"/>
              <a:t>soroche</a:t>
            </a:r>
            <a:endParaRPr lang="fr-FR" dirty="0" smtClean="0"/>
          </a:p>
          <a:p>
            <a:r>
              <a:rPr lang="fr-FR" dirty="0" smtClean="0"/>
              <a:t>Fruits: fraises, ananas, bananes</a:t>
            </a:r>
          </a:p>
          <a:p>
            <a:r>
              <a:rPr lang="fr-FR" dirty="0" smtClean="0"/>
              <a:t>Boissons: </a:t>
            </a:r>
            <a:r>
              <a:rPr lang="fr-FR" dirty="0" err="1" smtClean="0"/>
              <a:t>chicha</a:t>
            </a:r>
            <a:r>
              <a:rPr lang="fr-FR" dirty="0" smtClean="0"/>
              <a:t> (</a:t>
            </a:r>
            <a:r>
              <a:rPr lang="fr-FR" dirty="0" err="1" smtClean="0"/>
              <a:t>ak’ah</a:t>
            </a:r>
            <a:r>
              <a:rPr lang="fr-FR" dirty="0" smtClean="0"/>
              <a:t>) ou bière de maïs,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602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hicha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497" r="-50497"/>
          <a:stretch>
            <a:fillRect/>
          </a:stretch>
        </p:blipFill>
        <p:spPr>
          <a:xfrm>
            <a:off x="0" y="0"/>
            <a:ext cx="8377238" cy="6253163"/>
          </a:xfrm>
        </p:spPr>
      </p:pic>
      <p:sp>
        <p:nvSpPr>
          <p:cNvPr id="5" name="ZoneTexte 4"/>
          <p:cNvSpPr txBox="1"/>
          <p:nvPr/>
        </p:nvSpPr>
        <p:spPr>
          <a:xfrm>
            <a:off x="279400" y="6240463"/>
            <a:ext cx="886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La </a:t>
            </a:r>
            <a:r>
              <a:rPr lang="fr-FR" dirty="0" err="1" smtClean="0">
                <a:solidFill>
                  <a:srgbClr val="FFFFFF"/>
                </a:solidFill>
              </a:rPr>
              <a:t>chicha</a:t>
            </a:r>
            <a:r>
              <a:rPr lang="fr-FR" dirty="0" smtClean="0">
                <a:solidFill>
                  <a:srgbClr val="FFFFFF"/>
                </a:solidFill>
              </a:rPr>
              <a:t> (bière) était brassée et entreposée dans de grandes jarres en terre cuite.  La </a:t>
            </a:r>
            <a:r>
              <a:rPr lang="fr-FR" dirty="0" err="1" smtClean="0">
                <a:solidFill>
                  <a:srgbClr val="FFFFFF"/>
                </a:solidFill>
              </a:rPr>
              <a:t>chicha</a:t>
            </a:r>
            <a:r>
              <a:rPr lang="fr-FR" dirty="0" smtClean="0">
                <a:solidFill>
                  <a:srgbClr val="FFFFFF"/>
                </a:solidFill>
              </a:rPr>
              <a:t> était produite à partir du </a:t>
            </a:r>
            <a:r>
              <a:rPr lang="fr-FR" dirty="0">
                <a:solidFill>
                  <a:srgbClr val="FFFFFF"/>
                </a:solidFill>
              </a:rPr>
              <a:t>maïs. Cliché: Luc Guay</a:t>
            </a:r>
          </a:p>
        </p:txBody>
      </p:sp>
    </p:spTree>
    <p:extLst>
      <p:ext uri="{BB962C8B-B14F-4D97-AF65-F5344CB8AC3E}">
        <p14:creationId xmlns:p14="http://schemas.microsoft.com/office/powerpoint/2010/main" val="210127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oca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377238" cy="6253163"/>
          </a:xfrm>
        </p:spPr>
      </p:pic>
      <p:sp>
        <p:nvSpPr>
          <p:cNvPr id="5" name="ZoneTexte 4"/>
          <p:cNvSpPr txBox="1"/>
          <p:nvPr/>
        </p:nvSpPr>
        <p:spPr>
          <a:xfrm>
            <a:off x="0" y="5695421"/>
            <a:ext cx="9004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Les feuilles de coca étaient utilisées comme plantes médicinales ainsi que comme « coupe-faim ». Son usage remonte à plus de 5000 ans! Les feuilles sont mastiquées ou consommées sous forme de tisane. Elle sert maintenant  à la fabrication de la cocaïne</a:t>
            </a:r>
            <a:r>
              <a:rPr lang="fr-FR" dirty="0">
                <a:solidFill>
                  <a:srgbClr val="FFFFFF"/>
                </a:solidFill>
              </a:rPr>
              <a:t>. Cliché: Luc Guay</a:t>
            </a:r>
          </a:p>
        </p:txBody>
      </p:sp>
    </p:spTree>
    <p:extLst>
      <p:ext uri="{BB962C8B-B14F-4D97-AF65-F5344CB8AC3E}">
        <p14:creationId xmlns:p14="http://schemas.microsoft.com/office/powerpoint/2010/main" val="417949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cultures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Travaux agricoles:</a:t>
            </a:r>
          </a:p>
          <a:p>
            <a:r>
              <a:rPr lang="fr-FR" dirty="0" smtClean="0"/>
              <a:t>Juillet-août = </a:t>
            </a:r>
          </a:p>
          <a:p>
            <a:r>
              <a:rPr lang="fr-FR" dirty="0" smtClean="0"/>
              <a:t>sillons pour semailles</a:t>
            </a:r>
          </a:p>
          <a:p>
            <a:r>
              <a:rPr lang="fr-FR" dirty="0" smtClean="0"/>
              <a:t>Chants pour favoriser bonne récolte</a:t>
            </a:r>
          </a:p>
          <a:p>
            <a:r>
              <a:rPr lang="fr-FR" dirty="0" smtClean="0"/>
              <a:t>Fumier de lama et guano (excréments oiseaux marins)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715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4. Les outils</a:t>
            </a:r>
            <a:endParaRPr lang="fr-FR" dirty="0"/>
          </a:p>
        </p:txBody>
      </p:sp>
      <p:pic>
        <p:nvPicPr>
          <p:cNvPr id="4" name="Espace réservé du contenu 3" descr="arme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04900"/>
            <a:ext cx="9370261" cy="5147981"/>
          </a:xfrm>
        </p:spPr>
      </p:pic>
      <p:sp>
        <p:nvSpPr>
          <p:cNvPr id="5" name="ZoneTexte 4"/>
          <p:cNvSpPr txBox="1"/>
          <p:nvPr/>
        </p:nvSpPr>
        <p:spPr>
          <a:xfrm>
            <a:off x="765174" y="6252881"/>
            <a:ext cx="837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Outils et armes de pierre, bois, os, métaux (cuivre, bronze</a:t>
            </a:r>
            <a:r>
              <a:rPr lang="fr-FR" dirty="0">
                <a:solidFill>
                  <a:srgbClr val="FFFFFF"/>
                </a:solidFill>
              </a:rPr>
              <a:t>). Cliché: Luc </a:t>
            </a:r>
            <a:r>
              <a:rPr lang="fr-FR" dirty="0" smtClean="0">
                <a:solidFill>
                  <a:srgbClr val="FFFFFF"/>
                </a:solidFill>
              </a:rPr>
              <a:t>Guay</a:t>
            </a:r>
          </a:p>
        </p:txBody>
      </p:sp>
    </p:spTree>
    <p:extLst>
      <p:ext uri="{BB962C8B-B14F-4D97-AF65-F5344CB8AC3E}">
        <p14:creationId xmlns:p14="http://schemas.microsoft.com/office/powerpoint/2010/main" val="104529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 d’écran 2015-05-22 à 08.50.00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8838" r="-148838"/>
          <a:stretch>
            <a:fillRect/>
          </a:stretch>
        </p:blipFill>
        <p:spPr>
          <a:xfrm>
            <a:off x="-3058160" y="1727200"/>
            <a:ext cx="9144000" cy="5130800"/>
          </a:xfrm>
        </p:spPr>
      </p:pic>
      <p:sp>
        <p:nvSpPr>
          <p:cNvPr id="5" name="ZoneTexte 4"/>
          <p:cNvSpPr txBox="1"/>
          <p:nvPr/>
        </p:nvSpPr>
        <p:spPr>
          <a:xfrm>
            <a:off x="3769360" y="2153920"/>
            <a:ext cx="42570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Pour extraire les blocs de pierre, on perçait des trous et on y mettait des tenons de bois que l’on enduisait d’eau pour faire éclater le bloc…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Pour tailler la pierre, on utilisait des galets durs;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Pour polir la pierre, on utilisait du sable mouillé et on frottait la pierre…longuement.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5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5175" y="79468"/>
            <a:ext cx="4467226" cy="1417638"/>
          </a:xfrm>
        </p:spPr>
        <p:txBody>
          <a:bodyPr/>
          <a:lstStyle/>
          <a:p>
            <a:r>
              <a:rPr lang="fr-FR" dirty="0" smtClean="0"/>
              <a:t>Outils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13280" y="2070846"/>
            <a:ext cx="2692400" cy="4182035"/>
          </a:xfrm>
        </p:spPr>
        <p:txBody>
          <a:bodyPr/>
          <a:lstStyle/>
          <a:p>
            <a:r>
              <a:rPr lang="fr-FR" dirty="0">
                <a:solidFill>
                  <a:srgbClr val="FFFFFF"/>
                </a:solidFill>
              </a:rPr>
              <a:t>Les bêches = tacla = avec appui-pied </a:t>
            </a:r>
            <a:r>
              <a:rPr lang="fr-FR" dirty="0" smtClean="0">
                <a:solidFill>
                  <a:srgbClr val="FFFFFF"/>
                </a:solidFill>
              </a:rPr>
              <a:t>pour travailler le sol</a:t>
            </a:r>
            <a:endParaRPr lang="fr-FR" dirty="0">
              <a:solidFill>
                <a:srgbClr val="FFFFFF"/>
              </a:solidFill>
            </a:endParaRPr>
          </a:p>
          <a:p>
            <a:endParaRPr lang="fr-FR" dirty="0"/>
          </a:p>
        </p:txBody>
      </p:sp>
      <p:pic>
        <p:nvPicPr>
          <p:cNvPr id="4" name="Image 3" descr="Capture d’écran 2015-05-22 à 08.38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8961"/>
            <a:ext cx="2214880" cy="4964899"/>
          </a:xfrm>
          <a:prstGeom prst="rect">
            <a:avLst/>
          </a:prstGeom>
        </p:spPr>
      </p:pic>
      <p:pic>
        <p:nvPicPr>
          <p:cNvPr id="5" name="Image 4" descr="Capture d’écran 2015-05-22 à 08.42.3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281" y="79468"/>
            <a:ext cx="4490720" cy="619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8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 descr="lama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377238" cy="6253163"/>
          </a:xfrm>
        </p:spPr>
      </p:pic>
      <p:sp>
        <p:nvSpPr>
          <p:cNvPr id="3" name="ZoneTexte 2"/>
          <p:cNvSpPr txBox="1"/>
          <p:nvPr/>
        </p:nvSpPr>
        <p:spPr>
          <a:xfrm>
            <a:off x="108550" y="6222525"/>
            <a:ext cx="8358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Les lamas ont été domestiqués il y a 7000 ans et furent utilisés pour porter des charges, pour leur viande et la laine</a:t>
            </a:r>
            <a:r>
              <a:rPr lang="fr-FR" dirty="0">
                <a:solidFill>
                  <a:srgbClr val="FFFFFF"/>
                </a:solidFill>
              </a:rPr>
              <a:t>. Cliché: Luc Guay</a:t>
            </a:r>
          </a:p>
        </p:txBody>
      </p:sp>
    </p:spTree>
    <p:extLst>
      <p:ext uri="{BB962C8B-B14F-4D97-AF65-F5344CB8AC3E}">
        <p14:creationId xmlns:p14="http://schemas.microsoft.com/office/powerpoint/2010/main" val="138170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5. arts: poterie, bijoux</a:t>
            </a:r>
            <a:endParaRPr lang="fr-FR" dirty="0"/>
          </a:p>
        </p:txBody>
      </p:sp>
      <p:pic>
        <p:nvPicPr>
          <p:cNvPr id="4" name="Espace réservé du contenu 3" descr="poteri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497013"/>
            <a:ext cx="9144000" cy="5360987"/>
          </a:xfrm>
        </p:spPr>
      </p:pic>
      <p:sp>
        <p:nvSpPr>
          <p:cNvPr id="5" name="ZoneTexte 4"/>
          <p:cNvSpPr txBox="1"/>
          <p:nvPr/>
        </p:nvSpPr>
        <p:spPr>
          <a:xfrm>
            <a:off x="0" y="5194300"/>
            <a:ext cx="1638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Plat avec géométriques.</a:t>
            </a:r>
          </a:p>
          <a:p>
            <a:r>
              <a:rPr lang="fr-FR" dirty="0" smtClean="0"/>
              <a:t>Cliché</a:t>
            </a:r>
            <a:r>
              <a:rPr lang="fr-FR" dirty="0"/>
              <a:t>: Luc Guay</a:t>
            </a:r>
          </a:p>
        </p:txBody>
      </p:sp>
    </p:spTree>
    <p:extLst>
      <p:ext uri="{BB962C8B-B14F-4D97-AF65-F5344CB8AC3E}">
        <p14:creationId xmlns:p14="http://schemas.microsoft.com/office/powerpoint/2010/main" val="308230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oterie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497" r="-50497"/>
          <a:stretch>
            <a:fillRect/>
          </a:stretch>
        </p:blipFill>
        <p:spPr>
          <a:xfrm>
            <a:off x="-2120900" y="0"/>
            <a:ext cx="8377238" cy="6253163"/>
          </a:xfrm>
        </p:spPr>
      </p:pic>
      <p:pic>
        <p:nvPicPr>
          <p:cNvPr id="5" name="Image 4" descr="vase_oiseau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784" y="0"/>
            <a:ext cx="5142216" cy="342704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-1" y="6438900"/>
            <a:ext cx="9067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Vase avec insectes et formes géométriques; époque </a:t>
            </a:r>
            <a:r>
              <a:rPr lang="fr-FR" dirty="0">
                <a:solidFill>
                  <a:srgbClr val="FFFFFF"/>
                </a:solidFill>
              </a:rPr>
              <a:t>impériale. </a:t>
            </a:r>
            <a:r>
              <a:rPr lang="fr-FR" dirty="0" smtClean="0">
                <a:solidFill>
                  <a:srgbClr val="FFFFFF"/>
                </a:solidFill>
              </a:rPr>
              <a:t>Clichés: </a:t>
            </a:r>
            <a:r>
              <a:rPr lang="fr-FR" dirty="0">
                <a:solidFill>
                  <a:srgbClr val="FFFFFF"/>
                </a:solidFill>
              </a:rPr>
              <a:t>Luc Guay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511800" y="3708400"/>
            <a:ext cx="363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Vase en forme de tête d’oiseau.</a:t>
            </a:r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8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</a:t>
            </a:r>
            <a:r>
              <a:rPr lang="fr-FR" dirty="0"/>
              <a:t> </a:t>
            </a:r>
            <a:r>
              <a:rPr lang="fr-FR" dirty="0" smtClean="0"/>
              <a:t>Habitation</a:t>
            </a:r>
            <a:endParaRPr lang="fr-FR" dirty="0"/>
          </a:p>
        </p:txBody>
      </p:sp>
      <p:pic>
        <p:nvPicPr>
          <p:cNvPr id="4" name="Espace réservé du contenu 3" descr="maison_maquett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543" r="-86543"/>
          <a:stretch>
            <a:fillRect/>
          </a:stretch>
        </p:blipFill>
        <p:spPr>
          <a:xfrm>
            <a:off x="-3248026" y="1168400"/>
            <a:ext cx="10356107" cy="5689600"/>
          </a:xfrm>
        </p:spPr>
      </p:pic>
      <p:sp>
        <p:nvSpPr>
          <p:cNvPr id="5" name="ZoneTexte 4"/>
          <p:cNvSpPr txBox="1"/>
          <p:nvPr/>
        </p:nvSpPr>
        <p:spPr>
          <a:xfrm>
            <a:off x="4136407" y="1225688"/>
            <a:ext cx="4842493" cy="553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Selon les régions habitées: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Sur la côte: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Habitations construites en briques séchées (adobe) et en roseau, selon la richesse des habitants; il n’y a pas de meubles (sauf des lits faits de nattes de roseaux, de peaux de lama et de couvertures de laine), les gens mangent par terre;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Le toit est en chaume: permet isolation thermique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Murs: adobe :briques séchées au soleil: terre, sable, paille, eau</a:t>
            </a:r>
          </a:p>
          <a:p>
            <a:endParaRPr lang="fr-FR" sz="1600" dirty="0">
              <a:solidFill>
                <a:schemeClr val="bg1"/>
              </a:solidFill>
            </a:endParaRPr>
          </a:p>
          <a:p>
            <a:r>
              <a:rPr lang="fr-FR" sz="1600" dirty="0" smtClean="0">
                <a:solidFill>
                  <a:schemeClr val="bg1"/>
                </a:solidFill>
              </a:rPr>
              <a:t>Dans les Andes: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1. Habitations circulaires en pierre ou en briques séchées (adobe)  de 3 à 6 m de diamètre;  les toits sont en chaume.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2. Habitations rectangulaires en pierre, toits en chaume;</a:t>
            </a:r>
          </a:p>
          <a:p>
            <a:endParaRPr lang="fr-FR" sz="1600" dirty="0">
              <a:solidFill>
                <a:schemeClr val="bg1"/>
              </a:solidFill>
            </a:endParaRPr>
          </a:p>
          <a:p>
            <a:r>
              <a:rPr lang="fr-FR" sz="1600" dirty="0" smtClean="0">
                <a:solidFill>
                  <a:schemeClr val="bg1"/>
                </a:solidFill>
              </a:rPr>
              <a:t>Dans la forêt amazonienne: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Habitations en roseau.</a:t>
            </a:r>
          </a:p>
          <a:p>
            <a:endParaRPr lang="fr-FR" sz="1600" dirty="0">
              <a:solidFill>
                <a:schemeClr val="bg1"/>
              </a:solidFill>
            </a:endParaRPr>
          </a:p>
          <a:p>
            <a:r>
              <a:rPr lang="fr-FR" sz="1600" dirty="0" smtClean="0">
                <a:solidFill>
                  <a:schemeClr val="bg1"/>
                </a:solidFill>
              </a:rPr>
              <a:t>Photo: Luc Guay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77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vase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497" r="-50497"/>
          <a:stretch>
            <a:fillRect/>
          </a:stretch>
        </p:blipFill>
        <p:spPr>
          <a:xfrm>
            <a:off x="-2578100" y="-1181100"/>
            <a:ext cx="10769822" cy="8039100"/>
          </a:xfrm>
        </p:spPr>
      </p:pic>
      <p:sp>
        <p:nvSpPr>
          <p:cNvPr id="5" name="ZoneTexte 4"/>
          <p:cNvSpPr txBox="1"/>
          <p:nvPr/>
        </p:nvSpPr>
        <p:spPr>
          <a:xfrm>
            <a:off x="5867400" y="1866900"/>
            <a:ext cx="2527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Vase en forme de tête d’homme</a:t>
            </a:r>
            <a:r>
              <a:rPr lang="fr-FR" dirty="0">
                <a:solidFill>
                  <a:srgbClr val="FFFFFF"/>
                </a:solidFill>
              </a:rPr>
              <a:t>. Cliché: Luc Guay</a:t>
            </a:r>
          </a:p>
        </p:txBody>
      </p:sp>
    </p:spTree>
    <p:extLst>
      <p:ext uri="{BB962C8B-B14F-4D97-AF65-F5344CB8AC3E}">
        <p14:creationId xmlns:p14="http://schemas.microsoft.com/office/powerpoint/2010/main" val="342413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larco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377238" cy="6253163"/>
          </a:xfrm>
        </p:spPr>
      </p:pic>
      <p:sp>
        <p:nvSpPr>
          <p:cNvPr id="5" name="ZoneTexte 4"/>
          <p:cNvSpPr txBox="1"/>
          <p:nvPr/>
        </p:nvSpPr>
        <p:spPr>
          <a:xfrm>
            <a:off x="101600" y="6350000"/>
            <a:ext cx="8109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Une partie de la « réserve » du musée </a:t>
            </a:r>
            <a:r>
              <a:rPr lang="fr-FR" dirty="0" err="1" smtClean="0">
                <a:solidFill>
                  <a:srgbClr val="FFFFFF"/>
                </a:solidFill>
              </a:rPr>
              <a:t>Larco</a:t>
            </a:r>
            <a:r>
              <a:rPr lang="fr-FR" dirty="0" smtClean="0">
                <a:solidFill>
                  <a:srgbClr val="FFFFFF"/>
                </a:solidFill>
              </a:rPr>
              <a:t> à Lima</a:t>
            </a:r>
            <a:r>
              <a:rPr lang="fr-FR" dirty="0">
                <a:solidFill>
                  <a:srgbClr val="FFFFFF"/>
                </a:solidFill>
              </a:rPr>
              <a:t>! Cliché: Luc Guay</a:t>
            </a:r>
          </a:p>
        </p:txBody>
      </p:sp>
    </p:spTree>
    <p:extLst>
      <p:ext uri="{BB962C8B-B14F-4D97-AF65-F5344CB8AC3E}">
        <p14:creationId xmlns:p14="http://schemas.microsoft.com/office/powerpoint/2010/main" val="378807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Bijoux </a:t>
            </a:r>
            <a:endParaRPr lang="fr-FR" dirty="0"/>
          </a:p>
        </p:txBody>
      </p:sp>
      <p:pic>
        <p:nvPicPr>
          <p:cNvPr id="4" name="Espace réservé du contenu 3" descr="calic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1735" r="-81735"/>
          <a:stretch>
            <a:fillRect/>
          </a:stretch>
        </p:blipFill>
        <p:spPr>
          <a:xfrm>
            <a:off x="-2844800" y="1651000"/>
            <a:ext cx="9144000" cy="5207000"/>
          </a:xfrm>
        </p:spPr>
      </p:pic>
      <p:sp>
        <p:nvSpPr>
          <p:cNvPr id="5" name="ZoneTexte 4"/>
          <p:cNvSpPr txBox="1"/>
          <p:nvPr/>
        </p:nvSpPr>
        <p:spPr>
          <a:xfrm>
            <a:off x="5981700" y="1943100"/>
            <a:ext cx="276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Coupe en argent utilisée lors des rites religieux</a:t>
            </a:r>
            <a:r>
              <a:rPr lang="fr-FR" dirty="0">
                <a:solidFill>
                  <a:srgbClr val="FFFFFF"/>
                </a:solidFill>
              </a:rPr>
              <a:t>. Cliché: Luc Guay</a:t>
            </a:r>
          </a:p>
        </p:txBody>
      </p:sp>
    </p:spTree>
    <p:extLst>
      <p:ext uri="{BB962C8B-B14F-4D97-AF65-F5344CB8AC3E}">
        <p14:creationId xmlns:p14="http://schemas.microsoft.com/office/powerpoint/2010/main" val="146655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science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2150" lvl="2" indent="-342900">
              <a:spcBef>
                <a:spcPts val="2000"/>
              </a:spcBef>
            </a:pPr>
            <a:r>
              <a:rPr lang="fr-FR" dirty="0" smtClean="0"/>
              <a:t>Par les hauts fonctionnaires:</a:t>
            </a:r>
          </a:p>
          <a:p>
            <a:pPr marL="692150" lvl="2" indent="-342900">
              <a:spcBef>
                <a:spcPts val="2000"/>
              </a:spcBef>
            </a:pPr>
            <a:r>
              <a:rPr lang="fr-FR" dirty="0" smtClean="0"/>
              <a:t>Recensement</a:t>
            </a:r>
            <a:r>
              <a:rPr lang="fr-FR" dirty="0"/>
              <a:t>, centralisation du </a:t>
            </a:r>
            <a:r>
              <a:rPr lang="fr-FR" dirty="0" smtClean="0"/>
              <a:t>pouvoir</a:t>
            </a:r>
          </a:p>
          <a:p>
            <a:pPr marL="692150" lvl="2" indent="-342900">
              <a:spcBef>
                <a:spcPts val="2000"/>
              </a:spcBef>
            </a:pPr>
            <a:r>
              <a:rPr lang="fr-FR" dirty="0" smtClean="0"/>
              <a:t>C’étaient des …comptables</a:t>
            </a:r>
          </a:p>
          <a:p>
            <a:pPr marL="692150" lvl="2" indent="-342900">
              <a:spcBef>
                <a:spcPts val="2000"/>
              </a:spcBef>
            </a:pPr>
            <a:r>
              <a:rPr lang="fr-FR" dirty="0" smtClean="0"/>
              <a:t>Utilisation des </a:t>
            </a:r>
            <a:r>
              <a:rPr lang="fr-FR" dirty="0"/>
              <a:t>quipus par les </a:t>
            </a:r>
            <a:r>
              <a:rPr lang="fr-FR" dirty="0" err="1" smtClean="0"/>
              <a:t>Quipucamayocs</a:t>
            </a:r>
            <a:r>
              <a:rPr lang="fr-FR" dirty="0" smtClean="0"/>
              <a:t>= « faiseurs de nœuds »</a:t>
            </a:r>
          </a:p>
          <a:p>
            <a:pPr marL="692150" lvl="2" indent="-342900">
              <a:spcBef>
                <a:spcPts val="2000"/>
              </a:spcBef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89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3" grpId="2" uiExpand="1" build="p"/>
      <p:bldP spid="3" grpId="3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quipus</a:t>
            </a:r>
            <a:endParaRPr lang="fr-FR" dirty="0"/>
          </a:p>
        </p:txBody>
      </p:sp>
      <p:pic>
        <p:nvPicPr>
          <p:cNvPr id="4" name="Espace réservé du contenu 3" descr="quipu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06" r="-5506"/>
          <a:stretch>
            <a:fillRect/>
          </a:stretch>
        </p:blipFill>
        <p:spPr>
          <a:xfrm>
            <a:off x="-396172" y="1223963"/>
            <a:ext cx="8377238" cy="5029200"/>
          </a:xfrm>
        </p:spPr>
      </p:pic>
      <p:sp>
        <p:nvSpPr>
          <p:cNvPr id="5" name="ZoneTexte 4"/>
          <p:cNvSpPr txBox="1"/>
          <p:nvPr/>
        </p:nvSpPr>
        <p:spPr>
          <a:xfrm>
            <a:off x="279650" y="6311417"/>
            <a:ext cx="796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Cordelettes faites de nœuds et de couleurs </a:t>
            </a:r>
            <a:r>
              <a:rPr lang="fr-FR" dirty="0">
                <a:solidFill>
                  <a:srgbClr val="FFFFFF"/>
                </a:solidFill>
              </a:rPr>
              <a:t>différentes. Cliché: Luc Guay</a:t>
            </a:r>
          </a:p>
        </p:txBody>
      </p:sp>
    </p:spTree>
    <p:extLst>
      <p:ext uri="{BB962C8B-B14F-4D97-AF65-F5344CB8AC3E}">
        <p14:creationId xmlns:p14="http://schemas.microsoft.com/office/powerpoint/2010/main" val="173708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quipu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6737519" cy="5029200"/>
          </a:xfrm>
        </p:spPr>
      </p:pic>
      <p:sp>
        <p:nvSpPr>
          <p:cNvPr id="5" name="ZoneTexte 4"/>
          <p:cNvSpPr txBox="1"/>
          <p:nvPr/>
        </p:nvSpPr>
        <p:spPr>
          <a:xfrm>
            <a:off x="279651" y="5732891"/>
            <a:ext cx="4998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Le mot quipu signifie en quechua: </a:t>
            </a:r>
            <a:r>
              <a:rPr lang="fr-FR" dirty="0">
                <a:solidFill>
                  <a:srgbClr val="FFFFFF"/>
                </a:solidFill>
              </a:rPr>
              <a:t>cordes; Cliché: Luc Guay</a:t>
            </a:r>
          </a:p>
        </p:txBody>
      </p:sp>
      <p:pic>
        <p:nvPicPr>
          <p:cNvPr id="2" name="Image 1" descr="Capture d’écran 2015-01-28 à 16.15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4510578"/>
            <a:ext cx="3505200" cy="234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quipu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19250" y="0"/>
            <a:ext cx="8284234" cy="6253163"/>
          </a:xfrm>
        </p:spPr>
      </p:pic>
      <p:sp>
        <p:nvSpPr>
          <p:cNvPr id="5" name="ZoneTexte 4"/>
          <p:cNvSpPr txBox="1"/>
          <p:nvPr/>
        </p:nvSpPr>
        <p:spPr>
          <a:xfrm>
            <a:off x="6664984" y="1790731"/>
            <a:ext cx="24790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FFFF"/>
                </a:solidFill>
              </a:rPr>
              <a:t>Base de 10: </a:t>
            </a:r>
          </a:p>
          <a:p>
            <a:r>
              <a:rPr lang="fr-FR" sz="2000" dirty="0" smtClean="0">
                <a:solidFill>
                  <a:srgbClr val="FFFFFF"/>
                </a:solidFill>
              </a:rPr>
              <a:t>nœuds simples = 1 unité; </a:t>
            </a:r>
          </a:p>
          <a:p>
            <a:r>
              <a:rPr lang="fr-FR" sz="2000" dirty="0" smtClean="0">
                <a:solidFill>
                  <a:srgbClr val="FFFFFF"/>
                </a:solidFill>
              </a:rPr>
              <a:t>nœuds compliqués = 1 dizaine; </a:t>
            </a:r>
          </a:p>
          <a:p>
            <a:r>
              <a:rPr lang="fr-FR" sz="2000" dirty="0" smtClean="0">
                <a:solidFill>
                  <a:srgbClr val="FFFFFF"/>
                </a:solidFill>
              </a:rPr>
              <a:t>nœuds de 8 </a:t>
            </a:r>
          </a:p>
          <a:p>
            <a:r>
              <a:rPr lang="fr-FR" sz="2000" dirty="0" smtClean="0">
                <a:solidFill>
                  <a:srgbClr val="FFFFFF"/>
                </a:solidFill>
              </a:rPr>
              <a:t>= 1 centaine.  </a:t>
            </a:r>
          </a:p>
          <a:p>
            <a:endParaRPr lang="fr-FR" sz="2000" dirty="0">
              <a:solidFill>
                <a:srgbClr val="FFFFFF"/>
              </a:solidFill>
            </a:endParaRPr>
          </a:p>
          <a:p>
            <a:r>
              <a:rPr lang="fr-FR" sz="2000" dirty="0" smtClean="0">
                <a:solidFill>
                  <a:srgbClr val="FFFFFF"/>
                </a:solidFill>
              </a:rPr>
              <a:t>On ajoutait des cordelettes pour nombre plus grand</a:t>
            </a:r>
            <a:r>
              <a:rPr lang="fr-FR" sz="2000" dirty="0">
                <a:solidFill>
                  <a:srgbClr val="FFFFFF"/>
                </a:solidFill>
              </a:rPr>
              <a:t>. </a:t>
            </a:r>
            <a:endParaRPr lang="fr-FR" sz="2000" dirty="0" smtClean="0">
              <a:solidFill>
                <a:srgbClr val="FFFFFF"/>
              </a:solidFill>
            </a:endParaRPr>
          </a:p>
          <a:p>
            <a:endParaRPr lang="fr-FR" dirty="0">
              <a:solidFill>
                <a:srgbClr val="FFFFFF"/>
              </a:solidFill>
            </a:endParaRPr>
          </a:p>
          <a:p>
            <a:r>
              <a:rPr lang="fr-FR" dirty="0" smtClean="0">
                <a:solidFill>
                  <a:srgbClr val="FFFFFF"/>
                </a:solidFill>
              </a:rPr>
              <a:t>Cliché</a:t>
            </a:r>
            <a:r>
              <a:rPr lang="fr-FR" dirty="0">
                <a:solidFill>
                  <a:srgbClr val="FFFFFF"/>
                </a:solidFill>
              </a:rPr>
              <a:t>: Luc Guay</a:t>
            </a:r>
          </a:p>
        </p:txBody>
      </p:sp>
    </p:spTree>
    <p:extLst>
      <p:ext uri="{BB962C8B-B14F-4D97-AF65-F5344CB8AC3E}">
        <p14:creationId xmlns:p14="http://schemas.microsoft.com/office/powerpoint/2010/main" val="283823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quipu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701030"/>
            <a:ext cx="6106583" cy="5156970"/>
          </a:xfrm>
        </p:spPr>
        <p:txBody>
          <a:bodyPr/>
          <a:lstStyle/>
          <a:p>
            <a:r>
              <a:rPr lang="fr-FR" dirty="0" smtClean="0"/>
              <a:t>Informations sur administration et histoire</a:t>
            </a:r>
          </a:p>
          <a:p>
            <a:r>
              <a:rPr lang="fr-FR" dirty="0" smtClean="0"/>
              <a:t>Quelques quipu traduits en espagnol par conquérants</a:t>
            </a:r>
          </a:p>
          <a:p>
            <a:pPr lvl="1"/>
            <a:r>
              <a:rPr lang="fr-FR" dirty="0" smtClean="0"/>
              <a:t>Mais on ne peut décoder le fonctionnement encore…</a:t>
            </a:r>
          </a:p>
          <a:p>
            <a:r>
              <a:rPr lang="fr-FR" dirty="0" smtClean="0"/>
              <a:t>Permettait recensement:</a:t>
            </a:r>
          </a:p>
          <a:p>
            <a:pPr lvl="1"/>
            <a:r>
              <a:rPr lang="fr-FR" dirty="0" smtClean="0"/>
              <a:t>Habitants</a:t>
            </a:r>
          </a:p>
          <a:p>
            <a:pPr lvl="1"/>
            <a:r>
              <a:rPr lang="fr-FR" dirty="0" smtClean="0"/>
              <a:t>Animaux</a:t>
            </a:r>
          </a:p>
          <a:p>
            <a:pPr lvl="1"/>
            <a:r>
              <a:rPr lang="fr-FR" dirty="0" smtClean="0"/>
              <a:t>Stocks</a:t>
            </a:r>
          </a:p>
          <a:p>
            <a:pPr lvl="1"/>
            <a:r>
              <a:rPr lang="fr-FR" dirty="0" smtClean="0"/>
              <a:t>Tributs payés par peuples conquis</a:t>
            </a:r>
            <a:endParaRPr lang="fr-FR" dirty="0"/>
          </a:p>
        </p:txBody>
      </p:sp>
      <p:pic>
        <p:nvPicPr>
          <p:cNvPr id="4" name="Image 3" descr="Capture d’écran 2017-05-24 à 20.58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583" y="1121834"/>
            <a:ext cx="3279092" cy="46545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318250" y="6000750"/>
            <a:ext cx="2137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Dessin 17</a:t>
            </a:r>
            <a:r>
              <a:rPr lang="fr-FR" baseline="30000" dirty="0" smtClean="0">
                <a:solidFill>
                  <a:schemeClr val="bg1"/>
                </a:solidFill>
              </a:rPr>
              <a:t>e</a:t>
            </a:r>
            <a:r>
              <a:rPr lang="fr-FR" dirty="0" smtClean="0">
                <a:solidFill>
                  <a:schemeClr val="bg1"/>
                </a:solidFill>
              </a:rPr>
              <a:t> s de </a:t>
            </a:r>
            <a:r>
              <a:rPr lang="fr-FR" dirty="0" err="1" smtClean="0">
                <a:solidFill>
                  <a:schemeClr val="bg1"/>
                </a:solidFill>
              </a:rPr>
              <a:t>Guaman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Poma de </a:t>
            </a:r>
            <a:r>
              <a:rPr lang="fr-FR" dirty="0" err="1">
                <a:solidFill>
                  <a:schemeClr val="bg1"/>
                </a:solidFill>
              </a:rPr>
              <a:t>Ayala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55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calendrier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713729"/>
            <a:ext cx="9144000" cy="5054885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Liturgique</a:t>
            </a:r>
          </a:p>
          <a:p>
            <a:r>
              <a:rPr lang="fr-FR" dirty="0" smtClean="0"/>
              <a:t>12 mois lunaires:</a:t>
            </a:r>
          </a:p>
          <a:p>
            <a:pPr lvl="1"/>
            <a:r>
              <a:rPr lang="fr-FR" dirty="0" smtClean="0"/>
              <a:t>328 (nombre de « </a:t>
            </a:r>
            <a:r>
              <a:rPr lang="fr-FR" dirty="0" err="1" smtClean="0"/>
              <a:t>ceques</a:t>
            </a:r>
            <a:r>
              <a:rPr lang="fr-FR" dirty="0" smtClean="0"/>
              <a:t> » ou sentiers rituels) divisé par 12 = 27,3 jours (rotation lune)</a:t>
            </a:r>
          </a:p>
          <a:p>
            <a:pPr lvl="1"/>
            <a:r>
              <a:rPr lang="fr-FR" dirty="0" smtClean="0"/>
              <a:t>Début année: solstice décembre (saison pluies)</a:t>
            </a:r>
          </a:p>
          <a:p>
            <a:pPr lvl="1"/>
            <a:r>
              <a:rPr lang="fr-FR" dirty="0" smtClean="0"/>
              <a:t>Début mois: nouvelle lune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Observations:</a:t>
            </a:r>
            <a:endParaRPr lang="fr-FR" dirty="0"/>
          </a:p>
          <a:p>
            <a:pPr lvl="2"/>
            <a:r>
              <a:rPr lang="fr-FR" dirty="0" smtClean="0"/>
              <a:t>Solstices: d’été (jours les plus longs), d’hiver (jours les plus courts)</a:t>
            </a:r>
          </a:p>
          <a:p>
            <a:pPr lvl="2"/>
            <a:r>
              <a:rPr lang="fr-FR" dirty="0" smtClean="0"/>
              <a:t>Équinoxes : printemps et automne,  jours et nuits sont de durée égale= 20 mars et 22 septembre</a:t>
            </a:r>
            <a:endParaRPr lang="fr-FR" dirty="0"/>
          </a:p>
          <a:p>
            <a:pPr lvl="2"/>
            <a:r>
              <a:rPr lang="fr-FR" dirty="0"/>
              <a:t>Phases lune</a:t>
            </a:r>
          </a:p>
          <a:p>
            <a:pPr lvl="2"/>
            <a:r>
              <a:rPr lang="fr-FR" dirty="0"/>
              <a:t>Cycle de Vénus</a:t>
            </a:r>
          </a:p>
          <a:p>
            <a:pPr lvl="2"/>
            <a:r>
              <a:rPr lang="fr-FR" dirty="0"/>
              <a:t>Lever, coucher </a:t>
            </a:r>
            <a:r>
              <a:rPr lang="fr-FR" dirty="0" smtClean="0"/>
              <a:t>Pléiades</a:t>
            </a:r>
          </a:p>
          <a:p>
            <a:r>
              <a:rPr lang="fr-FR" dirty="0" smtClean="0"/>
              <a:t>Importance pour:</a:t>
            </a:r>
          </a:p>
          <a:p>
            <a:pPr lvl="1"/>
            <a:r>
              <a:rPr lang="fr-FR" dirty="0" smtClean="0"/>
              <a:t>Semis, récoltes</a:t>
            </a:r>
          </a:p>
          <a:p>
            <a:pPr lvl="1"/>
            <a:r>
              <a:rPr lang="fr-FR" dirty="0" smtClean="0"/>
              <a:t>Début saison pêche en mer</a:t>
            </a:r>
          </a:p>
          <a:p>
            <a:pPr marL="34925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197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conquête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Par les conquistadores de Pizarro</a:t>
            </a:r>
          </a:p>
          <a:p>
            <a:r>
              <a:rPr lang="fr-FR" dirty="0" smtClean="0"/>
              <a:t>Ils arrivent en 1532</a:t>
            </a:r>
          </a:p>
          <a:p>
            <a:r>
              <a:rPr lang="fr-FR" dirty="0" smtClean="0"/>
              <a:t>Ils </a:t>
            </a:r>
            <a:r>
              <a:rPr lang="fr-FR" smtClean="0"/>
              <a:t>étaient 260 </a:t>
            </a:r>
            <a:r>
              <a:rPr lang="fr-FR" dirty="0" smtClean="0"/>
              <a:t>soldats</a:t>
            </a:r>
            <a:r>
              <a:rPr lang="mr-IN" dirty="0" smtClean="0"/>
              <a:t>…</a:t>
            </a:r>
            <a:endParaRPr lang="fr-FR" dirty="0" smtClean="0"/>
          </a:p>
          <a:p>
            <a:r>
              <a:rPr lang="fr-FR" dirty="0" smtClean="0"/>
              <a:t>Sont éblouis par l’or et l’argent qui se trouvaient à Cuzco </a:t>
            </a:r>
          </a:p>
          <a:p>
            <a:r>
              <a:rPr lang="fr-FR" dirty="0" smtClean="0"/>
              <a:t>Profitent des dissensions chez les Incas: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695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habitation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001" b="-6001"/>
          <a:stretch>
            <a:fillRect/>
          </a:stretch>
        </p:blipFill>
        <p:spPr>
          <a:xfrm>
            <a:off x="0" y="-368300"/>
            <a:ext cx="8377238" cy="6253163"/>
          </a:xfrm>
        </p:spPr>
      </p:pic>
      <p:sp>
        <p:nvSpPr>
          <p:cNvPr id="5" name="ZoneTexte 4"/>
          <p:cNvSpPr txBox="1"/>
          <p:nvPr/>
        </p:nvSpPr>
        <p:spPr>
          <a:xfrm>
            <a:off x="279400" y="5715000"/>
            <a:ext cx="598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Habitation à </a:t>
            </a:r>
            <a:r>
              <a:rPr lang="fr-FR" dirty="0" err="1" smtClean="0">
                <a:solidFill>
                  <a:srgbClr val="FFFFFF"/>
                </a:solidFill>
              </a:rPr>
              <a:t>Pisaq</a:t>
            </a:r>
            <a:r>
              <a:rPr lang="fr-FR" dirty="0" smtClean="0">
                <a:solidFill>
                  <a:srgbClr val="FFFFFF"/>
                </a:solidFill>
              </a:rPr>
              <a:t>, murs en terre et toit de chaume, cliché Luc Guay.</a:t>
            </a:r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65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5175" y="389491"/>
            <a:ext cx="7612063" cy="1417638"/>
          </a:xfrm>
        </p:spPr>
        <p:txBody>
          <a:bodyPr/>
          <a:lstStyle/>
          <a:p>
            <a:r>
              <a:rPr lang="fr-FR" sz="3200" dirty="0"/>
              <a:t>E</a:t>
            </a:r>
            <a:r>
              <a:rPr lang="fr-FR" sz="3200" dirty="0" smtClean="0"/>
              <a:t>mpereur </a:t>
            </a:r>
            <a:r>
              <a:rPr lang="fr-FR" sz="3200" b="1" dirty="0" err="1" smtClean="0"/>
              <a:t>Huayna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Capac</a:t>
            </a:r>
            <a:r>
              <a:rPr lang="fr-FR" sz="3200" b="1" dirty="0" smtClean="0"/>
              <a:t>: </a:t>
            </a:r>
            <a:br>
              <a:rPr lang="fr-FR" sz="3200" b="1" dirty="0" smtClean="0"/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Mort de la variole en 1527 </a:t>
            </a:r>
          </a:p>
          <a:p>
            <a:r>
              <a:rPr lang="fr-FR" dirty="0" smtClean="0"/>
              <a:t>a 2 fils: </a:t>
            </a:r>
          </a:p>
          <a:p>
            <a:r>
              <a:rPr lang="fr-FR" dirty="0" err="1" smtClean="0"/>
              <a:t>Huascar</a:t>
            </a:r>
            <a:r>
              <a:rPr lang="fr-FR" dirty="0" smtClean="0"/>
              <a:t> : capitale Cuzco (au centre)</a:t>
            </a:r>
          </a:p>
          <a:p>
            <a:r>
              <a:rPr lang="fr-FR" dirty="0" smtClean="0"/>
              <a:t>Atahualpa: capitale Quito (au Nord)</a:t>
            </a:r>
          </a:p>
          <a:p>
            <a:r>
              <a:rPr lang="fr-FR" dirty="0" smtClean="0"/>
              <a:t>Guerre civile entre les deux frères</a:t>
            </a:r>
          </a:p>
        </p:txBody>
      </p:sp>
    </p:spTree>
    <p:extLst>
      <p:ext uri="{BB962C8B-B14F-4D97-AF65-F5344CB8AC3E}">
        <p14:creationId xmlns:p14="http://schemas.microsoft.com/office/powerpoint/2010/main" val="135908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Atahualpa vs </a:t>
            </a:r>
            <a:r>
              <a:rPr lang="fr-FR" dirty="0" err="1"/>
              <a:t>Huascar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2" indent="-342900">
              <a:spcBef>
                <a:spcPts val="2000"/>
              </a:spcBef>
            </a:pPr>
            <a:r>
              <a:rPr lang="fr-FR" dirty="0"/>
              <a:t>Atahualpa sort victorieux</a:t>
            </a:r>
          </a:p>
          <a:p>
            <a:pPr marL="342900" lvl="2" indent="-342900">
              <a:spcBef>
                <a:spcPts val="2000"/>
              </a:spcBef>
            </a:pPr>
            <a:r>
              <a:rPr lang="fr-FR" dirty="0"/>
              <a:t>1527-</a:t>
            </a:r>
            <a:r>
              <a:rPr lang="fr-FR" dirty="0" smtClean="0"/>
              <a:t>1532</a:t>
            </a:r>
          </a:p>
          <a:p>
            <a:pPr marL="342900" lvl="2" indent="-342900">
              <a:spcBef>
                <a:spcPts val="2000"/>
              </a:spcBef>
            </a:pPr>
            <a:r>
              <a:rPr lang="fr-FR" dirty="0" smtClean="0"/>
              <a:t>Son armée: 20 000 soldats</a:t>
            </a:r>
          </a:p>
          <a:p>
            <a:pPr marL="342900" lvl="2" indent="-342900">
              <a:spcBef>
                <a:spcPts val="2000"/>
              </a:spcBef>
            </a:pPr>
            <a:r>
              <a:rPr lang="fr-FR" dirty="0" smtClean="0"/>
              <a:t>Son « empire »: 15 millions d’habitants</a:t>
            </a:r>
            <a:endParaRPr lang="fr-FR" dirty="0"/>
          </a:p>
          <a:p>
            <a:pPr marL="342900" lvl="2" indent="-342900">
              <a:spcBef>
                <a:spcPts val="2000"/>
              </a:spcBef>
            </a:pPr>
            <a:r>
              <a:rPr lang="fr-FR" dirty="0"/>
              <a:t>Affaiblissement des deux camps</a:t>
            </a:r>
          </a:p>
          <a:p>
            <a:pPr marL="679450" lvl="3" indent="-342900">
              <a:spcBef>
                <a:spcPts val="2000"/>
              </a:spcBef>
            </a:pPr>
            <a:r>
              <a:rPr lang="fr-FR" dirty="0" smtClean="0"/>
              <a:t>C’est un moment de satisfaction chez peuples </a:t>
            </a:r>
            <a:r>
              <a:rPr lang="fr-FR" dirty="0"/>
              <a:t>conquis par les Incas: vent de révolte</a:t>
            </a:r>
          </a:p>
          <a:p>
            <a:pPr marL="342900" lvl="2" indent="-342900">
              <a:spcBef>
                <a:spcPts val="2000"/>
              </a:spcBef>
            </a:pPr>
            <a:r>
              <a:rPr lang="fr-FR" dirty="0"/>
              <a:t>Arrivée des conquistadores de </a:t>
            </a:r>
            <a:r>
              <a:rPr lang="fr-FR" dirty="0" smtClean="0"/>
              <a:t>Pizarro à Cajamarca (au Nord) :</a:t>
            </a:r>
          </a:p>
          <a:p>
            <a:pPr marL="679450" lvl="3" indent="-342900">
              <a:spcBef>
                <a:spcPts val="2000"/>
              </a:spcBef>
            </a:pPr>
            <a:r>
              <a:rPr lang="fr-FR" dirty="0" smtClean="0"/>
              <a:t>260 soldats (60 cavaliers)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207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3" grpId="3" build="p"/>
      <p:bldP spid="3" grpId="4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7-06-01 à 13.49.1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52" y="0"/>
            <a:ext cx="9032648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1353" y="161793"/>
            <a:ext cx="2024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Bataille de Cajamarca 1532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30067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chute annoncée...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lvl="3" indent="-342900">
              <a:spcBef>
                <a:spcPts val="2000"/>
              </a:spcBef>
            </a:pPr>
            <a:r>
              <a:rPr lang="fr-FR" sz="2400" dirty="0" smtClean="0"/>
              <a:t>Conquistadors vont:</a:t>
            </a:r>
          </a:p>
          <a:p>
            <a:pPr marL="342900" lvl="3" indent="-342900">
              <a:spcBef>
                <a:spcPts val="2000"/>
              </a:spcBef>
            </a:pPr>
            <a:r>
              <a:rPr lang="fr-FR" sz="2400" dirty="0" smtClean="0"/>
              <a:t>profiter </a:t>
            </a:r>
            <a:r>
              <a:rPr lang="fr-FR" sz="2400" dirty="0"/>
              <a:t>du mécontentement des peuples conquis par Incas</a:t>
            </a:r>
          </a:p>
          <a:p>
            <a:pPr marL="342900" lvl="3" indent="-342900">
              <a:spcBef>
                <a:spcPts val="2000"/>
              </a:spcBef>
            </a:pPr>
            <a:r>
              <a:rPr lang="fr-FR" sz="2400" dirty="0"/>
              <a:t>p</a:t>
            </a:r>
            <a:r>
              <a:rPr lang="fr-FR" sz="2400" dirty="0" smtClean="0"/>
              <a:t>rofiter </a:t>
            </a:r>
            <a:r>
              <a:rPr lang="fr-FR" sz="2400" dirty="0"/>
              <a:t>de la guerre civile entre les 2 clans incas</a:t>
            </a:r>
          </a:p>
          <a:p>
            <a:pPr marL="342900" lvl="3" indent="-342900">
              <a:spcBef>
                <a:spcPts val="2000"/>
              </a:spcBef>
            </a:pPr>
            <a:r>
              <a:rPr lang="fr-FR" sz="2400" dirty="0"/>
              <a:t>e</a:t>
            </a:r>
            <a:r>
              <a:rPr lang="fr-FR" sz="2400" dirty="0" smtClean="0"/>
              <a:t>ncourager </a:t>
            </a:r>
            <a:r>
              <a:rPr lang="fr-FR" sz="2400" dirty="0"/>
              <a:t>rébellion des peuples conquis</a:t>
            </a:r>
          </a:p>
          <a:p>
            <a:pPr marL="342900" lvl="3" indent="-342900">
              <a:spcBef>
                <a:spcPts val="2000"/>
              </a:spcBef>
            </a:pPr>
            <a:r>
              <a:rPr lang="fr-FR" sz="2400" dirty="0"/>
              <a:t>p</a:t>
            </a:r>
            <a:r>
              <a:rPr lang="fr-FR" sz="2400" dirty="0" smtClean="0"/>
              <a:t>rofiter </a:t>
            </a:r>
            <a:r>
              <a:rPr lang="fr-FR" sz="2400" dirty="0"/>
              <a:t>d’une légende du retour du dieu </a:t>
            </a:r>
            <a:r>
              <a:rPr lang="fr-FR" sz="2400" dirty="0" err="1"/>
              <a:t>Viracocha</a:t>
            </a:r>
            <a:r>
              <a:rPr lang="fr-FR" sz="2400" dirty="0"/>
              <a:t> (blanc, barbu…</a:t>
            </a:r>
            <a:r>
              <a:rPr lang="fr-FR" sz="2400" dirty="0" smtClean="0"/>
              <a:t>)</a:t>
            </a:r>
          </a:p>
          <a:p>
            <a:pPr marL="342900" lvl="3" indent="-342900">
              <a:spcBef>
                <a:spcPts val="2000"/>
              </a:spcBef>
            </a:pPr>
            <a:r>
              <a:rPr lang="fr-FR" sz="2400" dirty="0" smtClean="0"/>
              <a:t>Mais aussi, ont peur des traitements subis par les vaincus:</a:t>
            </a:r>
          </a:p>
          <a:p>
            <a:pPr marL="692150" lvl="4" indent="-342900">
              <a:spcBef>
                <a:spcPts val="2000"/>
              </a:spcBef>
            </a:pPr>
            <a:r>
              <a:rPr lang="fr-FR" sz="2400" dirty="0" smtClean="0"/>
              <a:t>Peaux des victimes: faire des tambours</a:t>
            </a:r>
            <a:r>
              <a:rPr lang="mr-IN" sz="2400" dirty="0" smtClean="0"/>
              <a:t>…</a:t>
            </a:r>
            <a:endParaRPr lang="fr-CA" sz="2400" dirty="0" smtClean="0"/>
          </a:p>
          <a:p>
            <a:pPr marL="692150" lvl="4" indent="-342900">
              <a:spcBef>
                <a:spcPts val="2000"/>
              </a:spcBef>
            </a:pPr>
            <a:r>
              <a:rPr lang="fr-CA" sz="2400" dirty="0" smtClean="0"/>
              <a:t>Crânes des victimes: coupes à boire</a:t>
            </a:r>
            <a:r>
              <a:rPr lang="mr-IN" sz="2400" dirty="0" smtClean="0"/>
              <a:t>…</a:t>
            </a:r>
            <a:endParaRPr lang="fr-FR" sz="2400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3916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3" grpId="3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chute annoncée...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Pizarro réussit à s’emparer de l’empereur </a:t>
            </a:r>
            <a:r>
              <a:rPr lang="fr-FR" dirty="0" smtClean="0"/>
              <a:t>Atahualpa</a:t>
            </a:r>
          </a:p>
          <a:p>
            <a:r>
              <a:rPr lang="fr-FR" dirty="0" smtClean="0"/>
              <a:t>Atahualpa est fait prisonnier</a:t>
            </a:r>
            <a:endParaRPr lang="fr-FR" dirty="0"/>
          </a:p>
          <a:p>
            <a:r>
              <a:rPr lang="fr-FR" dirty="0" smtClean="0"/>
              <a:t>Demande </a:t>
            </a:r>
            <a:r>
              <a:rPr lang="fr-FR" dirty="0"/>
              <a:t>de </a:t>
            </a:r>
            <a:r>
              <a:rPr lang="fr-FR" dirty="0" smtClean="0"/>
              <a:t>rançon: remplir une salle d’or et d’argent!  30 m carrés!</a:t>
            </a:r>
            <a:endParaRPr lang="fr-FR" dirty="0"/>
          </a:p>
          <a:p>
            <a:r>
              <a:rPr lang="fr-FR" dirty="0" smtClean="0"/>
              <a:t>L’offre </a:t>
            </a:r>
            <a:r>
              <a:rPr lang="fr-FR" dirty="0"/>
              <a:t>faite par Atahualpa:</a:t>
            </a:r>
          </a:p>
          <a:p>
            <a:pPr lvl="2"/>
            <a:r>
              <a:rPr lang="fr-FR" dirty="0"/>
              <a:t>6000 kg </a:t>
            </a:r>
            <a:r>
              <a:rPr lang="fr-FR" dirty="0" smtClean="0"/>
              <a:t>d’or= 6 tonnes  </a:t>
            </a:r>
            <a:r>
              <a:rPr lang="fr-FR" dirty="0"/>
              <a:t>(environ 260 Millions</a:t>
            </a:r>
            <a:r>
              <a:rPr lang="fr-FR" dirty="0" smtClean="0"/>
              <a:t>$ aujourd’hui)</a:t>
            </a:r>
            <a:endParaRPr lang="fr-FR" dirty="0"/>
          </a:p>
          <a:p>
            <a:pPr lvl="2"/>
            <a:r>
              <a:rPr lang="fr-FR" dirty="0"/>
              <a:t>12 000 kg d’argent (environ 10 millions</a:t>
            </a:r>
            <a:r>
              <a:rPr lang="fr-FR" dirty="0" smtClean="0"/>
              <a:t>$ </a:t>
            </a:r>
            <a:r>
              <a:rPr lang="fr-FR" dirty="0"/>
              <a:t>aujourd’hui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2224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conquête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25600"/>
            <a:ext cx="9144000" cy="5232400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Atahualpa est quand même exécuté malgré la rançon reçue</a:t>
            </a:r>
          </a:p>
          <a:p>
            <a:pPr lvl="1"/>
            <a:r>
              <a:rPr lang="fr-FR" dirty="0" smtClean="0"/>
              <a:t>Pizarro le fait remplacer par son frère </a:t>
            </a:r>
            <a:r>
              <a:rPr lang="fr-FR" dirty="0" err="1" smtClean="0"/>
              <a:t>Manco</a:t>
            </a:r>
            <a:r>
              <a:rPr lang="fr-FR" dirty="0" smtClean="0"/>
              <a:t> </a:t>
            </a:r>
            <a:r>
              <a:rPr lang="fr-FR" dirty="0" err="1" smtClean="0"/>
              <a:t>Capac</a:t>
            </a:r>
            <a:r>
              <a:rPr lang="fr-FR" dirty="0" smtClean="0"/>
              <a:t> II</a:t>
            </a:r>
          </a:p>
          <a:p>
            <a:r>
              <a:rPr lang="en-GB" dirty="0" smtClean="0">
                <a:effectLst/>
              </a:rPr>
              <a:t>Les </a:t>
            </a:r>
            <a:r>
              <a:rPr lang="en-GB" dirty="0">
                <a:effectLst/>
              </a:rPr>
              <a:t>partisans de </a:t>
            </a:r>
            <a:r>
              <a:rPr lang="en-GB" dirty="0" err="1">
                <a:effectLst/>
              </a:rPr>
              <a:t>l’Empereur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étaient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révoltés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l’opinion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publique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était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indignée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même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l’empereur</a:t>
            </a:r>
            <a:r>
              <a:rPr lang="en-GB" dirty="0">
                <a:effectLst/>
              </a:rPr>
              <a:t> Charles Quint le </a:t>
            </a:r>
            <a:r>
              <a:rPr lang="en-GB" dirty="0" err="1">
                <a:effectLst/>
              </a:rPr>
              <a:t>fut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mais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à</a:t>
            </a:r>
            <a:r>
              <a:rPr lang="en-GB" dirty="0">
                <a:effectLst/>
              </a:rPr>
              <a:t> la </a:t>
            </a:r>
            <a:r>
              <a:rPr lang="en-GB" dirty="0" err="1">
                <a:effectLst/>
              </a:rPr>
              <a:t>vue</a:t>
            </a:r>
            <a:r>
              <a:rPr lang="en-GB" dirty="0">
                <a:effectLst/>
              </a:rPr>
              <a:t> des </a:t>
            </a:r>
            <a:r>
              <a:rPr lang="en-GB" dirty="0" err="1">
                <a:effectLst/>
              </a:rPr>
              <a:t>richesses</a:t>
            </a:r>
            <a:r>
              <a:rPr lang="en-GB" dirty="0">
                <a:effectLst/>
              </a:rPr>
              <a:t> qui </a:t>
            </a:r>
            <a:r>
              <a:rPr lang="en-GB" dirty="0" err="1">
                <a:effectLst/>
              </a:rPr>
              <a:t>arrivaient</a:t>
            </a:r>
            <a:r>
              <a:rPr lang="en-GB" dirty="0">
                <a:effectLst/>
              </a:rPr>
              <a:t> du </a:t>
            </a:r>
            <a:r>
              <a:rPr lang="en-GB" dirty="0" err="1">
                <a:effectLst/>
              </a:rPr>
              <a:t>Pérou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l’indignation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diminua</a:t>
            </a:r>
            <a:r>
              <a:rPr lang="en-GB" dirty="0" smtClean="0">
                <a:effectLst/>
              </a:rPr>
              <a:t>…</a:t>
            </a:r>
            <a:endParaRPr lang="fr-CA" dirty="0">
              <a:effectLst/>
            </a:endParaRPr>
          </a:p>
          <a:p>
            <a:r>
              <a:rPr lang="en-GB" dirty="0" smtClean="0">
                <a:effectLst/>
              </a:rPr>
              <a:t>Les </a:t>
            </a:r>
            <a:r>
              <a:rPr lang="en-GB" dirty="0">
                <a:effectLst/>
              </a:rPr>
              <a:t>partisans du demi-frère de Atahualpa se </a:t>
            </a:r>
            <a:r>
              <a:rPr lang="en-GB" dirty="0" err="1">
                <a:effectLst/>
              </a:rPr>
              <a:t>réjouirent</a:t>
            </a:r>
            <a:r>
              <a:rPr lang="en-GB" dirty="0">
                <a:effectLst/>
              </a:rPr>
              <a:t> du sort de </a:t>
            </a:r>
            <a:r>
              <a:rPr lang="en-GB" dirty="0" err="1">
                <a:effectLst/>
              </a:rPr>
              <a:t>ce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dernier</a:t>
            </a:r>
            <a:r>
              <a:rPr lang="en-GB" dirty="0">
                <a:effectLst/>
              </a:rPr>
              <a:t> et </a:t>
            </a:r>
            <a:r>
              <a:rPr lang="en-GB" dirty="0" err="1">
                <a:effectLst/>
              </a:rPr>
              <a:t>accueillirent</a:t>
            </a:r>
            <a:r>
              <a:rPr lang="en-GB" dirty="0">
                <a:effectLst/>
              </a:rPr>
              <a:t> les </a:t>
            </a:r>
            <a:r>
              <a:rPr lang="en-GB" dirty="0" err="1">
                <a:effectLst/>
              </a:rPr>
              <a:t>Espagnols</a:t>
            </a:r>
            <a:r>
              <a:rPr lang="en-GB" dirty="0">
                <a:effectLst/>
              </a:rPr>
              <a:t> avec joie</a:t>
            </a:r>
            <a:r>
              <a:rPr lang="en-GB" dirty="0" smtClean="0">
                <a:effectLst/>
              </a:rPr>
              <a:t>…</a:t>
            </a:r>
            <a:endParaRPr lang="fr-CA" dirty="0">
              <a:effectLst/>
            </a:endParaRPr>
          </a:p>
          <a:p>
            <a:r>
              <a:rPr lang="en-GB" dirty="0" smtClean="0">
                <a:effectLst/>
              </a:rPr>
              <a:t>Les </a:t>
            </a:r>
            <a:r>
              <a:rPr lang="en-GB" dirty="0" err="1">
                <a:effectLst/>
              </a:rPr>
              <a:t>peuples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récemment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conquis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accueillirent</a:t>
            </a:r>
            <a:r>
              <a:rPr lang="en-GB" dirty="0">
                <a:effectLst/>
              </a:rPr>
              <a:t> les </a:t>
            </a:r>
            <a:r>
              <a:rPr lang="en-GB" dirty="0" err="1">
                <a:effectLst/>
              </a:rPr>
              <a:t>Espagnols</a:t>
            </a:r>
            <a:r>
              <a:rPr lang="en-GB" dirty="0">
                <a:effectLst/>
              </a:rPr>
              <a:t> avec joie </a:t>
            </a:r>
            <a:r>
              <a:rPr lang="en-GB" dirty="0" err="1">
                <a:effectLst/>
              </a:rPr>
              <a:t>aussi</a:t>
            </a:r>
            <a:r>
              <a:rPr lang="en-GB" dirty="0" smtClean="0">
                <a:effectLst/>
              </a:rPr>
              <a:t>…</a:t>
            </a:r>
            <a:endParaRPr lang="fr-CA" dirty="0">
              <a:effectLst/>
            </a:endParaRPr>
          </a:p>
          <a:p>
            <a:r>
              <a:rPr lang="en-GB" dirty="0" smtClean="0">
                <a:effectLst/>
              </a:rPr>
              <a:t>Pizarro </a:t>
            </a:r>
            <a:r>
              <a:rPr lang="en-GB" dirty="0" err="1">
                <a:effectLst/>
              </a:rPr>
              <a:t>marcha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sur</a:t>
            </a:r>
            <a:r>
              <a:rPr lang="en-GB" dirty="0">
                <a:effectLst/>
              </a:rPr>
              <a:t> les </a:t>
            </a:r>
            <a:r>
              <a:rPr lang="en-GB" dirty="0" err="1">
                <a:effectLst/>
              </a:rPr>
              <a:t>villes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incas</a:t>
            </a:r>
            <a:r>
              <a:rPr lang="en-GB" dirty="0">
                <a:effectLst/>
              </a:rPr>
              <a:t>: pas de résistance </a:t>
            </a:r>
            <a:r>
              <a:rPr lang="en-GB" dirty="0" err="1">
                <a:effectLst/>
              </a:rPr>
              <a:t>parce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que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armes</a:t>
            </a:r>
            <a:r>
              <a:rPr lang="en-GB" dirty="0">
                <a:effectLst/>
              </a:rPr>
              <a:t> des </a:t>
            </a:r>
            <a:r>
              <a:rPr lang="en-GB" dirty="0" err="1">
                <a:effectLst/>
              </a:rPr>
              <a:t>Espagnols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étaient</a:t>
            </a:r>
            <a:r>
              <a:rPr lang="en-GB" dirty="0">
                <a:effectLst/>
              </a:rPr>
              <a:t> plus </a:t>
            </a:r>
            <a:r>
              <a:rPr lang="en-GB" dirty="0" err="1">
                <a:effectLst/>
              </a:rPr>
              <a:t>performantes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ainsi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que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chevaux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permettaient</a:t>
            </a:r>
            <a:r>
              <a:rPr lang="en-GB" dirty="0">
                <a:effectLst/>
              </a:rPr>
              <a:t> plus de </a:t>
            </a:r>
            <a:r>
              <a:rPr lang="en-GB" dirty="0" err="1">
                <a:effectLst/>
              </a:rPr>
              <a:t>mobilité</a:t>
            </a:r>
            <a:r>
              <a:rPr lang="en-GB" dirty="0" smtClean="0">
                <a:effectLst/>
              </a:rPr>
              <a:t>;</a:t>
            </a:r>
            <a:endParaRPr lang="fr-CA" dirty="0">
              <a:effectLst/>
            </a:endParaRPr>
          </a:p>
          <a:p>
            <a:r>
              <a:rPr lang="en-GB" dirty="0" smtClean="0">
                <a:effectLst/>
              </a:rPr>
              <a:t>Cuzco </a:t>
            </a:r>
            <a:r>
              <a:rPr lang="en-GB" dirty="0">
                <a:effectLst/>
              </a:rPr>
              <a:t>et </a:t>
            </a:r>
            <a:r>
              <a:rPr lang="en-GB" dirty="0" err="1">
                <a:effectLst/>
              </a:rPr>
              <a:t>Sacsahyaman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furent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pillées</a:t>
            </a:r>
            <a:r>
              <a:rPr lang="en-GB" dirty="0">
                <a:effectLst/>
              </a:rPr>
              <a:t> de </a:t>
            </a:r>
            <a:r>
              <a:rPr lang="en-GB" dirty="0" err="1">
                <a:effectLst/>
              </a:rPr>
              <a:t>façon</a:t>
            </a:r>
            <a:r>
              <a:rPr lang="en-GB" dirty="0">
                <a:effectLst/>
              </a:rPr>
              <a:t> intensive</a:t>
            </a:r>
            <a:r>
              <a:rPr lang="en-GB" dirty="0" smtClean="0">
                <a:effectLst/>
              </a:rPr>
              <a:t>…</a:t>
            </a:r>
            <a:endParaRPr lang="fr-FR" dirty="0" smtClean="0"/>
          </a:p>
          <a:p>
            <a:r>
              <a:rPr lang="fr-FR" dirty="0" smtClean="0"/>
              <a:t>Le mythe de l’Eldorado s’empare des conquistadores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293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chute …si rapide!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8778" y="1763889"/>
            <a:ext cx="9045222" cy="4982881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Comment se fait-il qu’une troupe de 260 soldats aie réussi à s’emparer d’un empereur qui commandait à 20 000 soldats?</a:t>
            </a:r>
          </a:p>
          <a:p>
            <a:r>
              <a:rPr lang="fr-FR" dirty="0" smtClean="0"/>
              <a:t>Rappel des faits:</a:t>
            </a:r>
          </a:p>
          <a:p>
            <a:pPr lvl="1"/>
            <a:r>
              <a:rPr lang="fr-FR" dirty="0" smtClean="0"/>
              <a:t>À la mort de l’empereur </a:t>
            </a:r>
            <a:r>
              <a:rPr lang="fr-FR" dirty="0" err="1" smtClean="0"/>
              <a:t>Huayna</a:t>
            </a:r>
            <a:r>
              <a:rPr lang="fr-FR" dirty="0" smtClean="0"/>
              <a:t> </a:t>
            </a:r>
            <a:r>
              <a:rPr lang="fr-FR" dirty="0" err="1" smtClean="0"/>
              <a:t>Capac</a:t>
            </a:r>
            <a:r>
              <a:rPr lang="fr-FR" dirty="0" smtClean="0"/>
              <a:t> (1527): ses 2 fils </a:t>
            </a:r>
            <a:r>
              <a:rPr lang="fr-FR" dirty="0"/>
              <a:t>Atahualpa et son demi-frère </a:t>
            </a:r>
            <a:r>
              <a:rPr lang="fr-FR" dirty="0" err="1" smtClean="0"/>
              <a:t>Huascar</a:t>
            </a:r>
            <a:r>
              <a:rPr lang="fr-FR" dirty="0" smtClean="0"/>
              <a:t> se font une guerre civile pour diriger l’empire.</a:t>
            </a:r>
          </a:p>
          <a:p>
            <a:pPr lvl="1"/>
            <a:r>
              <a:rPr lang="fr-FR" dirty="0"/>
              <a:t>A</a:t>
            </a:r>
            <a:r>
              <a:rPr lang="fr-FR" dirty="0" smtClean="0"/>
              <a:t>ffaiblissement des forces armées;</a:t>
            </a:r>
          </a:p>
          <a:p>
            <a:pPr lvl="1"/>
            <a:r>
              <a:rPr lang="fr-FR" dirty="0" smtClean="0"/>
              <a:t>Les populations conquises par les Incas, mécontentes de leur sort, aident les Espagnols pour se venger;</a:t>
            </a:r>
          </a:p>
          <a:p>
            <a:pPr lvl="2"/>
            <a:r>
              <a:rPr lang="fr-FR" dirty="0" smtClean="0"/>
              <a:t>Espagnols vus comme des libérateurs</a:t>
            </a:r>
            <a:r>
              <a:rPr lang="mr-IN" dirty="0" smtClean="0"/>
              <a:t>…</a:t>
            </a:r>
            <a:endParaRPr lang="fr-FR" dirty="0" smtClean="0"/>
          </a:p>
          <a:p>
            <a:pPr lvl="1"/>
            <a:r>
              <a:rPr lang="fr-FR" dirty="0" smtClean="0"/>
              <a:t>En 1532, Pizarro profita de tous ces troubles pour s’emparer de l’empire inca.</a:t>
            </a:r>
          </a:p>
          <a:p>
            <a:pPr lvl="1"/>
            <a:r>
              <a:rPr lang="fr-FR" dirty="0" smtClean="0"/>
              <a:t>Les Incas ne combattaient pas durant la nuit ou les jours de pleines lunes</a:t>
            </a:r>
          </a:p>
          <a:p>
            <a:pPr lvl="1"/>
            <a:r>
              <a:rPr lang="fr-FR" dirty="0" smtClean="0"/>
              <a:t>Supériorité des armes espagnoles: armes à feu, épée de fer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963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524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476" r="-50476"/>
          <a:stretch>
            <a:fillRect/>
          </a:stretch>
        </p:blipFill>
        <p:spPr>
          <a:xfrm>
            <a:off x="0" y="0"/>
            <a:ext cx="8377238" cy="625316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845300" y="1866900"/>
            <a:ext cx="2133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Mousquet, arquebuse </a:t>
            </a:r>
            <a:r>
              <a:rPr lang="fr-FR" dirty="0">
                <a:solidFill>
                  <a:schemeClr val="bg1"/>
                </a:solidFill>
              </a:rPr>
              <a:t>européen:</a:t>
            </a:r>
          </a:p>
          <a:p>
            <a:r>
              <a:rPr lang="fr-FR" dirty="0">
                <a:solidFill>
                  <a:schemeClr val="bg1"/>
                </a:solidFill>
              </a:rPr>
              <a:t>Efficacité: 220 m</a:t>
            </a:r>
          </a:p>
          <a:p>
            <a:r>
              <a:rPr lang="fr-FR" dirty="0">
                <a:solidFill>
                  <a:schemeClr val="bg1"/>
                </a:solidFill>
              </a:rPr>
              <a:t>Poids: 8 kg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42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légende des cités d’or…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97106"/>
            <a:ext cx="9144000" cy="53608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León-</a:t>
            </a:r>
            <a:r>
              <a:rPr lang="fr-FR" dirty="0" err="1"/>
              <a:t>Portilla</a:t>
            </a:r>
            <a:r>
              <a:rPr lang="fr-FR" dirty="0"/>
              <a:t> (chroniqueur 16</a:t>
            </a:r>
            <a:r>
              <a:rPr lang="fr-FR" baseline="30000" dirty="0"/>
              <a:t>e</a:t>
            </a:r>
            <a:r>
              <a:rPr lang="fr-FR" dirty="0"/>
              <a:t> s) : </a:t>
            </a:r>
          </a:p>
          <a:p>
            <a:pPr marL="0" indent="0">
              <a:buNone/>
            </a:pPr>
            <a:r>
              <a:rPr lang="fr-FR" sz="3200" dirty="0"/>
              <a:t>«Se bagarrant, se battant entre eux, chacun essayant de s'accaparer la part du lion, les soldats encore vêtus de leurs cottes de mailles piétinaient les joyaux et les icônes, aplatissaient les objets d'or à l'aide de marteaux pour les réduire à des dimensions plus transportables. Ils jetèrent tout l'or du Temple dans un grand chaudron pour en faire des lingots: les plaques qui recouvraient les murs, les magnifiques représentations d'arbres, d'oiseaux et d'autres objets.</a:t>
            </a:r>
            <a:r>
              <a:rPr lang="fr-FR" sz="3200" dirty="0" smtClean="0"/>
              <a:t>»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52606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cités d’or…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750716"/>
            <a:ext cx="9144000" cy="5107284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En 1536, le souverain </a:t>
            </a:r>
            <a:r>
              <a:rPr lang="fr-FR" dirty="0" err="1" smtClean="0"/>
              <a:t>Manco</a:t>
            </a:r>
            <a:r>
              <a:rPr lang="fr-FR" dirty="0" smtClean="0"/>
              <a:t> </a:t>
            </a:r>
            <a:r>
              <a:rPr lang="fr-FR" dirty="0" err="1" smtClean="0"/>
              <a:t>Capac</a:t>
            </a:r>
            <a:r>
              <a:rPr lang="fr-FR" dirty="0" smtClean="0"/>
              <a:t> II:</a:t>
            </a:r>
          </a:p>
          <a:p>
            <a:r>
              <a:rPr lang="fr-FR" dirty="0" smtClean="0"/>
              <a:t>Fit transporter sur 10 000 lamas, tout l’or qui n’avait pas été pillé par les Espagnols</a:t>
            </a:r>
          </a:p>
          <a:p>
            <a:pPr lvl="1"/>
            <a:r>
              <a:rPr lang="fr-FR" dirty="0" smtClean="0"/>
              <a:t>Lama: charge de 30 km</a:t>
            </a:r>
          </a:p>
          <a:p>
            <a:r>
              <a:rPr lang="fr-FR" dirty="0" smtClean="0"/>
              <a:t>En plein cœur de la forêt amazonienne</a:t>
            </a:r>
          </a:p>
          <a:p>
            <a:r>
              <a:rPr lang="fr-FR" dirty="0" smtClean="0"/>
              <a:t>Cette ville = </a:t>
            </a:r>
            <a:r>
              <a:rPr lang="fr-FR" dirty="0" err="1" smtClean="0"/>
              <a:t>Païtiti</a:t>
            </a:r>
            <a:r>
              <a:rPr lang="fr-FR" dirty="0" smtClean="0"/>
              <a:t> (en espagnol: </a:t>
            </a:r>
            <a:r>
              <a:rPr lang="fr-FR" dirty="0" err="1" smtClean="0"/>
              <a:t>Vilcabamba</a:t>
            </a:r>
            <a:r>
              <a:rPr lang="fr-FR" dirty="0" smtClean="0"/>
              <a:t>)</a:t>
            </a:r>
          </a:p>
          <a:p>
            <a:r>
              <a:rPr lang="fr-FR" dirty="0" smtClean="0"/>
              <a:t>N’a jamais été retrouvée…encore</a:t>
            </a:r>
          </a:p>
          <a:p>
            <a:r>
              <a:rPr lang="fr-FR" dirty="0" smtClean="0"/>
              <a:t>Plusieurs expéditions sont encore en cours…</a:t>
            </a:r>
          </a:p>
          <a:p>
            <a:r>
              <a:rPr lang="fr-FR" dirty="0" smtClean="0"/>
              <a:t>Un des plus célèbres aventuriers = Hiram </a:t>
            </a:r>
            <a:r>
              <a:rPr lang="fr-FR" dirty="0" err="1" smtClean="0"/>
              <a:t>Bingham</a:t>
            </a:r>
            <a:endParaRPr lang="fr-FR" dirty="0" smtClean="0"/>
          </a:p>
          <a:p>
            <a:pPr lvl="2"/>
            <a:r>
              <a:rPr lang="fr-FR" dirty="0" smtClean="0"/>
              <a:t>Voulait retrouver cette cité d’or</a:t>
            </a:r>
          </a:p>
          <a:p>
            <a:pPr lvl="2"/>
            <a:r>
              <a:rPr lang="fr-FR" dirty="0" smtClean="0"/>
              <a:t>Est tombé par hasard sur </a:t>
            </a:r>
            <a:r>
              <a:rPr lang="fr-FR" dirty="0" err="1" smtClean="0"/>
              <a:t>Machu</a:t>
            </a:r>
            <a:r>
              <a:rPr lang="fr-FR" dirty="0" smtClean="0"/>
              <a:t> </a:t>
            </a:r>
            <a:r>
              <a:rPr lang="fr-FR" dirty="0" err="1" smtClean="0"/>
              <a:t>Picchu</a:t>
            </a:r>
            <a:r>
              <a:rPr lang="fr-FR" dirty="0" smtClean="0"/>
              <a:t>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24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haum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497" r="-50497"/>
          <a:stretch>
            <a:fillRect/>
          </a:stretch>
        </p:blipFill>
        <p:spPr>
          <a:xfrm>
            <a:off x="-2019300" y="0"/>
            <a:ext cx="9187526" cy="6858000"/>
          </a:xfrm>
        </p:spPr>
      </p:pic>
      <p:sp>
        <p:nvSpPr>
          <p:cNvPr id="5" name="ZoneTexte 4"/>
          <p:cNvSpPr txBox="1"/>
          <p:nvPr/>
        </p:nvSpPr>
        <p:spPr>
          <a:xfrm>
            <a:off x="5537199" y="1955800"/>
            <a:ext cx="3422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Structure d’un toit de chaume, </a:t>
            </a:r>
            <a:r>
              <a:rPr lang="fr-FR" dirty="0" err="1" smtClean="0">
                <a:solidFill>
                  <a:srgbClr val="FFFFFF"/>
                </a:solidFill>
              </a:rPr>
              <a:t>Pisaq</a:t>
            </a:r>
            <a:r>
              <a:rPr lang="fr-FR" dirty="0" smtClean="0">
                <a:solidFill>
                  <a:srgbClr val="FFFFFF"/>
                </a:solidFill>
              </a:rPr>
              <a:t>, cliché Luc Guay</a:t>
            </a:r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7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Païtiti</a:t>
            </a:r>
            <a:r>
              <a:rPr lang="fr-FR" dirty="0" smtClean="0"/>
              <a:t> - </a:t>
            </a:r>
            <a:r>
              <a:rPr lang="fr-FR" dirty="0" err="1" smtClean="0"/>
              <a:t>Vilcabamba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Manco</a:t>
            </a:r>
            <a:r>
              <a:rPr lang="fr-FR" dirty="0" smtClean="0"/>
              <a:t> Inca II s’y réfugia après chute insurrections 1536-1545</a:t>
            </a:r>
          </a:p>
          <a:p>
            <a:r>
              <a:rPr lang="fr-FR" dirty="0" smtClean="0"/>
              <a:t>Résistance jusqu’en 1572</a:t>
            </a:r>
          </a:p>
          <a:p>
            <a:r>
              <a:rPr lang="fr-FR" dirty="0" smtClean="0"/>
              <a:t>Défaite des Incas</a:t>
            </a:r>
          </a:p>
          <a:p>
            <a:r>
              <a:rPr lang="fr-FR" dirty="0" smtClean="0"/>
              <a:t>Dernière insurrection: 1780 par </a:t>
            </a:r>
            <a:r>
              <a:rPr lang="fr-FR" dirty="0" err="1" smtClean="0"/>
              <a:t>Tupac</a:t>
            </a:r>
            <a:r>
              <a:rPr lang="fr-FR" dirty="0" smtClean="0"/>
              <a:t> </a:t>
            </a:r>
            <a:r>
              <a:rPr lang="fr-FR" dirty="0" err="1" smtClean="0"/>
              <a:t>Amaru</a:t>
            </a:r>
            <a:endParaRPr lang="fr-FR" dirty="0" smtClean="0"/>
          </a:p>
          <a:p>
            <a:pPr lvl="1"/>
            <a:r>
              <a:rPr lang="fr-FR" dirty="0" smtClean="0"/>
              <a:t>échec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826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L’Eldorado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750716"/>
            <a:ext cx="9012997" cy="5107284"/>
          </a:xfrm>
        </p:spPr>
        <p:txBody>
          <a:bodyPr>
            <a:normAutofit/>
          </a:bodyPr>
          <a:lstStyle/>
          <a:p>
            <a:r>
              <a:rPr lang="fr-FR" dirty="0" smtClean="0"/>
              <a:t>Obsession pour conquistadores attirés par l’or</a:t>
            </a:r>
          </a:p>
          <a:p>
            <a:r>
              <a:rPr lang="fr-FR" dirty="0" smtClean="0"/>
              <a:t>Première génération de conquistadores: très très riche</a:t>
            </a:r>
          </a:p>
          <a:p>
            <a:r>
              <a:rPr lang="fr-FR" dirty="0" smtClean="0"/>
              <a:t>Cela attira plusieurs Européens en quête de richesses</a:t>
            </a:r>
          </a:p>
          <a:p>
            <a:r>
              <a:rPr lang="fr-FR" dirty="0" smtClean="0"/>
              <a:t>« mythe » de l’Eldorado = « Le doré » (roi qui s’enduisait le corps d’or</a:t>
            </a:r>
            <a:r>
              <a:rPr lang="mr-IN" dirty="0" smtClean="0"/>
              <a:t>…</a:t>
            </a:r>
            <a:r>
              <a:rPr lang="fr-CA" dirty="0" smtClean="0"/>
              <a:t>)</a:t>
            </a:r>
            <a:endParaRPr lang="fr-FR" dirty="0" smtClean="0"/>
          </a:p>
          <a:p>
            <a:pPr lvl="1"/>
            <a:r>
              <a:rPr lang="fr-FR" dirty="0" err="1" smtClean="0"/>
              <a:t>Païtiti</a:t>
            </a:r>
            <a:r>
              <a:rPr lang="fr-FR" dirty="0" smtClean="0"/>
              <a:t> = capitale inca après invasion espagnole</a:t>
            </a:r>
          </a:p>
          <a:p>
            <a:pPr lvl="2"/>
            <a:r>
              <a:rPr lang="fr-FR" dirty="0" smtClean="0"/>
              <a:t>Plus riche que Cuzco !!!</a:t>
            </a:r>
          </a:p>
          <a:p>
            <a:pPr lvl="1"/>
            <a:r>
              <a:rPr lang="fr-FR" dirty="0" smtClean="0"/>
              <a:t>Dans forêt amazonienne:</a:t>
            </a:r>
          </a:p>
          <a:p>
            <a:pPr lvl="2"/>
            <a:r>
              <a:rPr lang="fr-FR" dirty="0" smtClean="0"/>
              <a:t>Forêt dense</a:t>
            </a:r>
          </a:p>
          <a:p>
            <a:pPr lvl="2"/>
            <a:r>
              <a:rPr lang="fr-FR" dirty="0" smtClean="0"/>
              <a:t>marécages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56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L’Eldorado…mythe?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http://www.dailymotion.com/video/xetnpt_l-or-des-incas-1-</a:t>
            </a:r>
            <a:r>
              <a:rPr lang="fr-FR" dirty="0" smtClean="0">
                <a:hlinkClick r:id="rId2"/>
              </a:rPr>
              <a:t>3_webcam</a:t>
            </a:r>
            <a:r>
              <a:rPr lang="fr-FR" dirty="0" smtClean="0"/>
              <a:t>  (</a:t>
            </a:r>
            <a:r>
              <a:rPr lang="fr-FR" dirty="0" err="1" smtClean="0"/>
              <a:t>video</a:t>
            </a:r>
            <a:r>
              <a:rPr lang="fr-FR" dirty="0" smtClean="0"/>
              <a:t> de 15 minutes)</a:t>
            </a:r>
            <a:endParaRPr lang="fr-FR" dirty="0"/>
          </a:p>
          <a:p>
            <a:r>
              <a:rPr lang="fr-FR" dirty="0">
                <a:hlinkClick r:id="rId3"/>
              </a:rPr>
              <a:t>http://www.dailymotion.com/video/xetnet_l-or-des-incas-2-</a:t>
            </a:r>
            <a:r>
              <a:rPr lang="fr-FR" dirty="0" smtClean="0">
                <a:hlinkClick r:id="rId3"/>
              </a:rPr>
              <a:t>3_webcam</a:t>
            </a:r>
            <a:r>
              <a:rPr lang="fr-FR" dirty="0" smtClean="0"/>
              <a:t> (suite: </a:t>
            </a:r>
            <a:r>
              <a:rPr lang="fr-FR" dirty="0" err="1" smtClean="0"/>
              <a:t>video</a:t>
            </a:r>
            <a:r>
              <a:rPr lang="fr-FR" dirty="0" smtClean="0"/>
              <a:t> de 14 min. 30 sec)</a:t>
            </a:r>
          </a:p>
          <a:p>
            <a:r>
              <a:rPr lang="fr-FR" dirty="0">
                <a:hlinkClick r:id="rId4"/>
              </a:rPr>
              <a:t>http://www.dailymotion.com/video/</a:t>
            </a:r>
            <a:r>
              <a:rPr lang="fr-FR" dirty="0" smtClean="0">
                <a:hlinkClick r:id="rId4"/>
              </a:rPr>
              <a:t>xetn45</a:t>
            </a:r>
            <a:r>
              <a:rPr lang="fr-FR" dirty="0" smtClean="0"/>
              <a:t> (suite </a:t>
            </a:r>
            <a:r>
              <a:rPr lang="fr-FR" dirty="0" err="1" smtClean="0"/>
              <a:t>video</a:t>
            </a:r>
            <a:r>
              <a:rPr lang="fr-FR" dirty="0" smtClean="0"/>
              <a:t> de 15 minutes)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415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Guerre civile entre…Espagnols…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lvl="2" indent="-342900">
              <a:spcBef>
                <a:spcPts val="2000"/>
              </a:spcBef>
            </a:pPr>
            <a:r>
              <a:rPr lang="en-GB" sz="3200" dirty="0" err="1">
                <a:effectLst/>
              </a:rPr>
              <a:t>Lutte</a:t>
            </a:r>
            <a:r>
              <a:rPr lang="en-GB" sz="3200" dirty="0">
                <a:effectLst/>
              </a:rPr>
              <a:t> entre partisans de Pizarro et </a:t>
            </a:r>
            <a:r>
              <a:rPr lang="en-GB" sz="3200" dirty="0" err="1">
                <a:effectLst/>
              </a:rPr>
              <a:t>Almagro</a:t>
            </a:r>
            <a:r>
              <a:rPr lang="en-GB" sz="3200" dirty="0">
                <a:effectLst/>
              </a:rPr>
              <a:t> (“</a:t>
            </a:r>
            <a:r>
              <a:rPr lang="en-GB" sz="3200" dirty="0" err="1">
                <a:effectLst/>
              </a:rPr>
              <a:t>associé</a:t>
            </a:r>
            <a:r>
              <a:rPr lang="en-GB" sz="3200" dirty="0">
                <a:effectLst/>
              </a:rPr>
              <a:t>” de Pizarro)</a:t>
            </a:r>
            <a:endParaRPr lang="fr-CA" sz="3200" dirty="0">
              <a:effectLst/>
            </a:endParaRPr>
          </a:p>
          <a:p>
            <a:pPr marL="342900" lvl="2" indent="-342900">
              <a:spcBef>
                <a:spcPts val="2000"/>
              </a:spcBef>
            </a:pPr>
            <a:r>
              <a:rPr lang="en-GB" sz="3200" dirty="0" err="1">
                <a:effectLst/>
              </a:rPr>
              <a:t>Lutte</a:t>
            </a:r>
            <a:r>
              <a:rPr lang="en-GB" sz="3200" dirty="0">
                <a:effectLst/>
              </a:rPr>
              <a:t> </a:t>
            </a:r>
            <a:r>
              <a:rPr lang="en-GB" sz="3200" dirty="0" err="1">
                <a:effectLst/>
              </a:rPr>
              <a:t>armée</a:t>
            </a:r>
            <a:r>
              <a:rPr lang="en-GB" sz="3200" dirty="0">
                <a:effectLst/>
              </a:rPr>
              <a:t> entre les 2 </a:t>
            </a:r>
            <a:r>
              <a:rPr lang="en-GB" sz="3200" dirty="0" err="1">
                <a:effectLst/>
              </a:rPr>
              <a:t>groupes</a:t>
            </a:r>
            <a:r>
              <a:rPr lang="en-GB" sz="3200" dirty="0">
                <a:effectLst/>
              </a:rPr>
              <a:t> </a:t>
            </a:r>
            <a:r>
              <a:rPr lang="en-GB" sz="3200" dirty="0" err="1">
                <a:effectLst/>
              </a:rPr>
              <a:t>près</a:t>
            </a:r>
            <a:r>
              <a:rPr lang="en-GB" sz="3200" dirty="0">
                <a:effectLst/>
              </a:rPr>
              <a:t> de Cuzco en 1538</a:t>
            </a:r>
            <a:endParaRPr lang="fr-CA" sz="3200" dirty="0">
              <a:effectLst/>
            </a:endParaRPr>
          </a:p>
          <a:p>
            <a:pPr marL="342900" lvl="2" indent="-342900">
              <a:spcBef>
                <a:spcPts val="2000"/>
              </a:spcBef>
            </a:pPr>
            <a:r>
              <a:rPr lang="en-GB" sz="3200" dirty="0" err="1">
                <a:effectLst/>
              </a:rPr>
              <a:t>Almagro</a:t>
            </a:r>
            <a:r>
              <a:rPr lang="en-GB" sz="3200" dirty="0">
                <a:effectLst/>
              </a:rPr>
              <a:t> </a:t>
            </a:r>
            <a:r>
              <a:rPr lang="en-GB" sz="3200" dirty="0" err="1">
                <a:effectLst/>
              </a:rPr>
              <a:t>fut</a:t>
            </a:r>
            <a:r>
              <a:rPr lang="en-GB" sz="3200" dirty="0">
                <a:effectLst/>
              </a:rPr>
              <a:t> </a:t>
            </a:r>
            <a:r>
              <a:rPr lang="en-GB" sz="3200" dirty="0" err="1">
                <a:effectLst/>
              </a:rPr>
              <a:t>capturé</a:t>
            </a:r>
            <a:r>
              <a:rPr lang="en-GB" sz="3200" dirty="0">
                <a:effectLst/>
              </a:rPr>
              <a:t> et </a:t>
            </a:r>
            <a:r>
              <a:rPr lang="en-GB" sz="3200" dirty="0" err="1" smtClean="0">
                <a:effectLst/>
              </a:rPr>
              <a:t>tué</a:t>
            </a:r>
            <a:r>
              <a:rPr lang="en-GB" sz="3200" dirty="0" smtClean="0">
                <a:effectLst/>
              </a:rPr>
              <a:t> par </a:t>
            </a:r>
            <a:r>
              <a:rPr lang="en-GB" sz="3200" dirty="0" err="1" smtClean="0">
                <a:effectLst/>
              </a:rPr>
              <a:t>soldats</a:t>
            </a:r>
            <a:r>
              <a:rPr lang="en-GB" sz="3200" dirty="0" smtClean="0">
                <a:effectLst/>
              </a:rPr>
              <a:t> Pizarro</a:t>
            </a:r>
          </a:p>
          <a:p>
            <a:pPr marL="342900" lvl="2" indent="-342900">
              <a:spcBef>
                <a:spcPts val="2000"/>
              </a:spcBef>
            </a:pPr>
            <a:r>
              <a:rPr lang="en-GB" sz="3200" dirty="0">
                <a:effectLst/>
              </a:rPr>
              <a:t>Pizarro </a:t>
            </a:r>
            <a:r>
              <a:rPr lang="en-GB" sz="3200" dirty="0" err="1">
                <a:effectLst/>
              </a:rPr>
              <a:t>devint</a:t>
            </a:r>
            <a:r>
              <a:rPr lang="en-GB" sz="3200" dirty="0">
                <a:effectLst/>
              </a:rPr>
              <a:t> chef </a:t>
            </a:r>
            <a:r>
              <a:rPr lang="en-GB" sz="3200" dirty="0" err="1">
                <a:effectLst/>
              </a:rPr>
              <a:t>incontesté</a:t>
            </a:r>
            <a:r>
              <a:rPr lang="en-GB" sz="3200" dirty="0">
                <a:effectLst/>
              </a:rPr>
              <a:t> du </a:t>
            </a:r>
            <a:r>
              <a:rPr lang="en-GB" sz="3200" dirty="0" err="1">
                <a:effectLst/>
              </a:rPr>
              <a:t>territoire</a:t>
            </a:r>
            <a:r>
              <a:rPr lang="en-GB" sz="3200" dirty="0">
                <a:effectLst/>
              </a:rPr>
              <a:t>:  </a:t>
            </a:r>
            <a:r>
              <a:rPr lang="en-GB" sz="3200" dirty="0" err="1">
                <a:effectLst/>
              </a:rPr>
              <a:t>compta</a:t>
            </a:r>
            <a:r>
              <a:rPr lang="en-GB" sz="3200" dirty="0">
                <a:effectLst/>
              </a:rPr>
              <a:t> </a:t>
            </a:r>
            <a:r>
              <a:rPr lang="en-GB" sz="3200" dirty="0" err="1">
                <a:effectLst/>
              </a:rPr>
              <a:t>sur</a:t>
            </a:r>
            <a:r>
              <a:rPr lang="en-GB" sz="3200" dirty="0">
                <a:effectLst/>
              </a:rPr>
              <a:t> division des </a:t>
            </a:r>
            <a:r>
              <a:rPr lang="en-GB" sz="3200" dirty="0" err="1" smtClean="0">
                <a:effectLst/>
              </a:rPr>
              <a:t>Andiens</a:t>
            </a:r>
            <a:endParaRPr lang="en-GB" sz="3200" dirty="0" smtClean="0">
              <a:effectLst/>
            </a:endParaRPr>
          </a:p>
          <a:p>
            <a:pPr marL="342900" lvl="2" indent="-342900">
              <a:spcBef>
                <a:spcPts val="2000"/>
              </a:spcBef>
            </a:pPr>
            <a:r>
              <a:rPr lang="en-GB" sz="3200" dirty="0" err="1">
                <a:effectLst/>
              </a:rPr>
              <a:t>Devint</a:t>
            </a:r>
            <a:r>
              <a:rPr lang="en-GB" sz="3200" dirty="0">
                <a:effectLst/>
              </a:rPr>
              <a:t> </a:t>
            </a:r>
            <a:r>
              <a:rPr lang="en-GB" sz="3200" dirty="0" err="1">
                <a:effectLst/>
              </a:rPr>
              <a:t>millionnaire</a:t>
            </a:r>
            <a:r>
              <a:rPr lang="en-GB" sz="3200" dirty="0">
                <a:effectLst/>
              </a:rPr>
              <a:t>: </a:t>
            </a:r>
            <a:r>
              <a:rPr lang="en-GB" sz="3200" dirty="0" err="1">
                <a:effectLst/>
              </a:rPr>
              <a:t>fut</a:t>
            </a:r>
            <a:r>
              <a:rPr lang="en-GB" sz="3200" dirty="0">
                <a:effectLst/>
              </a:rPr>
              <a:t> fait marquis en </a:t>
            </a:r>
            <a:r>
              <a:rPr lang="en-GB" sz="3200" dirty="0" err="1" smtClean="0">
                <a:effectLst/>
              </a:rPr>
              <a:t>Espagne</a:t>
            </a:r>
            <a:endParaRPr lang="en-GB" sz="3200" dirty="0" smtClean="0">
              <a:effectLst/>
            </a:endParaRPr>
          </a:p>
          <a:p>
            <a:pPr marL="342900" lvl="2" indent="-342900">
              <a:spcBef>
                <a:spcPts val="2000"/>
              </a:spcBef>
            </a:pPr>
            <a:r>
              <a:rPr lang="en-GB" sz="3200" dirty="0">
                <a:effectLst/>
              </a:rPr>
              <a:t>1541: </a:t>
            </a:r>
            <a:r>
              <a:rPr lang="en-GB" sz="3200" dirty="0" err="1">
                <a:effectLst/>
              </a:rPr>
              <a:t>fut</a:t>
            </a:r>
            <a:r>
              <a:rPr lang="en-GB" sz="3200" dirty="0">
                <a:effectLst/>
              </a:rPr>
              <a:t> </a:t>
            </a:r>
            <a:r>
              <a:rPr lang="en-GB" sz="3200" dirty="0" err="1">
                <a:effectLst/>
              </a:rPr>
              <a:t>tué</a:t>
            </a:r>
            <a:r>
              <a:rPr lang="en-GB" sz="3200" dirty="0">
                <a:effectLst/>
              </a:rPr>
              <a:t> par partisans </a:t>
            </a:r>
            <a:r>
              <a:rPr lang="en-GB" sz="3200" dirty="0" err="1">
                <a:effectLst/>
              </a:rPr>
              <a:t>Almagro</a:t>
            </a:r>
            <a:r>
              <a:rPr lang="en-GB" sz="3200" dirty="0">
                <a:effectLst/>
              </a:rPr>
              <a:t>..</a:t>
            </a:r>
            <a:endParaRPr lang="fr-CA" sz="3200" dirty="0">
              <a:effectLst/>
            </a:endParaRPr>
          </a:p>
          <a:p>
            <a:pPr marL="342900" lvl="2" indent="-342900">
              <a:spcBef>
                <a:spcPts val="2000"/>
              </a:spcBef>
            </a:pPr>
            <a:endParaRPr lang="fr-CA" sz="3200" dirty="0">
              <a:effectLst/>
            </a:endParaRPr>
          </a:p>
          <a:p>
            <a:pPr marL="342900" lvl="2" indent="-342900">
              <a:spcBef>
                <a:spcPts val="2000"/>
              </a:spcBef>
            </a:pPr>
            <a:endParaRPr lang="fr-CA" sz="3200" dirty="0">
              <a:effectLst/>
            </a:endParaRPr>
          </a:p>
          <a:p>
            <a:pPr marL="342900" lvl="2" indent="-342900">
              <a:spcBef>
                <a:spcPts val="2000"/>
              </a:spcBef>
            </a:pPr>
            <a:endParaRPr lang="fr-CA" sz="3200" dirty="0"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7142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3" grpId="2" uiExpand="1" build="p"/>
      <p:bldP spid="3" grpId="3" uiExpand="1" build="p"/>
      <p:bldP spid="3" grpId="4" uiExpand="1" build="p"/>
      <p:bldP spid="3" grpId="5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Résistance des Incas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51000"/>
            <a:ext cx="9144000" cy="5207000"/>
          </a:xfrm>
        </p:spPr>
        <p:txBody>
          <a:bodyPr>
            <a:normAutofit fontScale="92500" lnSpcReduction="20000"/>
          </a:bodyPr>
          <a:lstStyle/>
          <a:p>
            <a:pPr lvl="2"/>
            <a:r>
              <a:rPr lang="en-GB" sz="3200" dirty="0">
                <a:effectLst/>
              </a:rPr>
              <a:t>exploitation </a:t>
            </a:r>
            <a:r>
              <a:rPr lang="en-GB" sz="3200" dirty="0" err="1">
                <a:effectLst/>
              </a:rPr>
              <a:t>éhontée</a:t>
            </a:r>
            <a:r>
              <a:rPr lang="en-GB" sz="3200" dirty="0">
                <a:effectLst/>
              </a:rPr>
              <a:t> </a:t>
            </a:r>
            <a:r>
              <a:rPr lang="en-GB" sz="3200" dirty="0" smtClean="0">
                <a:effectLst/>
              </a:rPr>
              <a:t>des Incas par </a:t>
            </a:r>
            <a:r>
              <a:rPr lang="en-GB" sz="3200" dirty="0">
                <a:effectLst/>
              </a:rPr>
              <a:t>conquistadores</a:t>
            </a:r>
            <a:endParaRPr lang="fr-CA" sz="3200" dirty="0">
              <a:effectLst/>
            </a:endParaRPr>
          </a:p>
          <a:p>
            <a:pPr lvl="2"/>
            <a:r>
              <a:rPr lang="en-GB" sz="3200" dirty="0" err="1" smtClean="0">
                <a:effectLst/>
              </a:rPr>
              <a:t>Manco</a:t>
            </a:r>
            <a:r>
              <a:rPr lang="en-GB" sz="3200" dirty="0" smtClean="0">
                <a:effectLst/>
              </a:rPr>
              <a:t> Capac II vivant </a:t>
            </a:r>
            <a:r>
              <a:rPr lang="en-GB" sz="3200" dirty="0" err="1">
                <a:effectLst/>
              </a:rPr>
              <a:t>à</a:t>
            </a:r>
            <a:r>
              <a:rPr lang="en-GB" sz="3200" dirty="0">
                <a:effectLst/>
              </a:rPr>
              <a:t> </a:t>
            </a:r>
            <a:r>
              <a:rPr lang="en-GB" sz="3200" dirty="0" err="1">
                <a:effectLst/>
              </a:rPr>
              <a:t>Vilcabamba</a:t>
            </a:r>
            <a:r>
              <a:rPr lang="en-GB" sz="3200" dirty="0">
                <a:effectLst/>
              </a:rPr>
              <a:t>, </a:t>
            </a:r>
            <a:r>
              <a:rPr lang="en-GB" sz="3200" dirty="0" err="1">
                <a:effectLst/>
              </a:rPr>
              <a:t>reçut</a:t>
            </a:r>
            <a:r>
              <a:rPr lang="en-GB" sz="3200" dirty="0">
                <a:effectLst/>
              </a:rPr>
              <a:t> des </a:t>
            </a:r>
            <a:r>
              <a:rPr lang="en-GB" sz="3200" dirty="0" err="1">
                <a:effectLst/>
              </a:rPr>
              <a:t>Almogristes</a:t>
            </a:r>
            <a:r>
              <a:rPr lang="en-GB" sz="3200" dirty="0">
                <a:effectLst/>
              </a:rPr>
              <a:t> </a:t>
            </a:r>
            <a:r>
              <a:rPr lang="en-GB" sz="3200" dirty="0" err="1">
                <a:effectLst/>
              </a:rPr>
              <a:t>dans</a:t>
            </a:r>
            <a:r>
              <a:rPr lang="en-GB" sz="3200" dirty="0">
                <a:effectLst/>
              </a:rPr>
              <a:t> son </a:t>
            </a:r>
            <a:r>
              <a:rPr lang="en-GB" sz="3200" dirty="0" err="1">
                <a:effectLst/>
              </a:rPr>
              <a:t>territoire</a:t>
            </a:r>
            <a:r>
              <a:rPr lang="en-GB" sz="3200" dirty="0">
                <a:effectLst/>
              </a:rPr>
              <a:t> </a:t>
            </a:r>
            <a:r>
              <a:rPr lang="en-GB" sz="3200" dirty="0" err="1">
                <a:effectLst/>
              </a:rPr>
              <a:t>croyant</a:t>
            </a:r>
            <a:r>
              <a:rPr lang="en-GB" sz="3200" dirty="0">
                <a:effectLst/>
              </a:rPr>
              <a:t> </a:t>
            </a:r>
            <a:r>
              <a:rPr lang="en-GB" sz="3200" dirty="0" err="1">
                <a:effectLst/>
              </a:rPr>
              <a:t>profiter</a:t>
            </a:r>
            <a:r>
              <a:rPr lang="en-GB" sz="3200" dirty="0">
                <a:effectLst/>
              </a:rPr>
              <a:t> de </a:t>
            </a:r>
            <a:r>
              <a:rPr lang="en-GB" sz="3200" dirty="0" err="1">
                <a:effectLst/>
              </a:rPr>
              <a:t>leurs</a:t>
            </a:r>
            <a:r>
              <a:rPr lang="en-GB" sz="3200" dirty="0">
                <a:effectLst/>
              </a:rPr>
              <a:t> </a:t>
            </a:r>
            <a:r>
              <a:rPr lang="en-GB" sz="3200" dirty="0" err="1">
                <a:effectLst/>
              </a:rPr>
              <a:t>savoirs</a:t>
            </a:r>
            <a:r>
              <a:rPr lang="en-GB" sz="3200" dirty="0">
                <a:effectLst/>
              </a:rPr>
              <a:t> </a:t>
            </a:r>
            <a:r>
              <a:rPr lang="en-GB" sz="3200" dirty="0" err="1">
                <a:effectLst/>
              </a:rPr>
              <a:t>contre</a:t>
            </a:r>
            <a:r>
              <a:rPr lang="en-GB" sz="3200" dirty="0">
                <a:effectLst/>
              </a:rPr>
              <a:t> </a:t>
            </a:r>
            <a:r>
              <a:rPr lang="en-GB" sz="3200" dirty="0" err="1">
                <a:effectLst/>
              </a:rPr>
              <a:t>Espagnols</a:t>
            </a:r>
            <a:r>
              <a:rPr lang="en-GB" sz="3200" dirty="0">
                <a:effectLst/>
              </a:rPr>
              <a:t> </a:t>
            </a:r>
            <a:r>
              <a:rPr lang="en-GB" sz="3200" dirty="0" err="1">
                <a:effectLst/>
              </a:rPr>
              <a:t>dirigés</a:t>
            </a:r>
            <a:r>
              <a:rPr lang="en-GB" sz="3200" dirty="0">
                <a:effectLst/>
              </a:rPr>
              <a:t> par Pizarro</a:t>
            </a:r>
            <a:endParaRPr lang="fr-CA" sz="3200" dirty="0">
              <a:effectLst/>
            </a:endParaRPr>
          </a:p>
          <a:p>
            <a:pPr lvl="2"/>
            <a:r>
              <a:rPr lang="en-GB" sz="3200" dirty="0" err="1">
                <a:effectLst/>
              </a:rPr>
              <a:t>Almagristes</a:t>
            </a:r>
            <a:r>
              <a:rPr lang="en-GB" sz="3200" dirty="0">
                <a:effectLst/>
              </a:rPr>
              <a:t> </a:t>
            </a:r>
            <a:r>
              <a:rPr lang="en-GB" sz="3200" dirty="0" err="1">
                <a:effectLst/>
              </a:rPr>
              <a:t>voulaient</a:t>
            </a:r>
            <a:r>
              <a:rPr lang="en-GB" sz="3200" dirty="0">
                <a:effectLst/>
              </a:rPr>
              <a:t> </a:t>
            </a:r>
            <a:r>
              <a:rPr lang="en-GB" sz="3200" dirty="0" err="1">
                <a:effectLst/>
              </a:rPr>
              <a:t>obtenir</a:t>
            </a:r>
            <a:r>
              <a:rPr lang="en-GB" sz="3200" dirty="0">
                <a:effectLst/>
              </a:rPr>
              <a:t> pardon des </a:t>
            </a:r>
            <a:r>
              <a:rPr lang="en-GB" sz="3200" dirty="0" err="1" smtClean="0">
                <a:effectLst/>
              </a:rPr>
              <a:t>Pizzaristes</a:t>
            </a:r>
            <a:r>
              <a:rPr lang="en-GB" sz="3200" dirty="0" smtClean="0">
                <a:effectLst/>
              </a:rPr>
              <a:t> </a:t>
            </a:r>
            <a:r>
              <a:rPr lang="en-GB" sz="3200" dirty="0">
                <a:effectLst/>
              </a:rPr>
              <a:t>en </a:t>
            </a:r>
            <a:r>
              <a:rPr lang="en-GB" sz="3200" dirty="0" err="1">
                <a:effectLst/>
              </a:rPr>
              <a:t>tuant</a:t>
            </a:r>
            <a:r>
              <a:rPr lang="en-GB" sz="3200" dirty="0">
                <a:effectLst/>
              </a:rPr>
              <a:t> </a:t>
            </a:r>
            <a:r>
              <a:rPr lang="en-GB" sz="3200" dirty="0" err="1" smtClean="0">
                <a:effectLst/>
              </a:rPr>
              <a:t>l’Inca</a:t>
            </a:r>
            <a:r>
              <a:rPr lang="en-GB" sz="3200" dirty="0" smtClean="0">
                <a:effectLst/>
              </a:rPr>
              <a:t> (1545)…</a:t>
            </a:r>
            <a:r>
              <a:rPr lang="en-GB" sz="3200" dirty="0" err="1">
                <a:effectLst/>
              </a:rPr>
              <a:t>ce</a:t>
            </a:r>
            <a:r>
              <a:rPr lang="en-GB" sz="3200" dirty="0">
                <a:effectLst/>
              </a:rPr>
              <a:t> </a:t>
            </a:r>
            <a:r>
              <a:rPr lang="en-GB" sz="3200" dirty="0" err="1">
                <a:effectLst/>
              </a:rPr>
              <a:t>qu’ils</a:t>
            </a:r>
            <a:r>
              <a:rPr lang="en-GB" sz="3200" dirty="0">
                <a:effectLst/>
              </a:rPr>
              <a:t> </a:t>
            </a:r>
            <a:r>
              <a:rPr lang="en-GB" sz="3200" dirty="0" err="1">
                <a:effectLst/>
              </a:rPr>
              <a:t>firent</a:t>
            </a:r>
            <a:r>
              <a:rPr lang="en-GB" sz="3200" dirty="0">
                <a:effectLst/>
              </a:rPr>
              <a:t>:  </a:t>
            </a:r>
            <a:r>
              <a:rPr lang="en-GB" sz="3200" dirty="0" err="1">
                <a:effectLst/>
              </a:rPr>
              <a:t>mais</a:t>
            </a:r>
            <a:r>
              <a:rPr lang="en-GB" sz="3200" dirty="0">
                <a:effectLst/>
              </a:rPr>
              <a:t> </a:t>
            </a:r>
            <a:r>
              <a:rPr lang="en-GB" sz="3200" dirty="0" err="1">
                <a:effectLst/>
              </a:rPr>
              <a:t>ils</a:t>
            </a:r>
            <a:r>
              <a:rPr lang="en-GB" sz="3200" dirty="0">
                <a:effectLst/>
              </a:rPr>
              <a:t> </a:t>
            </a:r>
            <a:r>
              <a:rPr lang="en-GB" sz="3200" dirty="0" err="1">
                <a:effectLst/>
              </a:rPr>
              <a:t>furent</a:t>
            </a:r>
            <a:r>
              <a:rPr lang="en-GB" sz="3200" dirty="0">
                <a:effectLst/>
              </a:rPr>
              <a:t> </a:t>
            </a:r>
            <a:r>
              <a:rPr lang="en-GB" sz="3200" dirty="0" err="1">
                <a:effectLst/>
              </a:rPr>
              <a:t>tous</a:t>
            </a:r>
            <a:r>
              <a:rPr lang="en-GB" sz="3200" dirty="0">
                <a:effectLst/>
              </a:rPr>
              <a:t> </a:t>
            </a:r>
            <a:r>
              <a:rPr lang="en-GB" sz="3200" dirty="0" err="1">
                <a:effectLst/>
              </a:rPr>
              <a:t>massacrés</a:t>
            </a:r>
            <a:r>
              <a:rPr lang="en-GB" sz="3200" dirty="0">
                <a:effectLst/>
              </a:rPr>
              <a:t> par les Incas</a:t>
            </a:r>
            <a:endParaRPr lang="fr-CA" sz="3200" dirty="0">
              <a:effectLst/>
            </a:endParaRPr>
          </a:p>
          <a:p>
            <a:pPr lvl="2"/>
            <a:r>
              <a:rPr lang="en-GB" sz="3200" dirty="0" err="1">
                <a:effectLst/>
              </a:rPr>
              <a:t>Cet</a:t>
            </a:r>
            <a:r>
              <a:rPr lang="en-GB" sz="3200" dirty="0">
                <a:effectLst/>
              </a:rPr>
              <a:t> </a:t>
            </a:r>
            <a:r>
              <a:rPr lang="en-GB" sz="3200" dirty="0" err="1">
                <a:effectLst/>
              </a:rPr>
              <a:t>événement</a:t>
            </a:r>
            <a:r>
              <a:rPr lang="en-GB" sz="3200" dirty="0">
                <a:effectLst/>
              </a:rPr>
              <a:t> </a:t>
            </a:r>
            <a:r>
              <a:rPr lang="en-GB" sz="3200" dirty="0" err="1">
                <a:effectLst/>
              </a:rPr>
              <a:t>sema</a:t>
            </a:r>
            <a:r>
              <a:rPr lang="en-GB" sz="3200" dirty="0">
                <a:effectLst/>
              </a:rPr>
              <a:t> le </a:t>
            </a:r>
            <a:r>
              <a:rPr lang="en-GB" sz="3200" dirty="0" err="1">
                <a:effectLst/>
              </a:rPr>
              <a:t>glas</a:t>
            </a:r>
            <a:r>
              <a:rPr lang="en-GB" sz="3200" dirty="0">
                <a:effectLst/>
              </a:rPr>
              <a:t> de la résistance </a:t>
            </a:r>
            <a:r>
              <a:rPr lang="en-GB" sz="3200" dirty="0" err="1">
                <a:effectLst/>
              </a:rPr>
              <a:t>inca</a:t>
            </a:r>
            <a:r>
              <a:rPr lang="en-GB" sz="3200" dirty="0">
                <a:effectLst/>
              </a:rPr>
              <a:t>;</a:t>
            </a:r>
            <a:endParaRPr lang="fr-CA" sz="3200" dirty="0"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795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3" grpId="2" uiExpand="1" build="p"/>
      <p:bldP spid="3" grpId="3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Dépopulation inca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1532: 15 millions habitants</a:t>
            </a:r>
          </a:p>
          <a:p>
            <a:r>
              <a:rPr lang="fr-FR" dirty="0" smtClean="0"/>
              <a:t>1586: 1, 8 million</a:t>
            </a:r>
          </a:p>
          <a:p>
            <a:r>
              <a:rPr lang="fr-FR" dirty="0" smtClean="0"/>
              <a:t>1754: 615 000…</a:t>
            </a:r>
          </a:p>
          <a:p>
            <a:r>
              <a:rPr lang="fr-FR" dirty="0" smtClean="0"/>
              <a:t>2017: 12 millions au Pérou (45% population), 26 millions en Amérique du Sud (7% population)</a:t>
            </a:r>
            <a:r>
              <a:rPr lang="mr-IN" dirty="0" smtClean="0"/>
              <a:t>…</a:t>
            </a:r>
            <a:endParaRPr lang="fr-CA" dirty="0" smtClean="0"/>
          </a:p>
          <a:p>
            <a:pPr lvl="1"/>
            <a:r>
              <a:rPr lang="fr-FR" dirty="0" smtClean="0"/>
              <a:t>4 millions de Péruviens parlent le quechua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991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err="1"/>
              <a:t>Guaman</a:t>
            </a:r>
            <a:r>
              <a:rPr lang="fr-FR" dirty="0"/>
              <a:t> Poma de </a:t>
            </a:r>
            <a:r>
              <a:rPr lang="fr-FR" dirty="0" err="1"/>
              <a:t>Ayala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>
                <a:effectLst/>
              </a:rPr>
              <a:t>le </a:t>
            </a:r>
            <a:r>
              <a:rPr lang="en-GB" dirty="0" err="1" smtClean="0">
                <a:effectLst/>
              </a:rPr>
              <a:t>chroniqueur</a:t>
            </a:r>
            <a:r>
              <a:rPr lang="en-GB" dirty="0" smtClean="0">
                <a:effectLst/>
              </a:rPr>
              <a:t> </a:t>
            </a:r>
            <a:r>
              <a:rPr lang="en-GB" dirty="0" err="1" smtClean="0">
                <a:effectLst/>
              </a:rPr>
              <a:t>inca</a:t>
            </a:r>
            <a:r>
              <a:rPr lang="en-GB" dirty="0" smtClean="0">
                <a:effectLst/>
              </a:rPr>
              <a:t> qui </a:t>
            </a:r>
            <a:r>
              <a:rPr lang="en-GB" dirty="0" err="1" smtClean="0">
                <a:effectLst/>
              </a:rPr>
              <a:t>apprit</a:t>
            </a:r>
            <a:r>
              <a:rPr lang="en-GB" dirty="0" smtClean="0">
                <a:effectLst/>
              </a:rPr>
              <a:t> </a:t>
            </a:r>
            <a:r>
              <a:rPr lang="en-GB" dirty="0" err="1" smtClean="0">
                <a:effectLst/>
              </a:rPr>
              <a:t>l’espagnol</a:t>
            </a:r>
            <a:endParaRPr lang="en-GB" dirty="0">
              <a:effectLst/>
            </a:endParaRPr>
          </a:p>
          <a:p>
            <a:pPr lvl="0"/>
            <a:r>
              <a:rPr lang="en-GB" dirty="0" err="1" smtClean="0">
                <a:effectLst/>
              </a:rPr>
              <a:t>sa</a:t>
            </a:r>
            <a:r>
              <a:rPr lang="en-GB" dirty="0" smtClean="0">
                <a:effectLst/>
              </a:rPr>
              <a:t> </a:t>
            </a:r>
            <a:r>
              <a:rPr lang="en-GB" dirty="0" err="1">
                <a:effectLst/>
              </a:rPr>
              <a:t>chronique</a:t>
            </a:r>
            <a:r>
              <a:rPr lang="en-GB" dirty="0">
                <a:effectLst/>
              </a:rPr>
              <a:t> a </a:t>
            </a:r>
            <a:r>
              <a:rPr lang="en-GB" dirty="0" err="1">
                <a:effectLst/>
              </a:rPr>
              <a:t>été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retrouvée</a:t>
            </a:r>
            <a:r>
              <a:rPr lang="en-GB" dirty="0">
                <a:effectLst/>
              </a:rPr>
              <a:t> en 1908 </a:t>
            </a:r>
            <a:r>
              <a:rPr lang="en-GB" dirty="0" err="1">
                <a:effectLst/>
              </a:rPr>
              <a:t>dans</a:t>
            </a:r>
            <a:r>
              <a:rPr lang="en-GB" dirty="0">
                <a:effectLst/>
              </a:rPr>
              <a:t> la </a:t>
            </a:r>
            <a:r>
              <a:rPr lang="en-GB" dirty="0" err="1">
                <a:effectLst/>
              </a:rPr>
              <a:t>bibliothèque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royale</a:t>
            </a:r>
            <a:r>
              <a:rPr lang="en-GB" dirty="0">
                <a:effectLst/>
              </a:rPr>
              <a:t> de </a:t>
            </a:r>
            <a:r>
              <a:rPr lang="en-GB" dirty="0" err="1">
                <a:effectLst/>
              </a:rPr>
              <a:t>Copenhague</a:t>
            </a:r>
            <a:r>
              <a:rPr lang="en-GB" dirty="0">
                <a:effectLst/>
              </a:rPr>
              <a:t>.</a:t>
            </a:r>
            <a:endParaRPr lang="fr-CA" dirty="0">
              <a:effectLst/>
            </a:endParaRPr>
          </a:p>
          <a:p>
            <a:pPr lvl="0"/>
            <a:r>
              <a:rPr lang="en-GB" dirty="0" err="1">
                <a:effectLst/>
              </a:rPr>
              <a:t>Manuscrit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illustré</a:t>
            </a:r>
            <a:r>
              <a:rPr lang="en-GB" dirty="0">
                <a:effectLst/>
              </a:rPr>
              <a:t> et </a:t>
            </a:r>
            <a:r>
              <a:rPr lang="en-GB" dirty="0" err="1">
                <a:effectLst/>
              </a:rPr>
              <a:t>écrit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rapporte</a:t>
            </a:r>
            <a:r>
              <a:rPr lang="en-GB" dirty="0">
                <a:effectLst/>
              </a:rPr>
              <a:t> comment les Incas </a:t>
            </a:r>
            <a:r>
              <a:rPr lang="en-GB" dirty="0" err="1">
                <a:effectLst/>
              </a:rPr>
              <a:t>vivaient</a:t>
            </a:r>
            <a:r>
              <a:rPr lang="en-GB" dirty="0">
                <a:effectLst/>
              </a:rPr>
              <a:t> et comment </a:t>
            </a:r>
            <a:r>
              <a:rPr lang="en-GB" dirty="0" err="1">
                <a:effectLst/>
              </a:rPr>
              <a:t>ils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ont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été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maltraités</a:t>
            </a:r>
            <a:r>
              <a:rPr lang="en-GB" dirty="0">
                <a:effectLst/>
              </a:rPr>
              <a:t> par les </a:t>
            </a:r>
            <a:r>
              <a:rPr lang="en-GB" dirty="0" err="1">
                <a:effectLst/>
              </a:rPr>
              <a:t>Espagnols</a:t>
            </a:r>
            <a:r>
              <a:rPr lang="en-GB" dirty="0">
                <a:effectLst/>
              </a:rPr>
              <a:t>.</a:t>
            </a:r>
          </a:p>
          <a:p>
            <a:pPr lvl="0"/>
            <a:r>
              <a:rPr lang="en-GB" dirty="0">
                <a:effectLst/>
                <a:hlinkClick r:id="rId2"/>
              </a:rPr>
              <a:t>http://www.kb.dk/permalink/2006/poma/info/es/frontpage.htm</a:t>
            </a:r>
            <a:endParaRPr lang="en-GB" dirty="0"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164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 prochain cours</a:t>
            </a:r>
            <a:r>
              <a:rPr lang="mr-IN" dirty="0" smtClean="0"/>
              <a:t>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err="1" smtClean="0"/>
              <a:t>Machu</a:t>
            </a:r>
            <a:r>
              <a:rPr lang="fr-FR" dirty="0" smtClean="0"/>
              <a:t> </a:t>
            </a:r>
            <a:r>
              <a:rPr lang="fr-FR" dirty="0" err="1" smtClean="0"/>
              <a:t>Picchu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3014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adob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377238" cy="6253163"/>
          </a:xfrm>
        </p:spPr>
      </p:pic>
      <p:sp>
        <p:nvSpPr>
          <p:cNvPr id="5" name="ZoneTexte 4"/>
          <p:cNvSpPr txBox="1"/>
          <p:nvPr/>
        </p:nvSpPr>
        <p:spPr>
          <a:xfrm>
            <a:off x="0" y="6253163"/>
            <a:ext cx="8377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Mur en adobe: terre mélangée avec de la paille;  système encore utilisée de nos jours.  </a:t>
            </a:r>
            <a:r>
              <a:rPr lang="fr-FR" dirty="0" err="1" smtClean="0">
                <a:solidFill>
                  <a:srgbClr val="FFFFFF"/>
                </a:solidFill>
              </a:rPr>
              <a:t>Chincherro</a:t>
            </a:r>
            <a:r>
              <a:rPr lang="fr-FR" dirty="0" smtClean="0">
                <a:solidFill>
                  <a:srgbClr val="FFFFFF"/>
                </a:solidFill>
              </a:rPr>
              <a:t>. Cliché: Luc Guay</a:t>
            </a:r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6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uzco_murcolonial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497" r="-50497"/>
          <a:stretch>
            <a:fillRect/>
          </a:stretch>
        </p:blipFill>
        <p:spPr>
          <a:xfrm>
            <a:off x="-2095500" y="0"/>
            <a:ext cx="8377238" cy="6253163"/>
          </a:xfrm>
        </p:spPr>
      </p:pic>
      <p:sp>
        <p:nvSpPr>
          <p:cNvPr id="5" name="ZoneTexte 4"/>
          <p:cNvSpPr txBox="1"/>
          <p:nvPr/>
        </p:nvSpPr>
        <p:spPr>
          <a:xfrm>
            <a:off x="6096000" y="1866900"/>
            <a:ext cx="2590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Mur d’une habitation inca de Cuzco que les Espagnols ont utilisé pour édifier une maison coloniale</a:t>
            </a:r>
            <a:r>
              <a:rPr lang="fr-FR" dirty="0">
                <a:solidFill>
                  <a:srgbClr val="FFFFFF"/>
                </a:solidFill>
              </a:rPr>
              <a:t>. Cliché: Luc Guay</a:t>
            </a:r>
          </a:p>
        </p:txBody>
      </p:sp>
    </p:spTree>
    <p:extLst>
      <p:ext uri="{BB962C8B-B14F-4D97-AF65-F5344CB8AC3E}">
        <p14:creationId xmlns:p14="http://schemas.microsoft.com/office/powerpoint/2010/main" val="334544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ollantaytambo_maison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083" b="-5083"/>
          <a:stretch>
            <a:fillRect/>
          </a:stretch>
        </p:blipFill>
        <p:spPr>
          <a:xfrm>
            <a:off x="-330200" y="-355600"/>
            <a:ext cx="8516938" cy="6253163"/>
          </a:xfrm>
        </p:spPr>
      </p:pic>
      <p:sp>
        <p:nvSpPr>
          <p:cNvPr id="5" name="ZoneTexte 4"/>
          <p:cNvSpPr txBox="1"/>
          <p:nvPr/>
        </p:nvSpPr>
        <p:spPr>
          <a:xfrm>
            <a:off x="241300" y="5897563"/>
            <a:ext cx="7945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Intérieur d’une maison traditionnelle inca, avec le foyer et l’autel du culte des ancêtres;  (maison privée située à </a:t>
            </a:r>
            <a:r>
              <a:rPr lang="fr-FR" dirty="0" err="1" smtClean="0">
                <a:solidFill>
                  <a:srgbClr val="FFFFFF"/>
                </a:solidFill>
              </a:rPr>
              <a:t>Ollantaytambo</a:t>
            </a:r>
            <a:r>
              <a:rPr lang="fr-FR" dirty="0" smtClean="0">
                <a:solidFill>
                  <a:srgbClr val="FFFFFF"/>
                </a:solidFill>
              </a:rPr>
              <a:t>.</a:t>
            </a:r>
          </a:p>
          <a:p>
            <a:r>
              <a:rPr lang="fr-FR" dirty="0" smtClean="0">
                <a:solidFill>
                  <a:srgbClr val="FFFFFF"/>
                </a:solidFill>
              </a:rPr>
              <a:t>Murs avec niches pour entreposer ustensiles et idoles</a:t>
            </a:r>
            <a:r>
              <a:rPr lang="fr-FR" dirty="0">
                <a:solidFill>
                  <a:srgbClr val="FFFFFF"/>
                </a:solidFill>
              </a:rPr>
              <a:t>. Cliché: Luc Guay</a:t>
            </a:r>
          </a:p>
        </p:txBody>
      </p:sp>
    </p:spTree>
    <p:extLst>
      <p:ext uri="{BB962C8B-B14F-4D97-AF65-F5344CB8AC3E}">
        <p14:creationId xmlns:p14="http://schemas.microsoft.com/office/powerpoint/2010/main" val="224850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ollantaytambo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377238" cy="6253163"/>
          </a:xfrm>
        </p:spPr>
      </p:pic>
      <p:sp>
        <p:nvSpPr>
          <p:cNvPr id="5" name="ZoneTexte 4"/>
          <p:cNvSpPr txBox="1"/>
          <p:nvPr/>
        </p:nvSpPr>
        <p:spPr>
          <a:xfrm>
            <a:off x="241301" y="6253163"/>
            <a:ext cx="872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Les édifices servant à </a:t>
            </a:r>
            <a:r>
              <a:rPr lang="fr-FR" dirty="0" smtClean="0">
                <a:solidFill>
                  <a:srgbClr val="FFFFFF"/>
                </a:solidFill>
              </a:rPr>
              <a:t>l’administration et aux greniers à céréales </a:t>
            </a:r>
            <a:r>
              <a:rPr lang="fr-FR" dirty="0" smtClean="0">
                <a:solidFill>
                  <a:srgbClr val="FFFFFF"/>
                </a:solidFill>
              </a:rPr>
              <a:t>étaient construits en pierre, comme ici à </a:t>
            </a:r>
            <a:r>
              <a:rPr lang="fr-FR" dirty="0" err="1" smtClean="0">
                <a:solidFill>
                  <a:srgbClr val="FFFFFF"/>
                </a:solidFill>
              </a:rPr>
              <a:t>Ollantaytambo</a:t>
            </a:r>
            <a:r>
              <a:rPr lang="fr-FR" dirty="0">
                <a:solidFill>
                  <a:srgbClr val="FFFFFF"/>
                </a:solidFill>
              </a:rPr>
              <a:t>. Cliché: Luc Guay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69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9534</TotalTime>
  <Words>2201</Words>
  <Application>Microsoft Macintosh PowerPoint</Application>
  <PresentationFormat>Présentation à l'écran (4:3)</PresentationFormat>
  <Paragraphs>264</Paragraphs>
  <Slides>57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57</vt:i4>
      </vt:variant>
    </vt:vector>
  </HeadingPairs>
  <TitlesOfParts>
    <vt:vector size="58" baseType="lpstr">
      <vt:lpstr>Habitat</vt:lpstr>
      <vt:lpstr>Les Incas: cours 3</vt:lpstr>
      <vt:lpstr>La vie quotidienne et légende de l’Eldorado</vt:lpstr>
      <vt:lpstr>L’ Habitation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Villes et villages </vt:lpstr>
      <vt:lpstr>2. Vêtements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3. La nourriture</vt:lpstr>
      <vt:lpstr>Présentation PowerPoint</vt:lpstr>
      <vt:lpstr>Présentation PowerPoint</vt:lpstr>
      <vt:lpstr>Présentation PowerPoint</vt:lpstr>
      <vt:lpstr>cultures</vt:lpstr>
      <vt:lpstr>4. Les outils</vt:lpstr>
      <vt:lpstr>Présentation PowerPoint</vt:lpstr>
      <vt:lpstr>Outils </vt:lpstr>
      <vt:lpstr>Présentation PowerPoint</vt:lpstr>
      <vt:lpstr>5. arts: poterie, bijoux</vt:lpstr>
      <vt:lpstr>Présentation PowerPoint</vt:lpstr>
      <vt:lpstr>Présentation PowerPoint</vt:lpstr>
      <vt:lpstr>Présentation PowerPoint</vt:lpstr>
      <vt:lpstr>Bijoux </vt:lpstr>
      <vt:lpstr>La science</vt:lpstr>
      <vt:lpstr>Les quipus</vt:lpstr>
      <vt:lpstr>Présentation PowerPoint</vt:lpstr>
      <vt:lpstr>Présentation PowerPoint</vt:lpstr>
      <vt:lpstr>Les quipu</vt:lpstr>
      <vt:lpstr>calendrier</vt:lpstr>
      <vt:lpstr>La conquête</vt:lpstr>
      <vt:lpstr>Empereur Huayna Capac:  </vt:lpstr>
      <vt:lpstr>Atahualpa vs Huascar</vt:lpstr>
      <vt:lpstr>Présentation PowerPoint</vt:lpstr>
      <vt:lpstr>La chute annoncée...</vt:lpstr>
      <vt:lpstr>La chute annoncée...</vt:lpstr>
      <vt:lpstr>La conquête </vt:lpstr>
      <vt:lpstr>Une chute …si rapide!</vt:lpstr>
      <vt:lpstr>Présentation PowerPoint</vt:lpstr>
      <vt:lpstr>La légende des cités d’or…</vt:lpstr>
      <vt:lpstr>Les cités d’or…</vt:lpstr>
      <vt:lpstr>Païtiti - Vilcabamba</vt:lpstr>
      <vt:lpstr>L’Eldorado</vt:lpstr>
      <vt:lpstr>L’Eldorado…mythe?</vt:lpstr>
      <vt:lpstr>Guerre civile entre…Espagnols…</vt:lpstr>
      <vt:lpstr>Résistance des Incas</vt:lpstr>
      <vt:lpstr>Dépopulation inca</vt:lpstr>
      <vt:lpstr>Guaman Poma de Ayala </vt:lpstr>
      <vt:lpstr>Au prochain cours…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Incas: cours 3</dc:title>
  <dc:creator>évaluateur texte</dc:creator>
  <cp:lastModifiedBy>évaluateur texte</cp:lastModifiedBy>
  <cp:revision>183</cp:revision>
  <dcterms:created xsi:type="dcterms:W3CDTF">2015-02-01T14:57:59Z</dcterms:created>
  <dcterms:modified xsi:type="dcterms:W3CDTF">2017-06-05T16:46:08Z</dcterms:modified>
</cp:coreProperties>
</file>