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06" r:id="rId3"/>
    <p:sldId id="318" r:id="rId4"/>
    <p:sldId id="266" r:id="rId5"/>
    <p:sldId id="257" r:id="rId6"/>
    <p:sldId id="277" r:id="rId7"/>
    <p:sldId id="302" r:id="rId8"/>
    <p:sldId id="258" r:id="rId9"/>
    <p:sldId id="299" r:id="rId10"/>
    <p:sldId id="278" r:id="rId11"/>
    <p:sldId id="279" r:id="rId12"/>
    <p:sldId id="280" r:id="rId13"/>
    <p:sldId id="281" r:id="rId14"/>
    <p:sldId id="284" r:id="rId15"/>
    <p:sldId id="283" r:id="rId16"/>
    <p:sldId id="297" r:id="rId17"/>
    <p:sldId id="259" r:id="rId18"/>
    <p:sldId id="268" r:id="rId19"/>
    <p:sldId id="269" r:id="rId20"/>
    <p:sldId id="270" r:id="rId21"/>
    <p:sldId id="272" r:id="rId22"/>
    <p:sldId id="271" r:id="rId23"/>
    <p:sldId id="273" r:id="rId24"/>
    <p:sldId id="321" r:id="rId25"/>
    <p:sldId id="322" r:id="rId26"/>
    <p:sldId id="296" r:id="rId27"/>
    <p:sldId id="267" r:id="rId28"/>
    <p:sldId id="326" r:id="rId29"/>
    <p:sldId id="275" r:id="rId30"/>
    <p:sldId id="276" r:id="rId31"/>
    <p:sldId id="327" r:id="rId32"/>
    <p:sldId id="274" r:id="rId33"/>
    <p:sldId id="303" r:id="rId34"/>
    <p:sldId id="282" r:id="rId35"/>
    <p:sldId id="285" r:id="rId36"/>
    <p:sldId id="323" r:id="rId37"/>
    <p:sldId id="286" r:id="rId38"/>
    <p:sldId id="287" r:id="rId39"/>
    <p:sldId id="300" r:id="rId40"/>
    <p:sldId id="288" r:id="rId41"/>
    <p:sldId id="289" r:id="rId42"/>
    <p:sldId id="290" r:id="rId43"/>
    <p:sldId id="298" r:id="rId44"/>
    <p:sldId id="260" r:id="rId45"/>
    <p:sldId id="291" r:id="rId46"/>
    <p:sldId id="292" r:id="rId47"/>
    <p:sldId id="324" r:id="rId48"/>
    <p:sldId id="301" r:id="rId49"/>
    <p:sldId id="293" r:id="rId50"/>
    <p:sldId id="294" r:id="rId51"/>
    <p:sldId id="325" r:id="rId52"/>
    <p:sldId id="295" r:id="rId53"/>
    <p:sldId id="261" r:id="rId54"/>
    <p:sldId id="320" r:id="rId55"/>
    <p:sldId id="308" r:id="rId56"/>
    <p:sldId id="309" r:id="rId57"/>
    <p:sldId id="319" r:id="rId58"/>
    <p:sldId id="316" r:id="rId59"/>
    <p:sldId id="317" r:id="rId60"/>
    <p:sldId id="310" r:id="rId61"/>
    <p:sldId id="311" r:id="rId62"/>
    <p:sldId id="304" r:id="rId63"/>
    <p:sldId id="312" r:id="rId64"/>
    <p:sldId id="313" r:id="rId65"/>
    <p:sldId id="314" r:id="rId66"/>
    <p:sldId id="315" r:id="rId6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12" y="-1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6E59909-DE38-4A4E-B840-9C300819D085}" type="datetimeFigureOut">
              <a:rPr lang="fr-FR" smtClean="0"/>
              <a:t>17-06-19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6248EBC-6DC7-CE47-88AA-0AF17A6DEBA2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u-machu-picchu.com/map.php" TargetMode="External"/><Relationship Id="rId4" Type="http://schemas.openxmlformats.org/officeDocument/2006/relationships/hyperlink" Target="http://www.mp360.com/fr/360/mp064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eru-machu-picchu.com/swf/funerary-rock.htm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3776472"/>
            <a:ext cx="9144000" cy="1470025"/>
          </a:xfrm>
        </p:spPr>
        <p:txBody>
          <a:bodyPr/>
          <a:lstStyle/>
          <a:p>
            <a:r>
              <a:rPr lang="fr-FR" dirty="0"/>
              <a:t>Les Incas: cours </a:t>
            </a:r>
            <a:r>
              <a:rPr lang="fr-FR" dirty="0" smtClean="0"/>
              <a:t>4, </a:t>
            </a:r>
            <a:r>
              <a:rPr lang="fr-FR" dirty="0" err="1" smtClean="0"/>
              <a:t>Machu</a:t>
            </a:r>
            <a:r>
              <a:rPr lang="fr-FR" dirty="0"/>
              <a:t> </a:t>
            </a:r>
            <a:r>
              <a:rPr lang="fr-FR" dirty="0" err="1" smtClean="0"/>
              <a:t>Picchu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Luc Guay, </a:t>
            </a:r>
            <a:r>
              <a:rPr lang="fr-FR" dirty="0" err="1"/>
              <a:t>Ph.D</a:t>
            </a:r>
            <a:r>
              <a:rPr lang="fr-FR" dirty="0"/>
              <a:t>, didactique de l’histoire</a:t>
            </a:r>
          </a:p>
          <a:p>
            <a:r>
              <a:rPr lang="fr-FR" dirty="0"/>
              <a:t>Université du Troisième Âge, mai – juin </a:t>
            </a:r>
            <a:r>
              <a:rPr lang="fr-FR" dirty="0" smtClean="0"/>
              <a:t>2017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68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sentie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127000" y="6253163"/>
            <a:ext cx="834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Les Incas accédaient au </a:t>
            </a:r>
            <a:r>
              <a:rPr lang="fr-FR" dirty="0" err="1" smtClean="0">
                <a:solidFill>
                  <a:srgbClr val="FFFFFF"/>
                </a:solidFill>
              </a:rPr>
              <a:t>Machu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Picchu</a:t>
            </a:r>
            <a:r>
              <a:rPr lang="fr-FR" dirty="0" smtClean="0">
                <a:solidFill>
                  <a:srgbClr val="FFFFFF"/>
                </a:solidFill>
              </a:rPr>
              <a:t> par le sentier de l’Inca </a:t>
            </a:r>
            <a:r>
              <a:rPr lang="fr-FR" dirty="0" smtClean="0">
                <a:solidFill>
                  <a:srgbClr val="FFFFFF"/>
                </a:solidFill>
              </a:rPr>
              <a:t>qui </a:t>
            </a:r>
            <a:r>
              <a:rPr lang="fr-FR" dirty="0" smtClean="0">
                <a:solidFill>
                  <a:srgbClr val="FFFFFF"/>
                </a:solidFill>
              </a:rPr>
              <a:t>reliait </a:t>
            </a:r>
            <a:r>
              <a:rPr lang="fr-FR" dirty="0" err="1" smtClean="0">
                <a:solidFill>
                  <a:srgbClr val="FFFFFF"/>
                </a:solidFill>
              </a:rPr>
              <a:t>Pisaq</a:t>
            </a:r>
            <a:r>
              <a:rPr lang="fr-FR" dirty="0" smtClean="0">
                <a:solidFill>
                  <a:srgbClr val="FFFFFF"/>
                </a:solidFill>
              </a:rPr>
              <a:t> (32 km de Cuzco),  et </a:t>
            </a:r>
            <a:r>
              <a:rPr lang="fr-FR" dirty="0" err="1" smtClean="0">
                <a:solidFill>
                  <a:srgbClr val="FFFFFF"/>
                </a:solidFill>
              </a:rPr>
              <a:t>Machu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Picchu</a:t>
            </a:r>
            <a:r>
              <a:rPr lang="fr-FR" dirty="0" smtClean="0">
                <a:solidFill>
                  <a:srgbClr val="FFFFFF"/>
                </a:solidFill>
              </a:rPr>
              <a:t> en 4 jours de marche</a:t>
            </a:r>
            <a:r>
              <a:rPr lang="fr-FR" dirty="0">
                <a:solidFill>
                  <a:srgbClr val="FFFFFF"/>
                </a:solidFill>
              </a:rPr>
              <a:t>…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12719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sentier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497" r="-50497"/>
          <a:stretch>
            <a:fillRect/>
          </a:stretch>
        </p:blipFill>
        <p:spPr>
          <a:xfrm>
            <a:off x="-2082800" y="0"/>
            <a:ext cx="9187526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5664200" y="2057400"/>
            <a:ext cx="30861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Pas toujours facile de marcher sur le sentier étroit donnant sur de nombreux précipices…ainsi que la rivière </a:t>
            </a:r>
            <a:r>
              <a:rPr lang="fr-FR" dirty="0">
                <a:solidFill>
                  <a:srgbClr val="FFFFFF"/>
                </a:solidFill>
              </a:rPr>
              <a:t>Urubamba.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17594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pont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8900" y="0"/>
            <a:ext cx="84661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215900" y="6388100"/>
            <a:ext cx="892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Quelques ponts ont été édifiés afin de contourner des </a:t>
            </a:r>
            <a:r>
              <a:rPr lang="fr-FR" dirty="0">
                <a:solidFill>
                  <a:srgbClr val="FFFFFF"/>
                </a:solidFill>
              </a:rPr>
              <a:t>obstacles. Cliché: Luc Guay.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4093454" y="2256205"/>
            <a:ext cx="1060353" cy="1738387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8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pont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152400" y="6375400"/>
            <a:ext cx="822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Ces ponts, aussi étroits sont-ils, sont des ouvrages remarquables</a:t>
            </a:r>
            <a:r>
              <a:rPr lang="fr-FR" dirty="0">
                <a:solidFill>
                  <a:srgbClr val="FFFFFF"/>
                </a:solidFill>
              </a:rPr>
              <a:t>!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15789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portesoleil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01" b="-6001"/>
          <a:stretch>
            <a:fillRect/>
          </a:stretch>
        </p:blipFill>
        <p:spPr>
          <a:xfrm>
            <a:off x="0" y="-43180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101600" y="5676900"/>
            <a:ext cx="82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Après 4 jours de marche, les Incas arrivaient à la Porte du Soleil, à deux heures de marche du </a:t>
            </a:r>
            <a:r>
              <a:rPr lang="fr-FR" dirty="0" err="1" smtClean="0">
                <a:solidFill>
                  <a:srgbClr val="FFFFFF"/>
                </a:solidFill>
              </a:rPr>
              <a:t>Machu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Picchu</a:t>
            </a:r>
            <a:r>
              <a:rPr lang="fr-FR" dirty="0" smtClean="0"/>
              <a:t>. </a:t>
            </a:r>
            <a:r>
              <a:rPr lang="fr-FR" dirty="0">
                <a:solidFill>
                  <a:srgbClr val="FFFFFF"/>
                </a:solidFill>
              </a:rPr>
              <a:t>Cliché: Luc Guay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24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portesoleil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01" b="-6001"/>
          <a:stretch>
            <a:fillRect/>
          </a:stretch>
        </p:blipFill>
        <p:spPr>
          <a:xfrm>
            <a:off x="0" y="-25400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152400" y="5999163"/>
            <a:ext cx="859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Encore deux heures de marche et on arrive au site du </a:t>
            </a:r>
            <a:r>
              <a:rPr lang="fr-FR" dirty="0" err="1" smtClean="0">
                <a:solidFill>
                  <a:srgbClr val="FFFFFF"/>
                </a:solidFill>
              </a:rPr>
              <a:t>Machu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Picchu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36743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lam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01" b="-6001"/>
          <a:stretch>
            <a:fillRect/>
          </a:stretch>
        </p:blipFill>
        <p:spPr>
          <a:xfrm>
            <a:off x="0" y="-24130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88900" y="5803900"/>
            <a:ext cx="889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Aujourd’hui comme au temps des Incas, les lamas étaient utilisés comme bête de trait pour aider les  hommes et les femmes à porter leurs charges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7720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Les deux zones du site:</a:t>
            </a:r>
            <a:br>
              <a:rPr lang="fr-FR" sz="3200" dirty="0" smtClean="0"/>
            </a:br>
            <a:r>
              <a:rPr lang="fr-FR" sz="3200" dirty="0" smtClean="0"/>
              <a:t>1. agriculture</a:t>
            </a:r>
            <a:br>
              <a:rPr lang="fr-FR" sz="3200" dirty="0" smtClean="0"/>
            </a:br>
            <a:r>
              <a:rPr lang="fr-FR" sz="3200" dirty="0" smtClean="0"/>
              <a:t>2. urbaine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1. terrasses forment zone agricole</a:t>
            </a:r>
          </a:p>
          <a:p>
            <a:pPr lvl="1"/>
            <a:r>
              <a:rPr lang="fr-FR" dirty="0"/>
              <a:t>Maïs, pomme de terre, légumes</a:t>
            </a:r>
          </a:p>
          <a:p>
            <a:pPr lvl="1"/>
            <a:r>
              <a:rPr lang="fr-FR" dirty="0" smtClean="0"/>
              <a:t>aqueducs</a:t>
            </a:r>
          </a:p>
          <a:p>
            <a:r>
              <a:rPr lang="fr-FR" dirty="0" smtClean="0"/>
              <a:t>Système ingénieux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95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terrass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2" name="ZoneTexte 1"/>
          <p:cNvSpPr txBox="1"/>
          <p:nvPr/>
        </p:nvSpPr>
        <p:spPr>
          <a:xfrm>
            <a:off x="303299" y="6454031"/>
            <a:ext cx="791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700 terrasses:  travaux d’ingénierie, hydrologie. </a:t>
            </a:r>
            <a:r>
              <a:rPr lang="fr-FR" dirty="0">
                <a:solidFill>
                  <a:srgbClr val="FFFFFF"/>
                </a:solidFill>
              </a:rPr>
              <a:t>Cliché: Luc Guay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terrasse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2" name="ZoneTexte 1"/>
          <p:cNvSpPr txBox="1"/>
          <p:nvPr/>
        </p:nvSpPr>
        <p:spPr>
          <a:xfrm>
            <a:off x="98455" y="6369461"/>
            <a:ext cx="799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Zone rurale avec des cultures en terrasse. </a:t>
            </a:r>
            <a:r>
              <a:rPr lang="fr-FR" dirty="0">
                <a:solidFill>
                  <a:srgbClr val="FFFFFF"/>
                </a:solidFill>
              </a:rPr>
              <a:t>Cliché: Luc Guay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37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fr-FR" dirty="0" smtClean="0"/>
              <a:t>Le </a:t>
            </a:r>
            <a:r>
              <a:rPr lang="fr-FR" dirty="0" err="1" smtClean="0"/>
              <a:t>Machu</a:t>
            </a:r>
            <a:r>
              <a:rPr lang="fr-FR" dirty="0" smtClean="0"/>
              <a:t> </a:t>
            </a:r>
            <a:r>
              <a:rPr lang="fr-FR" dirty="0" err="1" smtClean="0"/>
              <a:t>Picchu</a:t>
            </a:r>
            <a:endParaRPr lang="fr-FR" dirty="0" smtClean="0"/>
          </a:p>
          <a:p>
            <a:pPr marL="457200" indent="-457200">
              <a:buAutoNum type="arabicPeriod"/>
            </a:pPr>
            <a:r>
              <a:rPr lang="fr-FR" dirty="0" smtClean="0"/>
              <a:t>L’ère coloniale</a:t>
            </a:r>
          </a:p>
          <a:p>
            <a:pPr marL="457200" indent="-457200">
              <a:buAutoNum type="arabicPeriod"/>
            </a:pPr>
            <a:r>
              <a:rPr lang="fr-FR" dirty="0" smtClean="0"/>
              <a:t>Tableau comparatif avec quelques peuples précolombiens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34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errassesNG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324" b="-21324"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254000" y="6070600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Schéma de terrasses composées de remblais de pierre, de sable et de terre arable. </a:t>
            </a:r>
            <a:r>
              <a:rPr lang="fr-FR" dirty="0">
                <a:solidFill>
                  <a:srgbClr val="FFFFFF"/>
                </a:solidFill>
              </a:rPr>
              <a:t>Illustration du National </a:t>
            </a:r>
            <a:r>
              <a:rPr lang="fr-FR" dirty="0" err="1">
                <a:solidFill>
                  <a:srgbClr val="FFFFFF"/>
                </a:solidFill>
              </a:rPr>
              <a:t>Geographic</a:t>
            </a:r>
            <a:r>
              <a:rPr lang="fr-FR" dirty="0">
                <a:solidFill>
                  <a:srgbClr val="FFFFFF"/>
                </a:solidFill>
              </a:rPr>
              <a:t> (</a:t>
            </a:r>
            <a:r>
              <a:rPr lang="fr-FR" dirty="0" err="1">
                <a:solidFill>
                  <a:srgbClr val="FFFFFF"/>
                </a:solidFill>
              </a:rPr>
              <a:t>video</a:t>
            </a:r>
            <a:r>
              <a:rPr lang="fr-FR" dirty="0">
                <a:solidFill>
                  <a:srgbClr val="FFFFFF"/>
                </a:solidFill>
              </a:rPr>
              <a:t>)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errasses_drainNG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401" b="-18401"/>
          <a:stretch>
            <a:fillRect/>
          </a:stretch>
        </p:blipFill>
        <p:spPr>
          <a:xfrm>
            <a:off x="-1" y="-800100"/>
            <a:ext cx="8966345" cy="6692900"/>
          </a:xfrm>
        </p:spPr>
      </p:pic>
      <p:sp>
        <p:nvSpPr>
          <p:cNvPr id="5" name="ZoneTexte 4"/>
          <p:cNvSpPr txBox="1"/>
          <p:nvPr/>
        </p:nvSpPr>
        <p:spPr>
          <a:xfrm>
            <a:off x="0" y="5651500"/>
            <a:ext cx="896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Terrasses:  grâce aux pierres, l’eau de pluie peut s’écouler sans causer de dégâts. Illustration du National </a:t>
            </a:r>
            <a:r>
              <a:rPr lang="fr-FR" dirty="0" err="1" smtClean="0">
                <a:solidFill>
                  <a:srgbClr val="FFFFFF"/>
                </a:solidFill>
              </a:rPr>
              <a:t>Geographic</a:t>
            </a:r>
            <a:r>
              <a:rPr lang="fr-FR" dirty="0" smtClean="0">
                <a:solidFill>
                  <a:srgbClr val="FFFFFF"/>
                </a:solidFill>
              </a:rPr>
              <a:t> (</a:t>
            </a:r>
            <a:r>
              <a:rPr lang="fr-FR" dirty="0" err="1" smtClean="0">
                <a:solidFill>
                  <a:srgbClr val="FFFFFF"/>
                </a:solidFill>
              </a:rPr>
              <a:t>video</a:t>
            </a:r>
            <a:r>
              <a:rPr lang="fr-FR" dirty="0" smtClean="0">
                <a:solidFill>
                  <a:srgbClr val="FFFFFF"/>
                </a:solidFill>
              </a:rPr>
              <a:t>).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errasses_drain2NG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892" b="-19892"/>
          <a:stretch>
            <a:fillRect/>
          </a:stretch>
        </p:blipFill>
        <p:spPr>
          <a:xfrm>
            <a:off x="0" y="-92710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0" y="5326063"/>
            <a:ext cx="763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Terrasses comptent d’une multitude de canaux et de drains afin d’évacuer les eaux de pluie, empêchant l’érosion du sol. Illustration du National </a:t>
            </a:r>
            <a:r>
              <a:rPr lang="fr-FR" dirty="0" err="1" smtClean="0">
                <a:solidFill>
                  <a:srgbClr val="FFFFFF"/>
                </a:solidFill>
              </a:rPr>
              <a:t>Geographic</a:t>
            </a:r>
            <a:r>
              <a:rPr lang="fr-FR" dirty="0" smtClean="0">
                <a:solidFill>
                  <a:srgbClr val="FFFFFF"/>
                </a:solidFill>
              </a:rPr>
              <a:t> (</a:t>
            </a:r>
            <a:r>
              <a:rPr lang="fr-FR" dirty="0" err="1" smtClean="0">
                <a:solidFill>
                  <a:srgbClr val="FFFFFF"/>
                </a:solidFill>
              </a:rPr>
              <a:t>video</a:t>
            </a:r>
            <a:r>
              <a:rPr lang="fr-FR" dirty="0" smtClean="0">
                <a:solidFill>
                  <a:srgbClr val="FFFFFF"/>
                </a:solidFill>
              </a:rPr>
              <a:t>).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nalNG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53" b="-17953"/>
          <a:stretch>
            <a:fillRect/>
          </a:stretch>
        </p:blipFill>
        <p:spPr>
          <a:xfrm>
            <a:off x="0" y="-909637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165100" y="5461000"/>
            <a:ext cx="855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Canalisation amenant l’eau de la source principale à la zone urbaine.  Illustration du National </a:t>
            </a:r>
            <a:r>
              <a:rPr lang="fr-FR" dirty="0" err="1" smtClean="0">
                <a:solidFill>
                  <a:srgbClr val="FFFFFF"/>
                </a:solidFill>
              </a:rPr>
              <a:t>Geographic</a:t>
            </a:r>
            <a:r>
              <a:rPr lang="fr-FR" dirty="0" smtClean="0">
                <a:solidFill>
                  <a:srgbClr val="FFFFFF"/>
                </a:solidFill>
              </a:rPr>
              <a:t> (</a:t>
            </a:r>
            <a:r>
              <a:rPr lang="fr-FR" dirty="0" err="1" smtClean="0">
                <a:solidFill>
                  <a:srgbClr val="FFFFFF"/>
                </a:solidFill>
              </a:rPr>
              <a:t>video</a:t>
            </a:r>
            <a:r>
              <a:rPr lang="fr-FR" dirty="0" smtClean="0">
                <a:solidFill>
                  <a:srgbClr val="FFFFFF"/>
                </a:solidFill>
              </a:rPr>
              <a:t>).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43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4264" y="6250797"/>
            <a:ext cx="821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Marches d’escalier pour se rendre d’une terrasse  à l’autre (cliché: Luc Guay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39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44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7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fontain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458" r="-50458"/>
          <a:stretch>
            <a:fillRect/>
          </a:stretch>
        </p:blipFill>
        <p:spPr>
          <a:xfrm>
            <a:off x="-214630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4597400" y="1638300"/>
            <a:ext cx="42799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On compte 16 fontaines et des canalisations servant de drains de ce type sur le site:  l’eau provient de sources dont les eaux sont canalisées et acheminées tant vers la zone urbaine qu’agricole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  <p:pic>
        <p:nvPicPr>
          <p:cNvPr id="2" name="Image 1" descr="drai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0" y="3512487"/>
            <a:ext cx="5016500" cy="334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Zone urbaine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Habitations</a:t>
            </a:r>
            <a:endParaRPr lang="fr-FR" dirty="0"/>
          </a:p>
          <a:p>
            <a:r>
              <a:rPr lang="fr-FR" dirty="0" smtClean="0"/>
              <a:t>Basse ville</a:t>
            </a:r>
          </a:p>
          <a:p>
            <a:r>
              <a:rPr lang="fr-FR" dirty="0" smtClean="0"/>
              <a:t>Haute ville</a:t>
            </a:r>
          </a:p>
          <a:p>
            <a:r>
              <a:rPr lang="fr-FR" dirty="0" smtClean="0"/>
              <a:t>2 </a:t>
            </a:r>
            <a:r>
              <a:rPr lang="fr-FR" dirty="0"/>
              <a:t>axes: à l’intersection = </a:t>
            </a:r>
          </a:p>
          <a:p>
            <a:pPr lvl="2"/>
            <a:r>
              <a:rPr lang="fr-FR" dirty="0"/>
              <a:t>résidence de l’empereur</a:t>
            </a:r>
          </a:p>
          <a:p>
            <a:pPr lvl="2"/>
            <a:r>
              <a:rPr lang="fr-FR" dirty="0"/>
              <a:t>Temple du Soleil (Inti), et cadran solaire</a:t>
            </a:r>
          </a:p>
          <a:p>
            <a:pPr lvl="2"/>
            <a:r>
              <a:rPr lang="fr-FR" dirty="0"/>
              <a:t>Grande fontaine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04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45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35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urbai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292100" y="6388100"/>
            <a:ext cx="8216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Zone urbaine, avec des habitations en pierre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20396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5-05-26 à 21.16.57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61" b="-3796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391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urbain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8900" y="0"/>
            <a:ext cx="84661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203200" y="63881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Zone urbaine avec des habitations en </a:t>
            </a:r>
            <a:r>
              <a:rPr lang="fr-FR" dirty="0">
                <a:solidFill>
                  <a:srgbClr val="FFFFFF"/>
                </a:solidFill>
              </a:rPr>
              <a:t>pierre. Cliché: Luc Guay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35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53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01429" y="6312442"/>
            <a:ext cx="474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FFFF"/>
                </a:solidFill>
              </a:rPr>
              <a:t>Les murs </a:t>
            </a:r>
            <a:r>
              <a:rPr lang="fr-FR" dirty="0" smtClean="0">
                <a:solidFill>
                  <a:srgbClr val="FFFFFF"/>
                </a:solidFill>
              </a:rPr>
              <a:t>sont très élevés: cliché: Luc Guay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34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maiso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0" y="6400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Maison en pierre, toit en pente qui était autrefois recouvert de </a:t>
            </a:r>
            <a:r>
              <a:rPr lang="fr-FR" dirty="0">
                <a:solidFill>
                  <a:srgbClr val="FFFFFF"/>
                </a:solidFill>
              </a:rPr>
              <a:t>chaume. Cliché: Luc Guay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5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562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500" r="-50500"/>
          <a:stretch>
            <a:fillRect/>
          </a:stretch>
        </p:blipFill>
        <p:spPr>
          <a:xfrm>
            <a:off x="-2260600" y="0"/>
            <a:ext cx="9187526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5905500" y="2044700"/>
            <a:ext cx="284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La maison du « gardien »:  le toit de chaume est une restauration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306488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templesoleil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0" y="6253163"/>
            <a:ext cx="819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Parmi les édifices remarquables, il y a le temple du Soleil aux murs arrondis et construit sur un </a:t>
            </a:r>
            <a:r>
              <a:rPr lang="fr-FR" dirty="0">
                <a:solidFill>
                  <a:srgbClr val="FFFFFF"/>
                </a:solidFill>
              </a:rPr>
              <a:t>rocher.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35886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templesoleil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0" y="6362700"/>
            <a:ext cx="862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Temple du Soleil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40196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45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4154" y="6250797"/>
            <a:ext cx="583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Temple du Soleil. Cliché: Luc Guay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877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templesoleil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01" b="-6001"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0" y="6108700"/>
            <a:ext cx="825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Temple du </a:t>
            </a:r>
            <a:r>
              <a:rPr lang="fr-FR" dirty="0">
                <a:solidFill>
                  <a:srgbClr val="FFFFFF"/>
                </a:solidFill>
              </a:rPr>
              <a:t>Soleil.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181460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temple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497" r="-50497"/>
          <a:stretch>
            <a:fillRect/>
          </a:stretch>
        </p:blipFill>
        <p:spPr>
          <a:xfrm>
            <a:off x="-2120900" y="-10160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4775200" y="1993900"/>
            <a:ext cx="420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Temple du Soleil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  <a:endParaRPr lang="fr-FR" dirty="0" smtClean="0">
              <a:solidFill>
                <a:srgbClr val="FFFFFF"/>
              </a:solidFill>
            </a:endParaRPr>
          </a:p>
          <a:p>
            <a:r>
              <a:rPr lang="fr-FR" dirty="0" smtClean="0">
                <a:solidFill>
                  <a:srgbClr val="FFFFFF"/>
                </a:solidFill>
              </a:rPr>
              <a:t> 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552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500" r="-50500"/>
          <a:stretch>
            <a:fillRect/>
          </a:stretch>
        </p:blipFill>
        <p:spPr>
          <a:xfrm>
            <a:off x="-210820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5080000" y="1905000"/>
            <a:ext cx="383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La tombe royale se trouverait sous le temple du soleil.  C’est d’ailleurs à cet endroit que Hiram </a:t>
            </a:r>
            <a:r>
              <a:rPr lang="fr-FR" dirty="0" err="1" smtClean="0">
                <a:solidFill>
                  <a:srgbClr val="FFFFFF"/>
                </a:solidFill>
              </a:rPr>
              <a:t>Bingham</a:t>
            </a:r>
            <a:r>
              <a:rPr lang="fr-FR" dirty="0" smtClean="0">
                <a:solidFill>
                  <a:srgbClr val="FFFFFF"/>
                </a:solidFill>
              </a:rPr>
              <a:t> aurait logé durant son expédition</a:t>
            </a:r>
            <a:r>
              <a:rPr lang="fr-FR" dirty="0">
                <a:solidFill>
                  <a:srgbClr val="FFFFFF"/>
                </a:solidFill>
              </a:rPr>
              <a:t>…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18592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luc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68" b="-6268"/>
          <a:stretch>
            <a:fillRect/>
          </a:stretch>
        </p:blipFill>
        <p:spPr>
          <a:xfrm>
            <a:off x="0" y="-546100"/>
            <a:ext cx="9144000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126999" y="6311900"/>
            <a:ext cx="782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Au sommet du </a:t>
            </a:r>
            <a:r>
              <a:rPr lang="fr-FR" dirty="0" err="1" smtClean="0">
                <a:solidFill>
                  <a:srgbClr val="FFFFFF"/>
                </a:solidFill>
              </a:rPr>
              <a:t>Machu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Picchu</a:t>
            </a:r>
            <a:r>
              <a:rPr lang="fr-FR" dirty="0" smtClean="0">
                <a:solidFill>
                  <a:srgbClr val="FFFFFF"/>
                </a:solidFill>
              </a:rPr>
              <a:t>, mars </a:t>
            </a:r>
            <a:r>
              <a:rPr lang="fr-FR" dirty="0">
                <a:solidFill>
                  <a:srgbClr val="FFFFFF"/>
                </a:solidFill>
              </a:rPr>
              <a:t>2014. Cliché: </a:t>
            </a:r>
            <a:r>
              <a:rPr lang="fr-FR" dirty="0" smtClean="0">
                <a:solidFill>
                  <a:srgbClr val="FFFFFF"/>
                </a:solidFill>
              </a:rPr>
              <a:t>Nicole </a:t>
            </a:r>
            <a:r>
              <a:rPr lang="fr-FR" dirty="0" err="1" smtClean="0">
                <a:solidFill>
                  <a:srgbClr val="FFFFFF"/>
                </a:solidFill>
              </a:rPr>
              <a:t>Trépanier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4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temple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497" r="-50497"/>
          <a:stretch>
            <a:fillRect/>
          </a:stretch>
        </p:blipFill>
        <p:spPr>
          <a:xfrm>
            <a:off x="-205740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4965700" y="2235200"/>
            <a:ext cx="417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Temple dont la porte de forme trapézoïdale donne sur le lever du soleil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26979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terrasseettempl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152400" y="6253163"/>
            <a:ext cx="787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Temple du </a:t>
            </a:r>
            <a:r>
              <a:rPr lang="fr-FR" dirty="0" err="1" smtClean="0">
                <a:solidFill>
                  <a:srgbClr val="FFFFFF"/>
                </a:solidFill>
              </a:rPr>
              <a:t>Intiwatana</a:t>
            </a:r>
            <a:r>
              <a:rPr lang="fr-FR" dirty="0" smtClean="0">
                <a:solidFill>
                  <a:srgbClr val="FFFFFF"/>
                </a:solidFill>
              </a:rPr>
              <a:t>:  les terrasses forment une sorte de pyramide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38354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astronomi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01" b="-6001"/>
          <a:stretch>
            <a:fillRect/>
          </a:stretch>
        </p:blipFill>
        <p:spPr>
          <a:xfrm>
            <a:off x="0" y="-253999"/>
            <a:ext cx="8331200" cy="6218798"/>
          </a:xfrm>
        </p:spPr>
      </p:pic>
      <p:sp>
        <p:nvSpPr>
          <p:cNvPr id="6" name="ZoneTexte 5"/>
          <p:cNvSpPr txBox="1"/>
          <p:nvPr/>
        </p:nvSpPr>
        <p:spPr>
          <a:xfrm>
            <a:off x="0" y="5657671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Cadran solaire au temple </a:t>
            </a:r>
            <a:r>
              <a:rPr lang="fr-FR" dirty="0" err="1" smtClean="0">
                <a:solidFill>
                  <a:srgbClr val="FFFFFF"/>
                </a:solidFill>
              </a:rPr>
              <a:t>Intiwatana</a:t>
            </a:r>
            <a:r>
              <a:rPr lang="fr-FR" dirty="0" smtClean="0">
                <a:solidFill>
                  <a:srgbClr val="FFFFFF"/>
                </a:solidFill>
              </a:rPr>
              <a:t>: indique les 4 points cardinaux ainsi que les 4 grandes montagnes entourant le </a:t>
            </a:r>
            <a:r>
              <a:rPr lang="fr-FR" dirty="0" err="1" smtClean="0">
                <a:solidFill>
                  <a:srgbClr val="FFFFFF"/>
                </a:solidFill>
              </a:rPr>
              <a:t>Machu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Picchu</a:t>
            </a:r>
            <a:r>
              <a:rPr lang="fr-FR" dirty="0" smtClean="0">
                <a:solidFill>
                  <a:srgbClr val="FFFFFF"/>
                </a:solidFill>
              </a:rPr>
              <a:t>. </a:t>
            </a:r>
            <a:r>
              <a:rPr lang="fr-FR" dirty="0">
                <a:solidFill>
                  <a:srgbClr val="FFFFFF"/>
                </a:solidFill>
              </a:rPr>
              <a:t>Prédire </a:t>
            </a:r>
            <a:r>
              <a:rPr lang="fr-FR" dirty="0" smtClean="0">
                <a:solidFill>
                  <a:srgbClr val="FFFFFF"/>
                </a:solidFill>
              </a:rPr>
              <a:t>solstices hiver</a:t>
            </a:r>
            <a:r>
              <a:rPr lang="fr-FR" dirty="0">
                <a:solidFill>
                  <a:srgbClr val="FFFFFF"/>
                </a:solidFill>
              </a:rPr>
              <a:t>: 21 </a:t>
            </a:r>
            <a:r>
              <a:rPr lang="fr-FR" dirty="0" smtClean="0">
                <a:solidFill>
                  <a:srgbClr val="FFFFFF"/>
                </a:solidFill>
              </a:rPr>
              <a:t>juin;  aussi pour l’agriculture (semences, récoltes). </a:t>
            </a:r>
            <a:r>
              <a:rPr lang="fr-FR" dirty="0">
                <a:solidFill>
                  <a:srgbClr val="FFFFFF"/>
                </a:solidFill>
              </a:rPr>
              <a:t>Un des rares à ne pas avoir été détruits par Espagnols. Cliché: Luc Guay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ntiwatana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42" b="-19342"/>
          <a:stretch>
            <a:fillRect/>
          </a:stretch>
        </p:blipFill>
        <p:spPr>
          <a:xfrm>
            <a:off x="1" y="-812799"/>
            <a:ext cx="6984999" cy="5213931"/>
          </a:xfrm>
        </p:spPr>
      </p:pic>
      <p:pic>
        <p:nvPicPr>
          <p:cNvPr id="5" name="Image 4" descr="machu_astronomie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810978"/>
            <a:ext cx="4572000" cy="304702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3200" y="4216400"/>
            <a:ext cx="3619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Le cadran solaire indiquant les 4 points cardinaux et les 4 sommets des montagnes environnantes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  <a:endParaRPr lang="fr-FR" dirty="0" smtClean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  <a:p>
            <a:r>
              <a:rPr lang="fr-FR" dirty="0" smtClean="0">
                <a:solidFill>
                  <a:srgbClr val="FFFFFF"/>
                </a:solidFill>
              </a:rPr>
              <a:t>Illustration du National </a:t>
            </a:r>
            <a:r>
              <a:rPr lang="fr-FR" dirty="0" err="1" smtClean="0">
                <a:solidFill>
                  <a:srgbClr val="FFFFFF"/>
                </a:solidFill>
              </a:rPr>
              <a:t>Geographic</a:t>
            </a:r>
            <a:r>
              <a:rPr lang="fr-FR" dirty="0" smtClean="0">
                <a:solidFill>
                  <a:srgbClr val="FFFFFF"/>
                </a:solidFill>
              </a:rPr>
              <a:t> (</a:t>
            </a:r>
            <a:r>
              <a:rPr lang="fr-FR" dirty="0" err="1" smtClean="0">
                <a:solidFill>
                  <a:srgbClr val="FFFFFF"/>
                </a:solidFill>
              </a:rPr>
              <a:t>video</a:t>
            </a:r>
            <a:r>
              <a:rPr lang="fr-FR" dirty="0" smtClean="0">
                <a:solidFill>
                  <a:srgbClr val="FFFFFF"/>
                </a:solidFill>
              </a:rPr>
              <a:t>).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Édifices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Utilisation de granit provenant sur place et certaines pierres, de carrières éloignées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9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bloc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4300"/>
            <a:ext cx="8377238" cy="6367463"/>
          </a:xfrm>
        </p:spPr>
      </p:pic>
      <p:sp>
        <p:nvSpPr>
          <p:cNvPr id="5" name="ZoneTexte 4"/>
          <p:cNvSpPr txBox="1"/>
          <p:nvPr/>
        </p:nvSpPr>
        <p:spPr>
          <a:xfrm>
            <a:off x="228600" y="6362700"/>
            <a:ext cx="857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La qualité de taille de la pierre est impressionnante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383327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blocs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203200" y="6362700"/>
            <a:ext cx="848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Les pierres sont jointées formant une sorte de « casse-tête »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18918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49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68595" y="6312442"/>
            <a:ext cx="642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Les pierres sont bien ajustées. Cliché: Luc Guay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65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552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500" r="-50500"/>
          <a:stretch>
            <a:fillRect/>
          </a:stretch>
        </p:blipFill>
        <p:spPr>
          <a:xfrm>
            <a:off x="-180340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5321300" y="217170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Utilisation d’un rocher pour l’édification d’un mur: remarquons la taille des pierres qui viennent s’y rabouter</a:t>
            </a:r>
            <a:r>
              <a:rPr lang="fr-FR" dirty="0">
                <a:solidFill>
                  <a:srgbClr val="FFFFFF"/>
                </a:solidFill>
              </a:rPr>
              <a:t>!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14892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megabloc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114300" y="6253163"/>
            <a:ext cx="840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Utilisation de méga blocs pesant plusieurs tonnes qu’il fallait non seulement taillés mais aussi transporter et disposer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375458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Machu</a:t>
            </a:r>
            <a:r>
              <a:rPr lang="fr-FR" dirty="0" smtClean="0"/>
              <a:t> </a:t>
            </a:r>
            <a:r>
              <a:rPr lang="fr-FR" dirty="0" err="1" smtClean="0"/>
              <a:t>Picchu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77799" y="1497106"/>
            <a:ext cx="3479800" cy="5360894"/>
          </a:xfrm>
        </p:spPr>
        <p:txBody>
          <a:bodyPr>
            <a:normAutofit lnSpcReduction="10000"/>
          </a:bodyPr>
          <a:lstStyle/>
          <a:p>
            <a:pPr marL="342900" lvl="1" indent="-342900">
              <a:spcBef>
                <a:spcPts val="2000"/>
              </a:spcBef>
            </a:pPr>
            <a:r>
              <a:rPr lang="fr-FR" dirty="0" smtClean="0"/>
              <a:t>2438 </a:t>
            </a:r>
            <a:r>
              <a:rPr lang="fr-FR" dirty="0"/>
              <a:t>m </a:t>
            </a:r>
            <a:r>
              <a:rPr lang="fr-FR" dirty="0" smtClean="0"/>
              <a:t>altitude</a:t>
            </a:r>
          </a:p>
          <a:p>
            <a:pPr lvl="1"/>
            <a:r>
              <a:rPr lang="fr-FR" dirty="0"/>
              <a:t>Entre deux sommets: </a:t>
            </a:r>
            <a:r>
              <a:rPr lang="fr-FR" dirty="0" err="1"/>
              <a:t>Huayna</a:t>
            </a:r>
            <a:r>
              <a:rPr lang="fr-FR" dirty="0"/>
              <a:t> </a:t>
            </a:r>
            <a:r>
              <a:rPr lang="fr-FR" dirty="0" err="1"/>
              <a:t>Picchu</a:t>
            </a:r>
            <a:r>
              <a:rPr lang="fr-FR" dirty="0"/>
              <a:t> (« jeune montagne ») et </a:t>
            </a:r>
            <a:r>
              <a:rPr lang="fr-FR" dirty="0" err="1"/>
              <a:t>Machu</a:t>
            </a:r>
            <a:r>
              <a:rPr lang="fr-FR" dirty="0"/>
              <a:t> </a:t>
            </a:r>
            <a:r>
              <a:rPr lang="fr-FR" dirty="0" err="1"/>
              <a:t>Picchu</a:t>
            </a:r>
            <a:r>
              <a:rPr lang="fr-FR" dirty="0"/>
              <a:t> (« vieille montagne).</a:t>
            </a:r>
          </a:p>
          <a:p>
            <a:pPr lvl="1"/>
            <a:r>
              <a:rPr lang="fr-FR" dirty="0"/>
              <a:t>Superficie: 530 m X 200 </a:t>
            </a:r>
            <a:r>
              <a:rPr lang="fr-FR" dirty="0" smtClean="0"/>
              <a:t>m</a:t>
            </a:r>
          </a:p>
          <a:p>
            <a:r>
              <a:rPr lang="fr-FR" dirty="0" smtClean="0"/>
              <a:t>Pas une forteresse</a:t>
            </a:r>
          </a:p>
          <a:p>
            <a:pPr lvl="1"/>
            <a:r>
              <a:rPr lang="fr-FR" dirty="0" smtClean="0"/>
              <a:t>Résidence de </a:t>
            </a:r>
            <a:r>
              <a:rPr lang="fr-FR" dirty="0" err="1" smtClean="0"/>
              <a:t>Pachacutec</a:t>
            </a:r>
            <a:r>
              <a:rPr lang="fr-FR" dirty="0" smtClean="0"/>
              <a:t> à 130 km de Cuzco</a:t>
            </a:r>
          </a:p>
          <a:p>
            <a:pPr lvl="1"/>
            <a:r>
              <a:rPr lang="fr-FR" dirty="0" smtClean="0"/>
              <a:t>Sanctuaire religieux</a:t>
            </a:r>
          </a:p>
          <a:p>
            <a:pPr lvl="1"/>
            <a:r>
              <a:rPr lang="fr-FR" dirty="0" smtClean="0"/>
              <a:t>172 constructions</a:t>
            </a:r>
          </a:p>
          <a:p>
            <a:endParaRPr lang="fr-FR" dirty="0"/>
          </a:p>
        </p:txBody>
      </p:sp>
      <p:pic>
        <p:nvPicPr>
          <p:cNvPr id="4" name="Image 3" descr="pachacut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00" y="1124546"/>
            <a:ext cx="3530600" cy="57334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613400" y="6438900"/>
            <a:ext cx="332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Pachacutec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569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mursincline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0" y="6303963"/>
            <a:ext cx="867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Les murs sont légèrement inclinés afin de résister davantage aux tremblements de terre qui sont fréquents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16917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47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44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88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fissur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0" y="6253163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Ces fissures illustrent bien la résistance de cet appareillage après sa construction il y a 500 </a:t>
            </a:r>
            <a:r>
              <a:rPr lang="fr-FR" dirty="0">
                <a:solidFill>
                  <a:srgbClr val="FFFFFF"/>
                </a:solidFill>
              </a:rPr>
              <a:t>ans.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191633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Vue du 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Vue en 360 degrés:</a:t>
            </a:r>
            <a:endParaRPr lang="fr-FR" dirty="0" smtClean="0">
              <a:hlinkClick r:id="rId2"/>
            </a:endParaRPr>
          </a:p>
          <a:p>
            <a:pPr lvl="1"/>
            <a:r>
              <a:rPr lang="fr-FR" dirty="0" smtClean="0">
                <a:hlinkClick r:id="rId2"/>
              </a:rPr>
              <a:t>http</a:t>
            </a:r>
            <a:r>
              <a:rPr lang="fr-FR" dirty="0">
                <a:hlinkClick r:id="rId2"/>
              </a:rPr>
              <a:t>://www.peru-machu-picchu.com/swf/funerary-</a:t>
            </a:r>
            <a:r>
              <a:rPr lang="fr-FR" dirty="0" smtClean="0">
                <a:hlinkClick r:id="rId2"/>
              </a:rPr>
              <a:t>rock.htm</a:t>
            </a:r>
            <a:endParaRPr lang="fr-FR" dirty="0" smtClean="0"/>
          </a:p>
          <a:p>
            <a:r>
              <a:rPr lang="fr-FR" dirty="0" smtClean="0"/>
              <a:t>Carte avec les sites interactifs:</a:t>
            </a:r>
          </a:p>
          <a:p>
            <a:pPr lvl="1"/>
            <a:r>
              <a:rPr lang="fr-FR" dirty="0">
                <a:hlinkClick r:id="rId3"/>
              </a:rPr>
              <a:t>http://www.peru-machu-picchu.com/</a:t>
            </a:r>
            <a:r>
              <a:rPr lang="fr-FR" dirty="0" smtClean="0">
                <a:hlinkClick r:id="rId3"/>
              </a:rPr>
              <a:t>map.php</a:t>
            </a:r>
            <a:endParaRPr lang="fr-FR" dirty="0" smtClean="0"/>
          </a:p>
          <a:p>
            <a:pPr lvl="1"/>
            <a:endParaRPr lang="fr-FR" dirty="0" smtClean="0"/>
          </a:p>
          <a:p>
            <a:r>
              <a:rPr lang="fr-FR" dirty="0" err="1" smtClean="0"/>
              <a:t>Machu</a:t>
            </a:r>
            <a:r>
              <a:rPr lang="fr-FR" dirty="0" smtClean="0"/>
              <a:t> </a:t>
            </a:r>
            <a:r>
              <a:rPr lang="fr-FR" dirty="0" err="1" smtClean="0"/>
              <a:t>Picchu</a:t>
            </a:r>
            <a:r>
              <a:rPr lang="fr-FR" dirty="0" smtClean="0"/>
              <a:t> 360 degrés:</a:t>
            </a:r>
          </a:p>
          <a:p>
            <a:pPr lvl="1"/>
            <a:r>
              <a:rPr lang="fr-FR" dirty="0">
                <a:hlinkClick r:id="rId4"/>
              </a:rPr>
              <a:t>http://www.mp360.com/fr/360/mp064.</a:t>
            </a:r>
            <a:r>
              <a:rPr lang="fr-FR" dirty="0" smtClean="0">
                <a:hlinkClick r:id="rId4"/>
              </a:rPr>
              <a:t>html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99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Ère coloniale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5175" y="1602770"/>
            <a:ext cx="7612064" cy="5255230"/>
          </a:xfrm>
        </p:spPr>
        <p:txBody>
          <a:bodyPr>
            <a:normAutofit lnSpcReduction="10000"/>
          </a:bodyPr>
          <a:lstStyle/>
          <a:p>
            <a:pPr marL="342900" lvl="2" indent="-342900">
              <a:spcBef>
                <a:spcPts val="2000"/>
              </a:spcBef>
            </a:pPr>
            <a:r>
              <a:rPr lang="fr-FR" dirty="0" smtClean="0"/>
              <a:t>Population diminua de 50 %</a:t>
            </a:r>
          </a:p>
          <a:p>
            <a:pPr marL="342900" lvl="2" indent="-342900">
              <a:spcBef>
                <a:spcPts val="2000"/>
              </a:spcBef>
            </a:pPr>
            <a:r>
              <a:rPr lang="fr-FR" dirty="0" smtClean="0"/>
              <a:t>Créoles et métis prirent importance dans administration</a:t>
            </a:r>
          </a:p>
          <a:p>
            <a:pPr marL="342900" lvl="2" indent="-342900">
              <a:spcBef>
                <a:spcPts val="2000"/>
              </a:spcBef>
            </a:pPr>
            <a:r>
              <a:rPr lang="fr-FR" dirty="0" smtClean="0"/>
              <a:t>« indiens » : exploités!</a:t>
            </a:r>
          </a:p>
          <a:p>
            <a:pPr marL="342900" lvl="2" indent="-342900">
              <a:spcBef>
                <a:spcPts val="2000"/>
              </a:spcBef>
            </a:pPr>
            <a:r>
              <a:rPr lang="fr-FR" dirty="0" smtClean="0"/>
              <a:t>Répartition des terres: « encomienda » exploitées par serfs</a:t>
            </a:r>
          </a:p>
          <a:p>
            <a:pPr marL="679450" lvl="3" indent="-342900">
              <a:spcBef>
                <a:spcPts val="2000"/>
              </a:spcBef>
            </a:pPr>
            <a:r>
              <a:rPr lang="fr-FR" dirty="0" smtClean="0"/>
              <a:t>Tributs et corvées  obligatoires</a:t>
            </a:r>
          </a:p>
          <a:p>
            <a:pPr marL="342900" lvl="2" indent="-342900">
              <a:spcBef>
                <a:spcPts val="2000"/>
              </a:spcBef>
            </a:pPr>
            <a:r>
              <a:rPr lang="fr-FR" dirty="0" smtClean="0"/>
              <a:t>Bien différent du système de redistribution de l’époque inca</a:t>
            </a:r>
          </a:p>
          <a:p>
            <a:pPr marL="342900" lvl="2" indent="-342900">
              <a:spcBef>
                <a:spcPts val="2000"/>
              </a:spcBef>
            </a:pPr>
            <a:r>
              <a:rPr lang="fr-FR" dirty="0" smtClean="0"/>
              <a:t>Chef local = « </a:t>
            </a:r>
            <a:r>
              <a:rPr lang="fr-FR" dirty="0" err="1" smtClean="0"/>
              <a:t>curaca</a:t>
            </a:r>
            <a:r>
              <a:rPr lang="fr-FR" dirty="0" smtClean="0"/>
              <a:t> » obéissant au chef espagnol local</a:t>
            </a:r>
          </a:p>
          <a:p>
            <a:pPr marL="342900" lvl="2" indent="-342900">
              <a:spcBef>
                <a:spcPts val="2000"/>
              </a:spcBef>
            </a:pPr>
            <a:r>
              <a:rPr lang="fr-FR" dirty="0" smtClean="0"/>
              <a:t>Chef espagnol: « </a:t>
            </a:r>
            <a:r>
              <a:rPr lang="fr-FR" dirty="0" err="1" smtClean="0"/>
              <a:t>encomendero</a:t>
            </a:r>
            <a:r>
              <a:rPr lang="fr-FR" dirty="0" smtClean="0"/>
              <a:t> »</a:t>
            </a:r>
          </a:p>
          <a:p>
            <a:pPr marL="342900" lvl="2" indent="-342900">
              <a:spcBef>
                <a:spcPts val="2000"/>
              </a:spcBef>
            </a:pPr>
            <a:r>
              <a:rPr lang="fr-FR" dirty="0" smtClean="0"/>
              <a:t>Réserves = « </a:t>
            </a:r>
            <a:r>
              <a:rPr lang="fr-FR" dirty="0" err="1" smtClean="0"/>
              <a:t>reducciones</a:t>
            </a:r>
            <a:r>
              <a:rPr lang="fr-FR" dirty="0" smtClean="0"/>
              <a:t> »  pour les « indiens »</a:t>
            </a:r>
          </a:p>
          <a:p>
            <a:pPr marL="342900" lvl="2" indent="-342900">
              <a:spcBef>
                <a:spcPts val="2000"/>
              </a:spcBef>
            </a:pPr>
            <a:r>
              <a:rPr lang="fr-FR" dirty="0" smtClean="0"/>
              <a:t>Plus facile pour recueillir im</a:t>
            </a:r>
            <a:r>
              <a:rPr lang="fr-FR" dirty="0" smtClean="0"/>
              <a:t>pôts et christianisation!</a:t>
            </a:r>
            <a:endParaRPr lang="fr-FR" dirty="0" smtClean="0"/>
          </a:p>
          <a:p>
            <a:pPr marL="342900" lvl="2" indent="-342900">
              <a:spcBef>
                <a:spcPts val="2000"/>
              </a:spcBef>
            </a:pPr>
            <a:endParaRPr lang="fr-FR" dirty="0" smtClean="0"/>
          </a:p>
          <a:p>
            <a:pPr marL="342900" lvl="2" indent="-342900">
              <a:spcBef>
                <a:spcPts val="2000"/>
              </a:spcBef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218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3" grpId="2" uiExpand="1" build="p"/>
      <p:bldP spid="3" grpId="3" uiExpand="1" build="p"/>
      <p:bldP spid="3" grpId="4" uiExpand="1" build="p"/>
      <p:bldP spid="3" grpId="5" uiExpand="1" build="p"/>
      <p:bldP spid="3" grpId="6" uiExpand="1" build="p"/>
      <p:bldP spid="3" grpId="7" uiExpand="1" build="p"/>
      <p:bldP spid="3" grpId="8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Ère coloniale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5181600"/>
          </a:xfrm>
        </p:spPr>
        <p:txBody>
          <a:bodyPr>
            <a:normAutofit fontScale="92500" lnSpcReduction="20000"/>
          </a:bodyPr>
          <a:lstStyle/>
          <a:p>
            <a:pPr lvl="2"/>
            <a:r>
              <a:rPr lang="en-GB" sz="3600" dirty="0">
                <a:effectLst/>
              </a:rPr>
              <a:t>pillage </a:t>
            </a:r>
            <a:r>
              <a:rPr lang="en-GB" sz="3600" dirty="0" err="1">
                <a:effectLst/>
              </a:rPr>
              <a:t>systématique</a:t>
            </a:r>
            <a:r>
              <a:rPr lang="en-GB" sz="3600" dirty="0">
                <a:effectLst/>
              </a:rPr>
              <a:t> du </a:t>
            </a:r>
            <a:r>
              <a:rPr lang="en-GB" sz="3600" dirty="0" err="1">
                <a:effectLst/>
              </a:rPr>
              <a:t>Pérou</a:t>
            </a:r>
            <a:r>
              <a:rPr lang="en-GB" sz="3600" dirty="0">
                <a:effectLst/>
              </a:rPr>
              <a:t>: </a:t>
            </a:r>
            <a:r>
              <a:rPr lang="en-GB" sz="3600" dirty="0" err="1">
                <a:effectLst/>
              </a:rPr>
              <a:t>tombeaux</a:t>
            </a:r>
            <a:r>
              <a:rPr lang="en-GB" sz="3600" dirty="0">
                <a:effectLst/>
              </a:rPr>
              <a:t>, temples, </a:t>
            </a:r>
            <a:r>
              <a:rPr lang="en-GB" sz="3600" dirty="0" err="1">
                <a:effectLst/>
              </a:rPr>
              <a:t>palais</a:t>
            </a:r>
            <a:r>
              <a:rPr lang="en-GB" sz="3600" dirty="0">
                <a:effectLst/>
              </a:rPr>
              <a:t>, mines</a:t>
            </a:r>
            <a:endParaRPr lang="fr-CA" sz="3600" dirty="0">
              <a:effectLst/>
            </a:endParaRPr>
          </a:p>
          <a:p>
            <a:pPr lvl="2"/>
            <a:r>
              <a:rPr lang="en-GB" sz="3600" dirty="0">
                <a:effectLst/>
              </a:rPr>
              <a:t>mines </a:t>
            </a:r>
            <a:r>
              <a:rPr lang="en-GB" sz="3600" dirty="0" err="1">
                <a:effectLst/>
              </a:rPr>
              <a:t>d’argent</a:t>
            </a:r>
            <a:r>
              <a:rPr lang="en-GB" sz="3600" dirty="0">
                <a:effectLst/>
              </a:rPr>
              <a:t> de Potosi:  financer </a:t>
            </a:r>
            <a:r>
              <a:rPr lang="en-GB" sz="3600" dirty="0" err="1">
                <a:effectLst/>
              </a:rPr>
              <a:t>guerres</a:t>
            </a:r>
            <a:r>
              <a:rPr lang="en-GB" sz="3600" dirty="0">
                <a:effectLst/>
              </a:rPr>
              <a:t> </a:t>
            </a:r>
            <a:r>
              <a:rPr lang="en-GB" sz="3600" dirty="0" err="1">
                <a:effectLst/>
              </a:rPr>
              <a:t>espagnoles</a:t>
            </a:r>
            <a:r>
              <a:rPr lang="en-GB" sz="3600" dirty="0">
                <a:effectLst/>
              </a:rPr>
              <a:t> en Europe!</a:t>
            </a:r>
            <a:endParaRPr lang="fr-CA" sz="3600" dirty="0">
              <a:effectLst/>
            </a:endParaRPr>
          </a:p>
          <a:p>
            <a:pPr lvl="2"/>
            <a:r>
              <a:rPr lang="en-GB" sz="3600" dirty="0">
                <a:effectLst/>
              </a:rPr>
              <a:t>Culture du coca: </a:t>
            </a:r>
            <a:r>
              <a:rPr lang="en-GB" sz="3600" dirty="0" err="1">
                <a:effectLst/>
              </a:rPr>
              <a:t>combattre</a:t>
            </a:r>
            <a:r>
              <a:rPr lang="en-GB" sz="3600" dirty="0">
                <a:effectLst/>
              </a:rPr>
              <a:t> </a:t>
            </a:r>
            <a:r>
              <a:rPr lang="en-GB" sz="3600" dirty="0" err="1">
                <a:effectLst/>
              </a:rPr>
              <a:t>douleur</a:t>
            </a:r>
            <a:r>
              <a:rPr lang="en-GB" sz="3600" dirty="0">
                <a:effectLst/>
              </a:rPr>
              <a:t>, </a:t>
            </a:r>
            <a:r>
              <a:rPr lang="en-GB" sz="3600" dirty="0" err="1">
                <a:effectLst/>
              </a:rPr>
              <a:t>faim</a:t>
            </a:r>
            <a:r>
              <a:rPr lang="en-GB" sz="3600" dirty="0">
                <a:effectLst/>
              </a:rPr>
              <a:t>= </a:t>
            </a:r>
            <a:r>
              <a:rPr lang="en-GB" sz="3600" dirty="0" err="1">
                <a:effectLst/>
              </a:rPr>
              <a:t>accepté</a:t>
            </a:r>
            <a:r>
              <a:rPr lang="en-GB" sz="3600" dirty="0">
                <a:effectLst/>
              </a:rPr>
              <a:t> par </a:t>
            </a:r>
            <a:r>
              <a:rPr lang="en-GB" sz="3600" dirty="0" err="1">
                <a:effectLst/>
              </a:rPr>
              <a:t>Église</a:t>
            </a:r>
            <a:r>
              <a:rPr lang="en-GB" sz="3600" dirty="0">
                <a:effectLst/>
              </a:rPr>
              <a:t> qui </a:t>
            </a:r>
            <a:r>
              <a:rPr lang="en-GB" sz="3600" dirty="0" err="1">
                <a:effectLst/>
              </a:rPr>
              <a:t>exploitait</a:t>
            </a:r>
            <a:r>
              <a:rPr lang="en-GB" sz="3600" dirty="0">
                <a:effectLst/>
              </a:rPr>
              <a:t> </a:t>
            </a:r>
            <a:r>
              <a:rPr lang="en-GB" sz="3600" dirty="0" err="1">
                <a:effectLst/>
              </a:rPr>
              <a:t>même</a:t>
            </a:r>
            <a:r>
              <a:rPr lang="en-GB" sz="3600" dirty="0">
                <a:effectLst/>
              </a:rPr>
              <a:t> </a:t>
            </a:r>
            <a:r>
              <a:rPr lang="en-GB" sz="3600" dirty="0" err="1">
                <a:effectLst/>
              </a:rPr>
              <a:t>cette</a:t>
            </a:r>
            <a:r>
              <a:rPr lang="en-GB" sz="3600" dirty="0">
                <a:effectLst/>
              </a:rPr>
              <a:t> culture en </a:t>
            </a:r>
            <a:r>
              <a:rPr lang="en-GB" sz="3600" dirty="0" err="1">
                <a:effectLst/>
              </a:rPr>
              <a:t>percevant</a:t>
            </a:r>
            <a:r>
              <a:rPr lang="en-GB" sz="3600" dirty="0">
                <a:effectLst/>
              </a:rPr>
              <a:t> des </a:t>
            </a:r>
            <a:r>
              <a:rPr lang="en-GB" sz="3600" dirty="0" err="1">
                <a:effectLst/>
              </a:rPr>
              <a:t>dîmes</a:t>
            </a:r>
            <a:r>
              <a:rPr lang="en-GB" sz="3600" dirty="0">
                <a:effectLst/>
              </a:rPr>
              <a:t> </a:t>
            </a:r>
            <a:r>
              <a:rPr lang="en-GB" sz="3600" dirty="0" err="1">
                <a:effectLst/>
              </a:rPr>
              <a:t>sur</a:t>
            </a:r>
            <a:r>
              <a:rPr lang="en-GB" sz="3600" dirty="0">
                <a:effectLst/>
              </a:rPr>
              <a:t> </a:t>
            </a:r>
            <a:r>
              <a:rPr lang="en-GB" sz="3600" dirty="0" err="1">
                <a:effectLst/>
              </a:rPr>
              <a:t>chaque</a:t>
            </a:r>
            <a:r>
              <a:rPr lang="en-GB" sz="3600" dirty="0">
                <a:effectLst/>
              </a:rPr>
              <a:t> </a:t>
            </a:r>
            <a:r>
              <a:rPr lang="en-GB" sz="3600" dirty="0" err="1">
                <a:effectLst/>
              </a:rPr>
              <a:t>panier</a:t>
            </a:r>
            <a:r>
              <a:rPr lang="en-GB" sz="3600" dirty="0">
                <a:effectLst/>
              </a:rPr>
              <a:t> </a:t>
            </a:r>
            <a:r>
              <a:rPr lang="en-GB" sz="3600" dirty="0" err="1">
                <a:effectLst/>
              </a:rPr>
              <a:t>récolté</a:t>
            </a:r>
            <a:r>
              <a:rPr lang="en-GB" sz="3600" dirty="0">
                <a:effectLst/>
              </a:rPr>
              <a:t>!</a:t>
            </a:r>
          </a:p>
          <a:p>
            <a:pPr marL="685800" lvl="2" indent="0">
              <a:buNone/>
            </a:pPr>
            <a:endParaRPr lang="en-GB" sz="3600" dirty="0">
              <a:effectLst/>
            </a:endParaRPr>
          </a:p>
          <a:p>
            <a:pPr lvl="2"/>
            <a:r>
              <a:rPr lang="en-GB" sz="3600" dirty="0" err="1">
                <a:effectLst/>
              </a:rPr>
              <a:t>Indépendance</a:t>
            </a:r>
            <a:r>
              <a:rPr lang="en-GB" sz="3600" dirty="0">
                <a:effectLst/>
              </a:rPr>
              <a:t> des Incas: 1821 </a:t>
            </a:r>
            <a:r>
              <a:rPr lang="en-GB" sz="3600" dirty="0" err="1">
                <a:effectLst/>
              </a:rPr>
              <a:t>général</a:t>
            </a:r>
            <a:r>
              <a:rPr lang="en-GB" sz="3600" dirty="0">
                <a:effectLst/>
              </a:rPr>
              <a:t> San Martin avec aide de Bolivar</a:t>
            </a:r>
            <a:endParaRPr lang="fr-CA" sz="3600" dirty="0">
              <a:effectLst/>
            </a:endParaRPr>
          </a:p>
          <a:p>
            <a:pPr marL="631825" lvl="2" indent="0">
              <a:buNone/>
            </a:pPr>
            <a:endParaRPr lang="fr-CA" dirty="0">
              <a:effectLst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56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Pendant ce temps, les Amérindiens du Canada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Grandes familles divisées en tribus</a:t>
            </a:r>
          </a:p>
          <a:p>
            <a:r>
              <a:rPr lang="fr-FR" dirty="0" smtClean="0"/>
              <a:t>Au Québec:</a:t>
            </a:r>
          </a:p>
          <a:p>
            <a:pPr lvl="2"/>
            <a:r>
              <a:rPr lang="fr-CA" dirty="0">
                <a:effectLst/>
              </a:rPr>
              <a:t>Les Algonquiens</a:t>
            </a:r>
          </a:p>
          <a:p>
            <a:pPr lvl="2"/>
            <a:r>
              <a:rPr lang="fr-CA" dirty="0">
                <a:effectLst/>
              </a:rPr>
              <a:t>Les </a:t>
            </a:r>
            <a:r>
              <a:rPr lang="fr-CA" dirty="0" err="1">
                <a:effectLst/>
              </a:rPr>
              <a:t>Iroquoiens</a:t>
            </a:r>
            <a:r>
              <a:rPr lang="fr-CA" dirty="0">
                <a:effectLst/>
              </a:rPr>
              <a:t> (Iroquois et Hurons)</a:t>
            </a:r>
          </a:p>
          <a:p>
            <a:pPr marL="0" indent="0">
              <a:buNone/>
            </a:pPr>
            <a:r>
              <a:rPr lang="fr-CA" dirty="0" smtClean="0"/>
              <a:t>A</a:t>
            </a:r>
            <a:r>
              <a:rPr lang="fr-FR" dirty="0" err="1" smtClean="0"/>
              <a:t>illeurs</a:t>
            </a:r>
            <a:r>
              <a:rPr lang="fr-FR" dirty="0" smtClean="0"/>
              <a:t> en Amérique: tableau comparatif.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les Aztèques 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les Mayas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236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5-05-30 à 09.48.50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509" r="-41509"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6" name="Connecteur droit avec flèche 5"/>
          <p:cNvCxnSpPr/>
          <p:nvPr/>
        </p:nvCxnSpPr>
        <p:spPr>
          <a:xfrm flipH="1" flipV="1">
            <a:off x="6273800" y="1117600"/>
            <a:ext cx="1498600" cy="25211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5676900" y="461665"/>
            <a:ext cx="1498600" cy="66863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4533900" y="908050"/>
            <a:ext cx="16256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454900" y="908050"/>
            <a:ext cx="168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Iroquoiens</a:t>
            </a:r>
            <a:endParaRPr lang="fr-FR" sz="2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921500" y="0"/>
            <a:ext cx="207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Algonquiens</a:t>
            </a:r>
            <a:endParaRPr lang="fr-FR" sz="2400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2082800" y="2578100"/>
            <a:ext cx="1447800" cy="71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2120900" y="3073400"/>
            <a:ext cx="1701800" cy="165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2813050" y="4432300"/>
            <a:ext cx="2019300" cy="165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044700" y="2188170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Aztèques</a:t>
            </a:r>
            <a:endParaRPr lang="fr-FR" sz="2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120900" y="3238500"/>
            <a:ext cx="138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Mayas</a:t>
            </a:r>
            <a:endParaRPr lang="fr-FR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981200" y="4241800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Incas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322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5-05-26 à 21.05.42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18" r="-2771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34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5-05-26 à 21.33.34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480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chu_zigzag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127000" y="6253163"/>
            <a:ext cx="877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Pour se rendre sur le site du </a:t>
            </a:r>
            <a:r>
              <a:rPr lang="fr-FR" dirty="0" err="1" smtClean="0">
                <a:solidFill>
                  <a:srgbClr val="FFFFFF"/>
                </a:solidFill>
              </a:rPr>
              <a:t>Machu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Picchu</a:t>
            </a:r>
            <a:r>
              <a:rPr lang="fr-FR" dirty="0" smtClean="0">
                <a:solidFill>
                  <a:srgbClr val="FFFFFF"/>
                </a:solidFill>
              </a:rPr>
              <a:t>, il faut monter en autobus à partir de la ville d’Agua </a:t>
            </a:r>
            <a:r>
              <a:rPr lang="fr-FR" dirty="0" err="1" smtClean="0">
                <a:solidFill>
                  <a:srgbClr val="FFFFFF"/>
                </a:solidFill>
              </a:rPr>
              <a:t>Callientes</a:t>
            </a:r>
            <a:r>
              <a:rPr lang="fr-FR" dirty="0" smtClean="0">
                <a:solidFill>
                  <a:srgbClr val="FFFFFF"/>
                </a:solidFill>
              </a:rPr>
              <a:t>, située aux   pieds du site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276940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Comparaison avec les Incas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Amérindiens du Canada:</a:t>
            </a:r>
          </a:p>
          <a:p>
            <a:r>
              <a:rPr lang="fr-FR" dirty="0" smtClean="0"/>
              <a:t>Pas de système d’écriture</a:t>
            </a:r>
          </a:p>
          <a:p>
            <a:r>
              <a:rPr lang="fr-FR" dirty="0" smtClean="0"/>
              <a:t>Pas d’utilisation de la roue</a:t>
            </a:r>
          </a:p>
          <a:p>
            <a:r>
              <a:rPr lang="fr-FR" dirty="0" smtClean="0"/>
              <a:t>Pas de connaissance d’armes à feu</a:t>
            </a:r>
          </a:p>
          <a:p>
            <a:r>
              <a:rPr lang="fr-FR" dirty="0" smtClean="0"/>
              <a:t>Outils et armes: bois, pierre, os</a:t>
            </a:r>
          </a:p>
          <a:p>
            <a:r>
              <a:rPr lang="fr-FR" dirty="0" smtClean="0"/>
              <a:t>Culture du maïs</a:t>
            </a:r>
          </a:p>
          <a:p>
            <a:r>
              <a:rPr lang="fr-FR" dirty="0" smtClean="0"/>
              <a:t>Conquis par Européens</a:t>
            </a:r>
          </a:p>
        </p:txBody>
      </p:sp>
    </p:spTree>
    <p:extLst>
      <p:ext uri="{BB962C8B-B14F-4D97-AF65-F5344CB8AC3E}">
        <p14:creationId xmlns:p14="http://schemas.microsoft.com/office/powerpoint/2010/main" val="26178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avec les Incas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Amérindiens du Canada:</a:t>
            </a:r>
          </a:p>
          <a:p>
            <a:r>
              <a:rPr lang="fr-FR" dirty="0" smtClean="0"/>
              <a:t>N’ont pas édifié de temples et palais en pierres taillées</a:t>
            </a:r>
          </a:p>
          <a:p>
            <a:r>
              <a:rPr lang="fr-FR" dirty="0" smtClean="0"/>
              <a:t>N’ont pas constitué d’empire qui s’imposait aux autres nations</a:t>
            </a:r>
          </a:p>
          <a:p>
            <a:r>
              <a:rPr lang="fr-FR" dirty="0" smtClean="0"/>
              <a:t>Plusieurs vivaient de la chasse, pêche, cueillette fruits sauvages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08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Tableau comparatif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225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ableau1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7" b="-387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9437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ableau2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" r="58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142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ableau3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90" b="-8390"/>
          <a:stretch>
            <a:fillRect/>
          </a:stretch>
        </p:blipFill>
        <p:spPr>
          <a:xfrm>
            <a:off x="0" y="-47752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032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Merci de votre bienveillante attention </a:t>
            </a:r>
            <a:r>
              <a:rPr lang="fr-FR" dirty="0" smtClean="0">
                <a:sym typeface="Wingdings"/>
              </a:rPr>
              <a:t></a:t>
            </a:r>
          </a:p>
          <a:p>
            <a:endParaRPr lang="fr-FR" dirty="0">
              <a:sym typeface="Wingdings"/>
            </a:endParaRPr>
          </a:p>
          <a:p>
            <a:r>
              <a:rPr lang="fr-FR" dirty="0" smtClean="0">
                <a:sym typeface="Wingdings"/>
              </a:rPr>
              <a:t>À </a:t>
            </a:r>
            <a:r>
              <a:rPr lang="fr-FR" smtClean="0">
                <a:sym typeface="Wingdings"/>
              </a:rPr>
              <a:t>une prochaine!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8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560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992" r="-49992"/>
          <a:stretch>
            <a:fillRect/>
          </a:stretch>
        </p:blipFill>
        <p:spPr>
          <a:xfrm>
            <a:off x="-2146300" y="-127000"/>
            <a:ext cx="9310436" cy="6985000"/>
          </a:xfrm>
        </p:spPr>
      </p:pic>
      <p:sp>
        <p:nvSpPr>
          <p:cNvPr id="5" name="ZoneTexte 4"/>
          <p:cNvSpPr txBox="1"/>
          <p:nvPr/>
        </p:nvSpPr>
        <p:spPr>
          <a:xfrm>
            <a:off x="5232400" y="23495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La rivière Urubamba coule aux pieds du </a:t>
            </a:r>
            <a:r>
              <a:rPr lang="fr-FR" dirty="0" err="1" smtClean="0">
                <a:solidFill>
                  <a:srgbClr val="FFFFFF"/>
                </a:solidFill>
              </a:rPr>
              <a:t>Machu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Picchu</a:t>
            </a:r>
            <a:r>
              <a:rPr lang="fr-FR" dirty="0" smtClean="0">
                <a:solidFill>
                  <a:srgbClr val="FFFFFF"/>
                </a:solidFill>
              </a:rPr>
              <a:t> dans la vallée sacrée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10937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Construction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Vers 1440</a:t>
            </a:r>
          </a:p>
          <a:p>
            <a:r>
              <a:rPr lang="fr-FR" dirty="0" smtClean="0"/>
              <a:t>Population estimée entre 300 et 1000 habitants</a:t>
            </a:r>
          </a:p>
          <a:p>
            <a:r>
              <a:rPr lang="fr-FR" dirty="0" smtClean="0"/>
              <a:t>Après mort de </a:t>
            </a:r>
            <a:r>
              <a:rPr lang="fr-FR" dirty="0" err="1" smtClean="0"/>
              <a:t>Pachacutec</a:t>
            </a:r>
            <a:r>
              <a:rPr lang="fr-FR" dirty="0" smtClean="0"/>
              <a:t>: site perdit de son importance, se dépeupla, fut oublié</a:t>
            </a:r>
          </a:p>
          <a:p>
            <a:r>
              <a:rPr lang="fr-FR" dirty="0" smtClean="0"/>
              <a:t>À partir de la conquête espagnole: site fut ignoré</a:t>
            </a:r>
          </a:p>
          <a:p>
            <a:r>
              <a:rPr lang="fr-FR" dirty="0" smtClean="0"/>
              <a:t>Hiram </a:t>
            </a:r>
            <a:r>
              <a:rPr lang="fr-FR" dirty="0" err="1" smtClean="0"/>
              <a:t>Bingham</a:t>
            </a:r>
            <a:r>
              <a:rPr lang="fr-FR" dirty="0" smtClean="0"/>
              <a:t>: redécouverte du lieu en 1911</a:t>
            </a:r>
          </a:p>
          <a:p>
            <a:r>
              <a:rPr lang="fr-FR" dirty="0" smtClean="0"/>
              <a:t>Aujourd’hui on se rend sur le site en …train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1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rai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64" b="-5964"/>
          <a:stretch>
            <a:fillRect/>
          </a:stretch>
        </p:blipFill>
        <p:spPr>
          <a:xfrm>
            <a:off x="0" y="-44450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165100" y="5689600"/>
            <a:ext cx="847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Train qui se rend jusqu’à Agua </a:t>
            </a:r>
            <a:r>
              <a:rPr lang="fr-FR" dirty="0" err="1" smtClean="0">
                <a:solidFill>
                  <a:srgbClr val="FFFFFF"/>
                </a:solidFill>
              </a:rPr>
              <a:t>Callientes</a:t>
            </a:r>
            <a:r>
              <a:rPr lang="fr-FR" dirty="0" smtClean="0">
                <a:solidFill>
                  <a:srgbClr val="FFFFFF"/>
                </a:solidFill>
              </a:rPr>
              <a:t>, ville située aux pieds du </a:t>
            </a:r>
            <a:r>
              <a:rPr lang="fr-FR" dirty="0" err="1" smtClean="0">
                <a:solidFill>
                  <a:srgbClr val="FFFFFF"/>
                </a:solidFill>
              </a:rPr>
              <a:t>Machu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Picchu</a:t>
            </a:r>
            <a:r>
              <a:rPr lang="fr-FR" dirty="0" smtClean="0">
                <a:solidFill>
                  <a:srgbClr val="FFFFFF"/>
                </a:solidFill>
              </a:rPr>
              <a:t>.  Le train est nommé en l’honneur de l’explorateur qui redécouvrit le site en 1911</a:t>
            </a:r>
            <a:r>
              <a:rPr lang="fr-FR" dirty="0">
                <a:solidFill>
                  <a:srgbClr val="FFFFFF"/>
                </a:solidFill>
              </a:rPr>
              <a:t>. Cliché: Luc Guay</a:t>
            </a:r>
          </a:p>
        </p:txBody>
      </p:sp>
    </p:spTree>
    <p:extLst>
      <p:ext uri="{BB962C8B-B14F-4D97-AF65-F5344CB8AC3E}">
        <p14:creationId xmlns:p14="http://schemas.microsoft.com/office/powerpoint/2010/main" val="304068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3090</TotalTime>
  <Words>1256</Words>
  <Application>Microsoft Macintosh PowerPoint</Application>
  <PresentationFormat>Présentation à l'écran (4:3)</PresentationFormat>
  <Paragraphs>137</Paragraphs>
  <Slides>66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67" baseType="lpstr">
      <vt:lpstr>Habitat</vt:lpstr>
      <vt:lpstr>Les Incas: cours 4, Machu Picchu</vt:lpstr>
      <vt:lpstr>plan</vt:lpstr>
      <vt:lpstr>Présentation PowerPoint</vt:lpstr>
      <vt:lpstr>Présentation PowerPoint</vt:lpstr>
      <vt:lpstr>Machu Picchu</vt:lpstr>
      <vt:lpstr>Présentation PowerPoint</vt:lpstr>
      <vt:lpstr>Présentation PowerPoint</vt:lpstr>
      <vt:lpstr>Construction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deux zones du site: 1. agriculture 2. urbaine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Zone urbaine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Édifices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Vue du site</vt:lpstr>
      <vt:lpstr>Ère coloniale</vt:lpstr>
      <vt:lpstr>Ère coloniale</vt:lpstr>
      <vt:lpstr>Pendant ce temps, les Amérindiens du Canada </vt:lpstr>
      <vt:lpstr>Présentation PowerPoint</vt:lpstr>
      <vt:lpstr>Présentation PowerPoint</vt:lpstr>
      <vt:lpstr>Présentation PowerPoint</vt:lpstr>
      <vt:lpstr>Comparaison avec les Incas</vt:lpstr>
      <vt:lpstr>Comparaison avec les Incas</vt:lpstr>
      <vt:lpstr>Tableau comparatif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Incas: cours 4</dc:title>
  <dc:creator>évaluateur texte</dc:creator>
  <cp:lastModifiedBy>évaluateur texte</cp:lastModifiedBy>
  <cp:revision>105</cp:revision>
  <dcterms:created xsi:type="dcterms:W3CDTF">2015-02-12T23:40:20Z</dcterms:created>
  <dcterms:modified xsi:type="dcterms:W3CDTF">2017-06-19T19:07:01Z</dcterms:modified>
</cp:coreProperties>
</file>