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96" r:id="rId3"/>
    <p:sldId id="257" r:id="rId4"/>
    <p:sldId id="287" r:id="rId5"/>
    <p:sldId id="258" r:id="rId6"/>
    <p:sldId id="265" r:id="rId7"/>
    <p:sldId id="280" r:id="rId8"/>
    <p:sldId id="279" r:id="rId9"/>
    <p:sldId id="259" r:id="rId10"/>
    <p:sldId id="266" r:id="rId11"/>
    <p:sldId id="260" r:id="rId12"/>
    <p:sldId id="283" r:id="rId13"/>
    <p:sldId id="267" r:id="rId14"/>
    <p:sldId id="284" r:id="rId15"/>
    <p:sldId id="261" r:id="rId16"/>
    <p:sldId id="285" r:id="rId17"/>
    <p:sldId id="268" r:id="rId18"/>
    <p:sldId id="262" r:id="rId19"/>
    <p:sldId id="286" r:id="rId20"/>
    <p:sldId id="269" r:id="rId21"/>
    <p:sldId id="263" r:id="rId22"/>
    <p:sldId id="281" r:id="rId23"/>
    <p:sldId id="264" r:id="rId24"/>
    <p:sldId id="271" r:id="rId25"/>
    <p:sldId id="292" r:id="rId26"/>
    <p:sldId id="272" r:id="rId27"/>
    <p:sldId id="288" r:id="rId28"/>
    <p:sldId id="273" r:id="rId29"/>
    <p:sldId id="295" r:id="rId30"/>
    <p:sldId id="275" r:id="rId31"/>
    <p:sldId id="274" r:id="rId32"/>
    <p:sldId id="291" r:id="rId33"/>
    <p:sldId id="276" r:id="rId34"/>
    <p:sldId id="277" r:id="rId35"/>
    <p:sldId id="282" r:id="rId36"/>
    <p:sldId id="290" r:id="rId37"/>
    <p:sldId id="278" r:id="rId38"/>
    <p:sldId id="294" r:id="rId39"/>
    <p:sldId id="293" r:id="rId4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5" d="100"/>
          <a:sy n="105" d="100"/>
        </p:scale>
        <p:origin x="-112" y="-13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F81878-2430-6244-9BB0-56AA27722E9D}"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fr-FR"/>
        </a:p>
      </dgm:t>
    </dgm:pt>
    <dgm:pt modelId="{0D4D8060-7D2E-7C45-AAD3-B6EAB898F9B8}">
      <dgm:prSet phldrT="[Texte]" phldr="1"/>
      <dgm:spPr>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fr-FR" dirty="0"/>
        </a:p>
      </dgm:t>
    </dgm:pt>
    <dgm:pt modelId="{15FDD673-9C95-CB4C-B505-1F5C5CF07C8B}" type="parTrans" cxnId="{50887CD5-8867-8748-9F02-862394283D7F}">
      <dgm:prSet/>
      <dgm:spPr/>
      <dgm:t>
        <a:bodyPr/>
        <a:lstStyle/>
        <a:p>
          <a:endParaRPr lang="fr-FR"/>
        </a:p>
      </dgm:t>
    </dgm:pt>
    <dgm:pt modelId="{705C28ED-6298-B444-8D53-16844F135BD7}" type="sibTrans" cxnId="{50887CD5-8867-8748-9F02-862394283D7F}">
      <dgm:prSet/>
      <dgm:spPr/>
      <dgm:t>
        <a:bodyPr/>
        <a:lstStyle/>
        <a:p>
          <a:endParaRPr lang="fr-FR"/>
        </a:p>
      </dgm:t>
    </dgm:pt>
    <dgm:pt modelId="{F8441AC0-CBEC-1649-8B51-F17378947E64}" type="pres">
      <dgm:prSet presAssocID="{92F81878-2430-6244-9BB0-56AA27722E9D}" presName="hierChild1" presStyleCnt="0">
        <dgm:presLayoutVars>
          <dgm:orgChart val="1"/>
          <dgm:chPref val="1"/>
          <dgm:dir/>
          <dgm:animOne val="branch"/>
          <dgm:animLvl val="lvl"/>
          <dgm:resizeHandles/>
        </dgm:presLayoutVars>
      </dgm:prSet>
      <dgm:spPr/>
      <dgm:t>
        <a:bodyPr/>
        <a:lstStyle/>
        <a:p>
          <a:endParaRPr lang="fr-FR"/>
        </a:p>
      </dgm:t>
    </dgm:pt>
    <dgm:pt modelId="{030E6EC0-C7C8-2F4A-9888-3BD84FF36F98}" type="pres">
      <dgm:prSet presAssocID="{0D4D8060-7D2E-7C45-AAD3-B6EAB898F9B8}" presName="hierRoot1" presStyleCnt="0">
        <dgm:presLayoutVars>
          <dgm:hierBranch val="init"/>
        </dgm:presLayoutVars>
      </dgm:prSet>
      <dgm:spPr/>
    </dgm:pt>
    <dgm:pt modelId="{034BD8C7-DFB0-C74C-AB6A-00FAFDE4A276}" type="pres">
      <dgm:prSet presAssocID="{0D4D8060-7D2E-7C45-AAD3-B6EAB898F9B8}" presName="rootComposite1" presStyleCnt="0"/>
      <dgm:spPr/>
    </dgm:pt>
    <dgm:pt modelId="{41022F40-3567-894E-9189-3E5F07CF8284}" type="pres">
      <dgm:prSet presAssocID="{0D4D8060-7D2E-7C45-AAD3-B6EAB898F9B8}" presName="rootText1" presStyleLbl="node0" presStyleIdx="0" presStyleCnt="1" custScaleX="169548" custScaleY="338978" custLinFactY="100000" custLinFactNeighborX="-6552" custLinFactNeighborY="150166">
        <dgm:presLayoutVars>
          <dgm:chPref val="3"/>
        </dgm:presLayoutVars>
      </dgm:prSet>
      <dgm:spPr/>
      <dgm:t>
        <a:bodyPr/>
        <a:lstStyle/>
        <a:p>
          <a:endParaRPr lang="fr-FR"/>
        </a:p>
      </dgm:t>
    </dgm:pt>
    <dgm:pt modelId="{75AA719C-5980-B342-8303-4564CEEFB3C8}" type="pres">
      <dgm:prSet presAssocID="{0D4D8060-7D2E-7C45-AAD3-B6EAB898F9B8}" presName="rootConnector1" presStyleLbl="node1" presStyleIdx="0" presStyleCnt="0"/>
      <dgm:spPr/>
      <dgm:t>
        <a:bodyPr/>
        <a:lstStyle/>
        <a:p>
          <a:endParaRPr lang="fr-FR"/>
        </a:p>
      </dgm:t>
    </dgm:pt>
    <dgm:pt modelId="{AC28FAD0-9175-604C-9C1B-E6EC30DA1A4D}" type="pres">
      <dgm:prSet presAssocID="{0D4D8060-7D2E-7C45-AAD3-B6EAB898F9B8}" presName="hierChild2" presStyleCnt="0"/>
      <dgm:spPr/>
    </dgm:pt>
    <dgm:pt modelId="{68DEB97E-A8E4-0E4E-83D4-5CABD780CE3F}" type="pres">
      <dgm:prSet presAssocID="{0D4D8060-7D2E-7C45-AAD3-B6EAB898F9B8}" presName="hierChild3" presStyleCnt="0"/>
      <dgm:spPr/>
    </dgm:pt>
  </dgm:ptLst>
  <dgm:cxnLst>
    <dgm:cxn modelId="{9F5764C6-F7B2-B749-A287-5F5C6E62220C}" type="presOf" srcId="{92F81878-2430-6244-9BB0-56AA27722E9D}" destId="{F8441AC0-CBEC-1649-8B51-F17378947E64}" srcOrd="0" destOrd="0" presId="urn:microsoft.com/office/officeart/2005/8/layout/orgChart1"/>
    <dgm:cxn modelId="{4B83B12A-03A9-B04E-AD8F-00F49F8BB2C6}" type="presOf" srcId="{0D4D8060-7D2E-7C45-AAD3-B6EAB898F9B8}" destId="{41022F40-3567-894E-9189-3E5F07CF8284}" srcOrd="0" destOrd="0" presId="urn:microsoft.com/office/officeart/2005/8/layout/orgChart1"/>
    <dgm:cxn modelId="{C1D57CA3-8E5B-4E43-88C6-31A814A74FAC}" type="presOf" srcId="{0D4D8060-7D2E-7C45-AAD3-B6EAB898F9B8}" destId="{75AA719C-5980-B342-8303-4564CEEFB3C8}" srcOrd="1" destOrd="0" presId="urn:microsoft.com/office/officeart/2005/8/layout/orgChart1"/>
    <dgm:cxn modelId="{50887CD5-8867-8748-9F02-862394283D7F}" srcId="{92F81878-2430-6244-9BB0-56AA27722E9D}" destId="{0D4D8060-7D2E-7C45-AAD3-B6EAB898F9B8}" srcOrd="0" destOrd="0" parTransId="{15FDD673-9C95-CB4C-B505-1F5C5CF07C8B}" sibTransId="{705C28ED-6298-B444-8D53-16844F135BD7}"/>
    <dgm:cxn modelId="{1A4A8833-68A1-774C-BD57-89A5A82EB9F5}" type="presParOf" srcId="{F8441AC0-CBEC-1649-8B51-F17378947E64}" destId="{030E6EC0-C7C8-2F4A-9888-3BD84FF36F98}" srcOrd="0" destOrd="0" presId="urn:microsoft.com/office/officeart/2005/8/layout/orgChart1"/>
    <dgm:cxn modelId="{A0B88928-5FBD-D546-90F6-35E9CF46EF5D}" type="presParOf" srcId="{030E6EC0-C7C8-2F4A-9888-3BD84FF36F98}" destId="{034BD8C7-DFB0-C74C-AB6A-00FAFDE4A276}" srcOrd="0" destOrd="0" presId="urn:microsoft.com/office/officeart/2005/8/layout/orgChart1"/>
    <dgm:cxn modelId="{A06DC184-2079-A244-8B5D-9AA7968598F1}" type="presParOf" srcId="{034BD8C7-DFB0-C74C-AB6A-00FAFDE4A276}" destId="{41022F40-3567-894E-9189-3E5F07CF8284}" srcOrd="0" destOrd="0" presId="urn:microsoft.com/office/officeart/2005/8/layout/orgChart1"/>
    <dgm:cxn modelId="{10997A27-CD33-B447-AB02-D1AD45CAEB58}" type="presParOf" srcId="{034BD8C7-DFB0-C74C-AB6A-00FAFDE4A276}" destId="{75AA719C-5980-B342-8303-4564CEEFB3C8}" srcOrd="1" destOrd="0" presId="urn:microsoft.com/office/officeart/2005/8/layout/orgChart1"/>
    <dgm:cxn modelId="{C8AC1DA0-F24A-7E42-8096-3334BAEAE7DA}" type="presParOf" srcId="{030E6EC0-C7C8-2F4A-9888-3BD84FF36F98}" destId="{AC28FAD0-9175-604C-9C1B-E6EC30DA1A4D}" srcOrd="1" destOrd="0" presId="urn:microsoft.com/office/officeart/2005/8/layout/orgChart1"/>
    <dgm:cxn modelId="{9B612469-3D16-C94F-A67A-9E898039EAA1}" type="presParOf" srcId="{030E6EC0-C7C8-2F4A-9888-3BD84FF36F98}" destId="{68DEB97E-A8E4-0E4E-83D4-5CABD780CE3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022F40-3567-894E-9189-3E5F07CF8284}">
      <dsp:nvSpPr>
        <dsp:cNvPr id="0" name=""/>
        <dsp:cNvSpPr/>
      </dsp:nvSpPr>
      <dsp:spPr>
        <a:xfrm>
          <a:off x="1427179" y="365"/>
          <a:ext cx="5838403" cy="5836371"/>
        </a:xfrm>
        <a:prstGeom prst="rect">
          <a:avLst/>
        </a:prstGeom>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fr-FR" sz="6500" kern="1200" dirty="0"/>
        </a:p>
      </dsp:txBody>
      <dsp:txXfrm>
        <a:off x="1427179" y="365"/>
        <a:ext cx="5838403" cy="583637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fr-CA" smtClean="0"/>
              <a:t>Cliquez et modifiez le titre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1CE4FB7A-E53E-AC44-830C-EFEC049A0402}" type="datetimeFigureOut">
              <a:rPr lang="fr-FR" smtClean="0"/>
              <a:t>2014-05-04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59D22DB-43E7-FF40-92C7-F2EA37CD9AF6}" type="slidenum">
              <a:rPr lang="fr-FR" smtClean="0"/>
              <a:t>‹#›</a:t>
            </a:fld>
            <a:endParaRPr lang="fr-FR"/>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fr-CA" smtClean="0"/>
              <a:t>Cliquez et modifiez le titre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Faire glisser l'image vers l'espace réservé ou cliquer sur l'icône pour l'ajouter</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u-dessus de légende">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1CE4FB7A-E53E-AC44-830C-EFEC049A0402}" type="datetimeFigureOut">
              <a:rPr lang="fr-FR" smtClean="0"/>
              <a:t>2014-05-04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59D22DB-43E7-FF40-92C7-F2EA37CD9AF6}" type="slidenum">
              <a:rPr lang="fr-FR" smtClean="0"/>
              <a:t>‹#›</a:t>
            </a:fld>
            <a:endParaRPr lang="fr-FR"/>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Faire glisser l'image vers l'espace réservé ou cliquer sur l'icône pour l'ajouter</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fr-CA" smtClean="0"/>
              <a:t>Cliquez et modifiez le titre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images au-dessus de légende">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1CE4FB7A-E53E-AC44-830C-EFEC049A0402}" type="datetimeFigureOut">
              <a:rPr lang="fr-FR" smtClean="0"/>
              <a:t>2014-05-04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59D22DB-43E7-FF40-92C7-F2EA37CD9AF6}" type="slidenum">
              <a:rPr lang="fr-FR" smtClean="0"/>
              <a:t>‹#›</a:t>
            </a:fld>
            <a:endParaRPr lang="fr-FR"/>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Faire glisser l'image vers l'espace réservé ou cliquer sur l'icône pour l'ajouter</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fr-CA" smtClean="0"/>
              <a:t>Cliquez et modifiez le titre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Faire glisser l'image vers l'espace réservé ou cliquer sur l'icône pour l'ajouter</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fr-CA" smtClean="0"/>
              <a:t>Cliquez et modifiez le titre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Date Placeholder 3"/>
          <p:cNvSpPr>
            <a:spLocks noGrp="1"/>
          </p:cNvSpPr>
          <p:nvPr>
            <p:ph type="dt" sz="half" idx="10"/>
          </p:nvPr>
        </p:nvSpPr>
        <p:spPr/>
        <p:txBody>
          <a:bodyPr/>
          <a:lstStyle/>
          <a:p>
            <a:fld id="{1CE4FB7A-E53E-AC44-830C-EFEC049A0402}" type="datetimeFigureOut">
              <a:rPr lang="fr-FR" smtClean="0"/>
              <a:t>2014-05-04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59D22DB-43E7-FF40-92C7-F2EA37CD9AF6}" type="slidenum">
              <a:rPr lang="fr-FR" smtClean="0"/>
              <a:t>‹#›</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fr-CA" smtClean="0"/>
              <a:t>Cliquez et modifiez le titre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Date Placeholder 3"/>
          <p:cNvSpPr>
            <a:spLocks noGrp="1"/>
          </p:cNvSpPr>
          <p:nvPr>
            <p:ph type="dt" sz="half" idx="10"/>
          </p:nvPr>
        </p:nvSpPr>
        <p:spPr/>
        <p:txBody>
          <a:bodyPr/>
          <a:lstStyle/>
          <a:p>
            <a:fld id="{1CE4FB7A-E53E-AC44-830C-EFEC049A0402}" type="datetimeFigureOut">
              <a:rPr lang="fr-FR" smtClean="0"/>
              <a:t>2014-05-04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59D22DB-43E7-FF40-92C7-F2EA37CD9AF6}" type="slidenum">
              <a:rPr lang="fr-FR" smtClean="0"/>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fr-CA"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Date Placeholder 3"/>
          <p:cNvSpPr>
            <a:spLocks noGrp="1"/>
          </p:cNvSpPr>
          <p:nvPr>
            <p:ph type="dt" sz="half" idx="10"/>
          </p:nvPr>
        </p:nvSpPr>
        <p:spPr/>
        <p:txBody>
          <a:bodyPr/>
          <a:lstStyle/>
          <a:p>
            <a:fld id="{1CE4FB7A-E53E-AC44-830C-EFEC049A0402}" type="datetimeFigureOut">
              <a:rPr lang="fr-FR" smtClean="0"/>
              <a:t>2014-05-04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59D22DB-43E7-FF40-92C7-F2EA37CD9AF6}" type="slidenum">
              <a:rPr lang="fr-FR" smtClean="0"/>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e de titre avec imag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fr-CA" smtClean="0"/>
              <a:t>Cliquez et modifiez le titre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Faire glisser l'image vers l'espace réservé ou cliquer sur l'icône pour l'ajouter</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fr-CA" smtClean="0"/>
              <a:t>Cliquez et modifiez le titre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fr-CA" smtClean="0"/>
              <a:t>Cliquez et modifiez le titre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5" name="Date Placeholder 4"/>
          <p:cNvSpPr>
            <a:spLocks noGrp="1"/>
          </p:cNvSpPr>
          <p:nvPr>
            <p:ph type="dt" sz="half" idx="10"/>
          </p:nvPr>
        </p:nvSpPr>
        <p:spPr/>
        <p:txBody>
          <a:bodyPr/>
          <a:lstStyle/>
          <a:p>
            <a:fld id="{1CE4FB7A-E53E-AC44-830C-EFEC049A0402}" type="datetimeFigureOut">
              <a:rPr lang="fr-FR" smtClean="0"/>
              <a:t>2014-05-04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59D22DB-43E7-FF40-92C7-F2EA37CD9AF6}"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fr-CA" smtClean="0"/>
              <a:t>Cliquez et modifiez le titre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7" name="Date Placeholder 6"/>
          <p:cNvSpPr>
            <a:spLocks noGrp="1"/>
          </p:cNvSpPr>
          <p:nvPr>
            <p:ph type="dt" sz="half" idx="10"/>
          </p:nvPr>
        </p:nvSpPr>
        <p:spPr/>
        <p:txBody>
          <a:bodyPr/>
          <a:lstStyle/>
          <a:p>
            <a:fld id="{1CE4FB7A-E53E-AC44-830C-EFEC049A0402}" type="datetimeFigureOut">
              <a:rPr lang="fr-FR" smtClean="0"/>
              <a:t>2014-05-04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59D22DB-43E7-FF40-92C7-F2EA37CD9AF6}" type="slidenum">
              <a:rPr lang="fr-FR" smtClean="0"/>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fr-CA" smtClean="0"/>
              <a:t>Cliquez et modifiez le titre</a:t>
            </a:r>
            <a:endParaRPr/>
          </a:p>
        </p:txBody>
      </p:sp>
      <p:sp>
        <p:nvSpPr>
          <p:cNvPr id="3" name="Date Placeholder 2"/>
          <p:cNvSpPr>
            <a:spLocks noGrp="1"/>
          </p:cNvSpPr>
          <p:nvPr>
            <p:ph type="dt" sz="half" idx="10"/>
          </p:nvPr>
        </p:nvSpPr>
        <p:spPr/>
        <p:txBody>
          <a:bodyPr/>
          <a:lstStyle/>
          <a:p>
            <a:fld id="{1CE4FB7A-E53E-AC44-830C-EFEC049A0402}" type="datetimeFigureOut">
              <a:rPr lang="fr-FR" smtClean="0"/>
              <a:t>2014-05-04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59D22DB-43E7-FF40-92C7-F2EA37CD9AF6}"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4FB7A-E53E-AC44-830C-EFEC049A0402}" type="datetimeFigureOut">
              <a:rPr lang="fr-FR" smtClean="0"/>
              <a:t>2014-05-04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59D22DB-43E7-FF40-92C7-F2EA37CD9AF6}" type="slidenum">
              <a:rPr lang="fr-FR" smtClean="0"/>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fr-CA" smtClean="0"/>
              <a:t>Cliquez et modifiez le titre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fld id="{1CE4FB7A-E53E-AC44-830C-EFEC049A0402}" type="datetimeFigureOut">
              <a:rPr lang="fr-FR" smtClean="0"/>
              <a:t>2014-05-04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59D22DB-43E7-FF40-92C7-F2EA37CD9AF6}" type="slidenum">
              <a:rPr lang="fr-FR" smtClean="0"/>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fr-CA" smtClean="0"/>
              <a:t>Cliquez et modifiez le titre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1CE4FB7A-E53E-AC44-830C-EFEC049A0402}" type="datetimeFigureOut">
              <a:rPr lang="fr-FR" smtClean="0"/>
              <a:t>2014-05-04</a:t>
            </a:fld>
            <a:endParaRPr lang="fr-FR"/>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fr-FR"/>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C59D22DB-43E7-FF40-92C7-F2EA37CD9AF6}" type="slidenum">
              <a:rPr lang="fr-FR" smtClean="0"/>
              <a:t>‹#›</a:t>
            </a:fld>
            <a:endParaRPr lang="fr-FR"/>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lucguay.espaceweb.usherbrooke.ca/lguay/accueil.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La mythologie grecque</a:t>
            </a:r>
            <a:endParaRPr lang="fr-FR" dirty="0"/>
          </a:p>
        </p:txBody>
      </p:sp>
      <p:sp>
        <p:nvSpPr>
          <p:cNvPr id="3" name="Sous-titre 2"/>
          <p:cNvSpPr>
            <a:spLocks noGrp="1"/>
          </p:cNvSpPr>
          <p:nvPr>
            <p:ph type="subTitle" idx="1"/>
          </p:nvPr>
        </p:nvSpPr>
        <p:spPr/>
        <p:txBody>
          <a:bodyPr/>
          <a:lstStyle/>
          <a:p>
            <a:r>
              <a:rPr lang="fr-FR" dirty="0" smtClean="0"/>
              <a:t>Luc Guay, </a:t>
            </a:r>
            <a:r>
              <a:rPr lang="fr-FR" dirty="0" err="1" smtClean="0"/>
              <a:t>Ph.D</a:t>
            </a:r>
            <a:r>
              <a:rPr lang="fr-FR" dirty="0" smtClean="0"/>
              <a:t>, didactique de l’histoire</a:t>
            </a:r>
          </a:p>
          <a:p>
            <a:r>
              <a:rPr lang="fr-FR" dirty="0" smtClean="0"/>
              <a:t>UTA- printemps 2014</a:t>
            </a:r>
            <a:endParaRPr lang="fr-FR" dirty="0"/>
          </a:p>
        </p:txBody>
      </p:sp>
    </p:spTree>
    <p:extLst>
      <p:ext uri="{BB962C8B-B14F-4D97-AF65-F5344CB8AC3E}">
        <p14:creationId xmlns:p14="http://schemas.microsoft.com/office/powerpoint/2010/main" val="15088907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lstStyle/>
          <a:p>
            <a:r>
              <a:rPr lang="fr-FR" dirty="0" smtClean="0"/>
              <a:t>Divinités grecques</a:t>
            </a:r>
          </a:p>
          <a:p>
            <a:r>
              <a:rPr lang="fr-FR" dirty="0" smtClean="0"/>
              <a:t>Ressemblent aux </a:t>
            </a:r>
          </a:p>
          <a:p>
            <a:pPr marL="0" indent="0">
              <a:buNone/>
            </a:pPr>
            <a:r>
              <a:rPr lang="fr-FR" dirty="0" smtClean="0"/>
              <a:t>mortels (physique</a:t>
            </a:r>
          </a:p>
          <a:p>
            <a:pPr marL="0" indent="0">
              <a:buNone/>
            </a:pPr>
            <a:r>
              <a:rPr lang="fr-FR" dirty="0" smtClean="0"/>
              <a:t>et psychologique…)</a:t>
            </a:r>
          </a:p>
          <a:p>
            <a:pPr marL="0" indent="0">
              <a:buNone/>
            </a:pPr>
            <a:endParaRPr lang="fr-FR" dirty="0"/>
          </a:p>
        </p:txBody>
      </p:sp>
      <p:pic>
        <p:nvPicPr>
          <p:cNvPr id="7" name="Image 6" descr="aphrodite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84558"/>
            <a:ext cx="2680082" cy="3573442"/>
          </a:xfrm>
          <a:prstGeom prst="rect">
            <a:avLst/>
          </a:prstGeom>
        </p:spPr>
      </p:pic>
      <p:pic>
        <p:nvPicPr>
          <p:cNvPr id="9" name="Image 8" descr="athena1.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22951" y="3810010"/>
            <a:ext cx="2292089" cy="3047990"/>
          </a:xfrm>
          <a:prstGeom prst="rect">
            <a:avLst/>
          </a:prstGeom>
        </p:spPr>
      </p:pic>
      <p:pic>
        <p:nvPicPr>
          <p:cNvPr id="10" name="Image 9" descr="poseidon.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51624" y="3134832"/>
            <a:ext cx="2792376" cy="3723168"/>
          </a:xfrm>
          <a:prstGeom prst="rect">
            <a:avLst/>
          </a:prstGeom>
        </p:spPr>
      </p:pic>
      <p:pic>
        <p:nvPicPr>
          <p:cNvPr id="11" name="Image 10" descr="zeus.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00095" y="0"/>
            <a:ext cx="2770729" cy="3694306"/>
          </a:xfrm>
          <a:prstGeom prst="rect">
            <a:avLst/>
          </a:prstGeom>
        </p:spPr>
      </p:pic>
    </p:spTree>
    <p:extLst>
      <p:ext uri="{BB962C8B-B14F-4D97-AF65-F5344CB8AC3E}">
        <p14:creationId xmlns:p14="http://schemas.microsoft.com/office/powerpoint/2010/main" val="6628091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54443"/>
            <a:ext cx="7716837" cy="1447800"/>
          </a:xfrm>
        </p:spPr>
        <p:txBody>
          <a:bodyPr/>
          <a:lstStyle/>
          <a:p>
            <a:r>
              <a:rPr lang="fr-FR" sz="4000" dirty="0" smtClean="0">
                <a:solidFill>
                  <a:srgbClr val="FF0000"/>
                </a:solidFill>
              </a:rPr>
              <a:t>Guerre de Troie: épisode 1</a:t>
            </a:r>
            <a:br>
              <a:rPr lang="fr-FR" sz="4000" dirty="0" smtClean="0">
                <a:solidFill>
                  <a:srgbClr val="FF0000"/>
                </a:solidFill>
              </a:rPr>
            </a:br>
            <a:r>
              <a:rPr lang="fr-FR" sz="4000" dirty="0" smtClean="0">
                <a:solidFill>
                  <a:srgbClr val="FF0000"/>
                </a:solidFill>
              </a:rPr>
              <a:t>Un </a:t>
            </a:r>
            <a:r>
              <a:rPr lang="fr-FR" sz="4000" dirty="0">
                <a:solidFill>
                  <a:srgbClr val="FF0000"/>
                </a:solidFill>
              </a:rPr>
              <a:t>banquet peu ordinaire!</a:t>
            </a:r>
          </a:p>
        </p:txBody>
      </p:sp>
      <p:sp>
        <p:nvSpPr>
          <p:cNvPr id="3" name="Espace réservé du contenu 2"/>
          <p:cNvSpPr>
            <a:spLocks noGrp="1"/>
          </p:cNvSpPr>
          <p:nvPr>
            <p:ph idx="1"/>
          </p:nvPr>
        </p:nvSpPr>
        <p:spPr>
          <a:xfrm>
            <a:off x="0" y="1644952"/>
            <a:ext cx="9144000" cy="5213048"/>
          </a:xfrm>
        </p:spPr>
        <p:txBody>
          <a:bodyPr>
            <a:normAutofit fontScale="77500" lnSpcReduction="20000"/>
          </a:bodyPr>
          <a:lstStyle/>
          <a:p>
            <a:pPr lvl="1"/>
            <a:r>
              <a:rPr lang="fr-FR" sz="4000" dirty="0" smtClean="0"/>
              <a:t>En l’honneur de </a:t>
            </a:r>
            <a:r>
              <a:rPr lang="fr-FR" sz="4000" dirty="0" err="1" smtClean="0"/>
              <a:t>Pélée</a:t>
            </a:r>
            <a:r>
              <a:rPr lang="fr-FR" sz="4000" dirty="0" smtClean="0"/>
              <a:t> et Thétis, futurs parents d’Achille…</a:t>
            </a:r>
          </a:p>
          <a:p>
            <a:pPr lvl="1"/>
            <a:r>
              <a:rPr lang="fr-FR" sz="4000" dirty="0" smtClean="0"/>
              <a:t>Tous les dieux sont invités sauf… </a:t>
            </a:r>
            <a:r>
              <a:rPr lang="fr-FR" sz="4000" dirty="0" err="1" smtClean="0"/>
              <a:t>Éris</a:t>
            </a:r>
            <a:r>
              <a:rPr lang="fr-FR" sz="4000" dirty="0" smtClean="0"/>
              <a:t>…déesse de la discorde!</a:t>
            </a:r>
          </a:p>
          <a:p>
            <a:pPr lvl="1"/>
            <a:r>
              <a:rPr lang="fr-FR" sz="4000" dirty="0"/>
              <a:t>L</a:t>
            </a:r>
            <a:r>
              <a:rPr lang="fr-FR" sz="4000" dirty="0" smtClean="0"/>
              <a:t>a pomme d’or (de la discorde): « à la plus belle »!!!</a:t>
            </a:r>
          </a:p>
          <a:p>
            <a:pPr lvl="1"/>
            <a:r>
              <a:rPr lang="fr-FR" sz="4000" dirty="0" smtClean="0"/>
              <a:t>Héra, Athéna et Aphrodite se disputent le titre</a:t>
            </a:r>
          </a:p>
          <a:p>
            <a:pPr lvl="1"/>
            <a:r>
              <a:rPr lang="fr-FR" sz="4000" dirty="0" smtClean="0"/>
              <a:t>Zeus intervient:  organisation d’un concours présidé par Pâris sur le mont Ida (près de Troie)</a:t>
            </a:r>
          </a:p>
          <a:p>
            <a:pPr marL="0" indent="0">
              <a:buNone/>
            </a:pPr>
            <a:endParaRPr lang="fr-FR" dirty="0"/>
          </a:p>
        </p:txBody>
      </p:sp>
    </p:spTree>
    <p:extLst>
      <p:ext uri="{BB962C8B-B14F-4D97-AF65-F5344CB8AC3E}">
        <p14:creationId xmlns:p14="http://schemas.microsoft.com/office/powerpoint/2010/main" val="37414717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xit" presetSubtype="10" fill="hold" nodeType="withEffect">
                                  <p:stCondLst>
                                    <p:cond delay="0"/>
                                  </p:stCondLst>
                                  <p:childTnLst>
                                    <p:animEffect transition="out" filter="blinds(horizontal)">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par>
                                <p:cTn id="14" presetID="3" presetClass="exit" presetSubtype="10" fill="hold" nodeType="withEffect">
                                  <p:stCondLst>
                                    <p:cond delay="0"/>
                                  </p:stCondLst>
                                  <p:childTnLst>
                                    <p:animEffect transition="out" filter="blinds(horizontal)">
                                      <p:cBhvr>
                                        <p:cTn id="15" dur="500"/>
                                        <p:tgtEl>
                                          <p:spTgt spid="3">
                                            <p:txEl>
                                              <p:pRg st="3" end="3"/>
                                            </p:txEl>
                                          </p:spTgt>
                                        </p:tgtEl>
                                      </p:cBhvr>
                                    </p:animEffect>
                                    <p:set>
                                      <p:cBhvr>
                                        <p:cTn id="16" dur="1" fill="hold">
                                          <p:stCondLst>
                                            <p:cond delay="499"/>
                                          </p:stCondLst>
                                        </p:cTn>
                                        <p:tgtEl>
                                          <p:spTgt spid="3">
                                            <p:txEl>
                                              <p:pRg st="3" end="3"/>
                                            </p:txEl>
                                          </p:spTgt>
                                        </p:tgtEl>
                                        <p:attrNameLst>
                                          <p:attrName>style.visibility</p:attrName>
                                        </p:attrNameLst>
                                      </p:cBhvr>
                                      <p:to>
                                        <p:strVal val="hidden"/>
                                      </p:to>
                                    </p:set>
                                  </p:childTnLst>
                                </p:cTn>
                              </p:par>
                              <p:par>
                                <p:cTn id="17" presetID="3" presetClass="exit" presetSubtype="10" fill="hold" nodeType="withEffect">
                                  <p:stCondLst>
                                    <p:cond delay="0"/>
                                  </p:stCondLst>
                                  <p:childTnLst>
                                    <p:animEffect transition="out" filter="blinds(horizontal)">
                                      <p:cBhvr>
                                        <p:cTn id="18" dur="500"/>
                                        <p:tgtEl>
                                          <p:spTgt spid="3">
                                            <p:txEl>
                                              <p:pRg st="4" end="4"/>
                                            </p:txEl>
                                          </p:spTgt>
                                        </p:tgtEl>
                                      </p:cBhvr>
                                    </p:animEffect>
                                    <p:set>
                                      <p:cBhvr>
                                        <p:cTn id="19" dur="1" fill="hold">
                                          <p:stCondLst>
                                            <p:cond delay="499"/>
                                          </p:stCondLst>
                                        </p:cTn>
                                        <p:tgtEl>
                                          <p:spTgt spid="3">
                                            <p:txEl>
                                              <p:pRg st="4" end="4"/>
                                            </p:txEl>
                                          </p:spTgt>
                                        </p:tgtEl>
                                        <p:attrNameLst>
                                          <p:attrName>style.visibility</p:attrName>
                                        </p:attrNameLst>
                                      </p:cBhvr>
                                      <p:to>
                                        <p:strVal val="hidden"/>
                                      </p:to>
                                    </p:set>
                                  </p:childTnLst>
                                </p:cTn>
                              </p:par>
                              <p:par>
                                <p:cTn id="20" presetID="3" presetClass="exit" presetSubtype="10" fill="hold" nodeType="withEffect">
                                  <p:stCondLst>
                                    <p:cond delay="0"/>
                                  </p:stCondLst>
                                  <p:childTnLst>
                                    <p:animEffect transition="out" filter="blinds(horizontal)">
                                      <p:cBhvr>
                                        <p:cTn id="21" dur="500"/>
                                        <p:tgtEl>
                                          <p:spTgt spid="3">
                                            <p:txEl>
                                              <p:pRg st="0" end="0"/>
                                            </p:txEl>
                                          </p:spTgt>
                                        </p:tgtEl>
                                      </p:cBhvr>
                                    </p:animEffect>
                                    <p:set>
                                      <p:cBhvr>
                                        <p:cTn id="22" dur="1" fill="hold">
                                          <p:stCondLst>
                                            <p:cond delay="499"/>
                                          </p:stCondLst>
                                        </p:cTn>
                                        <p:tgtEl>
                                          <p:spTgt spid="3">
                                            <p:txEl>
                                              <p:pRg st="0" end="0"/>
                                            </p:txEl>
                                          </p:spTgt>
                                        </p:tgtEl>
                                        <p:attrNameLst>
                                          <p:attrName>style.visibility</p:attrName>
                                        </p:attrNameLst>
                                      </p:cBhvr>
                                      <p:to>
                                        <p:strVal val="hidden"/>
                                      </p:to>
                                    </p:set>
                                  </p:childTnLst>
                                </p:cTn>
                              </p:par>
                              <p:par>
                                <p:cTn id="23" presetID="3" presetClass="exit" presetSubtype="10" fill="hold" nodeType="withEffect">
                                  <p:stCondLst>
                                    <p:cond delay="0"/>
                                  </p:stCondLst>
                                  <p:childTnLst>
                                    <p:animEffect transition="out" filter="blinds(horizontal)">
                                      <p:cBhvr>
                                        <p:cTn id="24" dur="500"/>
                                        <p:tgtEl>
                                          <p:spTgt spid="3">
                                            <p:txEl>
                                              <p:pRg st="1" end="1"/>
                                            </p:txEl>
                                          </p:spTgt>
                                        </p:tgtEl>
                                      </p:cBhvr>
                                    </p:animEffect>
                                    <p:set>
                                      <p:cBhvr>
                                        <p:cTn id="25" dur="1" fill="hold">
                                          <p:stCondLst>
                                            <p:cond delay="499"/>
                                          </p:stCondLst>
                                        </p:cTn>
                                        <p:tgtEl>
                                          <p:spTgt spid="3">
                                            <p:txEl>
                                              <p:pRg st="1" end="1"/>
                                            </p:txEl>
                                          </p:spTgt>
                                        </p:tgtEl>
                                        <p:attrNameLst>
                                          <p:attrName>style.visibility</p:attrName>
                                        </p:attrNameLst>
                                      </p:cBhvr>
                                      <p:to>
                                        <p:strVal val="hidden"/>
                                      </p:to>
                                    </p:set>
                                  </p:childTnLst>
                                </p:cTn>
                              </p:par>
                              <p:par>
                                <p:cTn id="26" presetID="3" presetClass="exit" presetSubtype="10" fill="hold" nodeType="withEffect">
                                  <p:stCondLst>
                                    <p:cond delay="0"/>
                                  </p:stCondLst>
                                  <p:childTnLst>
                                    <p:animEffect transition="out" filter="blinds(horizontal)">
                                      <p:cBhvr>
                                        <p:cTn id="27" dur="500"/>
                                        <p:tgtEl>
                                          <p:spTgt spid="3">
                                            <p:txEl>
                                              <p:pRg st="2" end="2"/>
                                            </p:txEl>
                                          </p:spTgt>
                                        </p:tgtEl>
                                      </p:cBhvr>
                                    </p:animEffect>
                                    <p:set>
                                      <p:cBhvr>
                                        <p:cTn id="28" dur="1" fill="hold">
                                          <p:stCondLst>
                                            <p:cond delay="499"/>
                                          </p:stCondLst>
                                        </p:cTn>
                                        <p:tgtEl>
                                          <p:spTgt spid="3">
                                            <p:txEl>
                                              <p:pRg st="2" end="2"/>
                                            </p:txEl>
                                          </p:spTgt>
                                        </p:tgtEl>
                                        <p:attrNameLst>
                                          <p:attrName>style.visibility</p:attrName>
                                        </p:attrNameLst>
                                      </p:cBhvr>
                                      <p:to>
                                        <p:strVal val="hidden"/>
                                      </p:to>
                                    </p:set>
                                  </p:childTnLst>
                                </p:cTn>
                              </p:par>
                              <p:par>
                                <p:cTn id="29" presetID="3" presetClass="exit" presetSubtype="10" fill="hold" nodeType="withEffect">
                                  <p:stCondLst>
                                    <p:cond delay="0"/>
                                  </p:stCondLst>
                                  <p:childTnLst>
                                    <p:animEffect transition="out" filter="blinds(horizontal)">
                                      <p:cBhvr>
                                        <p:cTn id="30" dur="500"/>
                                        <p:tgtEl>
                                          <p:spTgt spid="3">
                                            <p:txEl>
                                              <p:pRg st="3" end="3"/>
                                            </p:txEl>
                                          </p:spTgt>
                                        </p:tgtEl>
                                      </p:cBhvr>
                                    </p:animEffect>
                                    <p:set>
                                      <p:cBhvr>
                                        <p:cTn id="31" dur="1" fill="hold">
                                          <p:stCondLst>
                                            <p:cond delay="499"/>
                                          </p:stCondLst>
                                        </p:cTn>
                                        <p:tgtEl>
                                          <p:spTgt spid="3">
                                            <p:txEl>
                                              <p:pRg st="3" end="3"/>
                                            </p:txEl>
                                          </p:spTgt>
                                        </p:tgtEl>
                                        <p:attrNameLst>
                                          <p:attrName>style.visibility</p:attrName>
                                        </p:attrNameLst>
                                      </p:cBhvr>
                                      <p:to>
                                        <p:strVal val="hidden"/>
                                      </p:to>
                                    </p:set>
                                  </p:childTnLst>
                                </p:cTn>
                              </p:par>
                              <p:par>
                                <p:cTn id="32" presetID="3" presetClass="exit" presetSubtype="10" fill="hold" nodeType="withEffect">
                                  <p:stCondLst>
                                    <p:cond delay="0"/>
                                  </p:stCondLst>
                                  <p:childTnLst>
                                    <p:animEffect transition="out" filter="blinds(horizontal)">
                                      <p:cBhvr>
                                        <p:cTn id="33" dur="500"/>
                                        <p:tgtEl>
                                          <p:spTgt spid="3">
                                            <p:txEl>
                                              <p:pRg st="4" end="4"/>
                                            </p:txEl>
                                          </p:spTgt>
                                        </p:tgtEl>
                                      </p:cBhvr>
                                    </p:animEffect>
                                    <p:set>
                                      <p:cBhvr>
                                        <p:cTn id="34"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153609"/>
            <a:ext cx="7716837" cy="1447800"/>
          </a:xfrm>
        </p:spPr>
        <p:txBody>
          <a:bodyPr/>
          <a:lstStyle/>
          <a:p>
            <a:r>
              <a:rPr lang="fr-FR" sz="3600" dirty="0">
                <a:solidFill>
                  <a:srgbClr val="FF0000"/>
                </a:solidFill>
              </a:rPr>
              <a:t>Un concours pas très éthique…</a:t>
            </a:r>
            <a:br>
              <a:rPr lang="fr-FR" sz="3600" dirty="0">
                <a:solidFill>
                  <a:srgbClr val="FF0000"/>
                </a:solidFill>
              </a:rPr>
            </a:br>
            <a:endParaRPr lang="fr-FR" sz="3600" dirty="0">
              <a:solidFill>
                <a:srgbClr val="FF0000"/>
              </a:solidFill>
            </a:endParaRPr>
          </a:p>
        </p:txBody>
      </p:sp>
      <p:sp>
        <p:nvSpPr>
          <p:cNvPr id="3" name="Espace réservé du contenu 2"/>
          <p:cNvSpPr>
            <a:spLocks noGrp="1"/>
          </p:cNvSpPr>
          <p:nvPr>
            <p:ph idx="1"/>
          </p:nvPr>
        </p:nvSpPr>
        <p:spPr>
          <a:xfrm>
            <a:off x="0" y="1371600"/>
            <a:ext cx="9144000" cy="5486400"/>
          </a:xfrm>
        </p:spPr>
        <p:txBody>
          <a:bodyPr>
            <a:normAutofit fontScale="92500" lnSpcReduction="10000"/>
          </a:bodyPr>
          <a:lstStyle/>
          <a:p>
            <a:pPr lvl="1"/>
            <a:r>
              <a:rPr lang="fr-FR" sz="4000" dirty="0" smtClean="0"/>
              <a:t>Promesses </a:t>
            </a:r>
            <a:r>
              <a:rPr lang="fr-FR" sz="4000" dirty="0"/>
              <a:t>des déesses</a:t>
            </a:r>
            <a:r>
              <a:rPr lang="fr-FR" sz="4000" dirty="0" smtClean="0"/>
              <a:t>:</a:t>
            </a:r>
          </a:p>
          <a:p>
            <a:pPr lvl="2"/>
            <a:r>
              <a:rPr lang="fr-FR" sz="4000" dirty="0"/>
              <a:t>Héra: la </a:t>
            </a:r>
            <a:r>
              <a:rPr lang="fr-FR" sz="4000" dirty="0" smtClean="0"/>
              <a:t>souveraineté Asie et Europe (gouvernement)</a:t>
            </a:r>
            <a:endParaRPr lang="fr-FR" sz="4000" dirty="0"/>
          </a:p>
          <a:p>
            <a:pPr lvl="2"/>
            <a:r>
              <a:rPr lang="fr-FR" sz="4000" dirty="0"/>
              <a:t>Athéna: la puissance </a:t>
            </a:r>
            <a:r>
              <a:rPr lang="fr-FR" sz="4000" dirty="0" smtClean="0"/>
              <a:t>militaire (guerre)</a:t>
            </a:r>
            <a:endParaRPr lang="fr-FR" sz="4000" dirty="0"/>
          </a:p>
          <a:p>
            <a:pPr lvl="2"/>
            <a:r>
              <a:rPr lang="fr-FR" sz="4000" dirty="0"/>
              <a:t>Aphrodite: l’amour de la plus belle </a:t>
            </a:r>
            <a:r>
              <a:rPr lang="fr-FR" sz="4000" dirty="0" smtClean="0"/>
              <a:t>femme (démographie)</a:t>
            </a:r>
            <a:endParaRPr lang="fr-FR" sz="4000" dirty="0"/>
          </a:p>
          <a:p>
            <a:pPr marL="349250" lvl="1" indent="0">
              <a:buNone/>
            </a:pPr>
            <a:endParaRPr lang="fr-FR" sz="4000" dirty="0" smtClean="0"/>
          </a:p>
          <a:p>
            <a:pPr lvl="1"/>
            <a:r>
              <a:rPr lang="fr-FR" sz="4000" dirty="0" smtClean="0"/>
              <a:t>Le choix de Pâris…</a:t>
            </a:r>
            <a:endParaRPr lang="fr-FR" sz="4000" dirty="0"/>
          </a:p>
          <a:p>
            <a:pPr marL="0" indent="0">
              <a:buNone/>
            </a:pPr>
            <a:endParaRPr lang="fr-FR" dirty="0"/>
          </a:p>
        </p:txBody>
      </p:sp>
    </p:spTree>
    <p:extLst>
      <p:ext uri="{BB962C8B-B14F-4D97-AF65-F5344CB8AC3E}">
        <p14:creationId xmlns:p14="http://schemas.microsoft.com/office/powerpoint/2010/main" val="3848063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94307" y="0"/>
            <a:ext cx="7716837" cy="1447800"/>
          </a:xfrm>
        </p:spPr>
        <p:txBody>
          <a:bodyPr/>
          <a:lstStyle/>
          <a:p>
            <a:r>
              <a:rPr lang="fr-FR" dirty="0" smtClean="0"/>
              <a:t>Héra, Athéna et Pâris</a:t>
            </a:r>
            <a:endParaRPr lang="fr-FR" dirty="0"/>
          </a:p>
        </p:txBody>
      </p:sp>
      <p:pic>
        <p:nvPicPr>
          <p:cNvPr id="4" name="Espace réservé du contenu 3" descr="helene_paris_hera.jpg"/>
          <p:cNvPicPr>
            <a:picLocks noGrp="1" noChangeAspect="1"/>
          </p:cNvPicPr>
          <p:nvPr>
            <p:ph idx="1"/>
          </p:nvPr>
        </p:nvPicPr>
        <p:blipFill>
          <a:blip r:embed="rId2" cstate="email">
            <a:extLst>
              <a:ext uri="{28A0092B-C50C-407E-A947-70E740481C1C}">
                <a14:useLocalDpi xmlns:a14="http://schemas.microsoft.com/office/drawing/2010/main"/>
              </a:ext>
            </a:extLst>
          </a:blip>
          <a:srcRect l="-9471" r="-9471"/>
          <a:stretch>
            <a:fillRect/>
          </a:stretch>
        </p:blipFill>
        <p:spPr>
          <a:xfrm>
            <a:off x="0" y="1092200"/>
            <a:ext cx="9144000" cy="5765800"/>
          </a:xfrm>
          <a:prstGeom prst="rect">
            <a:avLst/>
          </a:prstGeom>
        </p:spPr>
      </p:pic>
    </p:spTree>
    <p:extLst>
      <p:ext uri="{BB962C8B-B14F-4D97-AF65-F5344CB8AC3E}">
        <p14:creationId xmlns:p14="http://schemas.microsoft.com/office/powerpoint/2010/main" val="36358059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4838"/>
            <a:ext cx="7716837" cy="1447800"/>
          </a:xfrm>
        </p:spPr>
        <p:txBody>
          <a:bodyPr/>
          <a:lstStyle/>
          <a:p>
            <a:r>
              <a:rPr lang="fr-FR" sz="4400" dirty="0">
                <a:solidFill>
                  <a:srgbClr val="FF0000"/>
                </a:solidFill>
              </a:rPr>
              <a:t>Un enlèvement provoquant!</a:t>
            </a:r>
            <a:r>
              <a:rPr lang="fr-FR" sz="4800" dirty="0">
                <a:solidFill>
                  <a:srgbClr val="FF0000"/>
                </a:solidFill>
              </a:rPr>
              <a:t/>
            </a:r>
            <a:br>
              <a:rPr lang="fr-FR" sz="4800" dirty="0">
                <a:solidFill>
                  <a:srgbClr val="FF0000"/>
                </a:solidFill>
              </a:rPr>
            </a:br>
            <a:endParaRPr lang="fr-FR" dirty="0">
              <a:solidFill>
                <a:srgbClr val="FF0000"/>
              </a:solidFill>
            </a:endParaRPr>
          </a:p>
        </p:txBody>
      </p:sp>
      <p:sp>
        <p:nvSpPr>
          <p:cNvPr id="3" name="Espace réservé du contenu 2"/>
          <p:cNvSpPr>
            <a:spLocks noGrp="1"/>
          </p:cNvSpPr>
          <p:nvPr>
            <p:ph idx="1"/>
          </p:nvPr>
        </p:nvSpPr>
        <p:spPr>
          <a:xfrm>
            <a:off x="0" y="1452638"/>
            <a:ext cx="9144000" cy="5405362"/>
          </a:xfrm>
        </p:spPr>
        <p:txBody>
          <a:bodyPr>
            <a:normAutofit fontScale="92500" lnSpcReduction="20000"/>
          </a:bodyPr>
          <a:lstStyle/>
          <a:p>
            <a:pPr lvl="1"/>
            <a:r>
              <a:rPr lang="fr-FR" sz="4000" dirty="0" smtClean="0"/>
              <a:t>Pâris </a:t>
            </a:r>
            <a:r>
              <a:rPr lang="fr-FR" sz="4000" dirty="0"/>
              <a:t>se rend à </a:t>
            </a:r>
            <a:r>
              <a:rPr lang="fr-FR" sz="4000" dirty="0" smtClean="0"/>
              <a:t>Sparte, dirigée par le roi Ménélas</a:t>
            </a:r>
          </a:p>
          <a:p>
            <a:pPr lvl="1"/>
            <a:r>
              <a:rPr lang="fr-FR" sz="4000" dirty="0" smtClean="0"/>
              <a:t>Son épouse est la belle Hélène…</a:t>
            </a:r>
            <a:endParaRPr lang="fr-FR" sz="4000" dirty="0"/>
          </a:p>
          <a:p>
            <a:pPr lvl="1"/>
            <a:r>
              <a:rPr lang="fr-FR" sz="4000" dirty="0"/>
              <a:t>Il l’enleva pendant l’absence du roi qui se trouvait en </a:t>
            </a:r>
            <a:r>
              <a:rPr lang="fr-FR" sz="4000" dirty="0" smtClean="0"/>
              <a:t>Crète…</a:t>
            </a:r>
            <a:endParaRPr lang="fr-FR" sz="4000" dirty="0"/>
          </a:p>
          <a:p>
            <a:pPr lvl="1"/>
            <a:r>
              <a:rPr lang="fr-FR" sz="4000" dirty="0"/>
              <a:t>Ménélas demanda l’aide de son frère Agamemnon, </a:t>
            </a:r>
            <a:r>
              <a:rPr lang="fr-FR" sz="4000" dirty="0" smtClean="0"/>
              <a:t>le puissant roi </a:t>
            </a:r>
            <a:r>
              <a:rPr lang="fr-FR" sz="4000" dirty="0"/>
              <a:t>de Mycènes…</a:t>
            </a:r>
          </a:p>
          <a:p>
            <a:pPr lvl="1"/>
            <a:r>
              <a:rPr lang="fr-FR" sz="4000" dirty="0"/>
              <a:t>Ce dernier organisa une coalition contre les Troyens…</a:t>
            </a:r>
          </a:p>
          <a:p>
            <a:endParaRPr lang="fr-FR" dirty="0"/>
          </a:p>
        </p:txBody>
      </p:sp>
    </p:spTree>
    <p:extLst>
      <p:ext uri="{BB962C8B-B14F-4D97-AF65-F5344CB8AC3E}">
        <p14:creationId xmlns:p14="http://schemas.microsoft.com/office/powerpoint/2010/main" val="3145534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996"/>
            <a:ext cx="7716837" cy="1447800"/>
          </a:xfrm>
        </p:spPr>
        <p:txBody>
          <a:bodyPr/>
          <a:lstStyle/>
          <a:p>
            <a:r>
              <a:rPr lang="fr-FR" dirty="0" smtClean="0">
                <a:solidFill>
                  <a:srgbClr val="FF0000"/>
                </a:solidFill>
              </a:rPr>
              <a:t>Guerre de Troie: épisode 2</a:t>
            </a:r>
            <a:endParaRPr lang="fr-FR" dirty="0">
              <a:solidFill>
                <a:srgbClr val="FF0000"/>
              </a:solidFill>
            </a:endParaRPr>
          </a:p>
        </p:txBody>
      </p:sp>
      <p:sp>
        <p:nvSpPr>
          <p:cNvPr id="3" name="Espace réservé du contenu 2"/>
          <p:cNvSpPr>
            <a:spLocks noGrp="1"/>
          </p:cNvSpPr>
          <p:nvPr>
            <p:ph idx="1"/>
          </p:nvPr>
        </p:nvSpPr>
        <p:spPr>
          <a:xfrm>
            <a:off x="0" y="1216635"/>
            <a:ext cx="9144000" cy="5641365"/>
          </a:xfrm>
        </p:spPr>
        <p:txBody>
          <a:bodyPr>
            <a:normAutofit/>
          </a:bodyPr>
          <a:lstStyle/>
          <a:p>
            <a:r>
              <a:rPr lang="fr-FR" sz="3200" dirty="0" smtClean="0"/>
              <a:t>La guerre éclata entre Troyens et Grecs </a:t>
            </a:r>
          </a:p>
          <a:p>
            <a:r>
              <a:rPr lang="fr-FR" sz="3200" dirty="0" smtClean="0"/>
              <a:t>Les </a:t>
            </a:r>
            <a:r>
              <a:rPr lang="fr-FR" sz="3200" dirty="0"/>
              <a:t>dieux prennent part au conflit:</a:t>
            </a:r>
          </a:p>
          <a:p>
            <a:pPr lvl="1"/>
            <a:r>
              <a:rPr lang="fr-FR" sz="3200" dirty="0"/>
              <a:t>Héra, Athéna</a:t>
            </a:r>
            <a:r>
              <a:rPr lang="fr-FR" sz="3200" dirty="0" smtClean="0"/>
              <a:t>, </a:t>
            </a:r>
            <a:r>
              <a:rPr lang="fr-FR" sz="3200" dirty="0"/>
              <a:t>Poséidon, Héphaïstos = pour les Grecs</a:t>
            </a:r>
          </a:p>
          <a:p>
            <a:pPr lvl="1"/>
            <a:r>
              <a:rPr lang="fr-FR" sz="3200" dirty="0" smtClean="0"/>
              <a:t>Aphrodite, </a:t>
            </a:r>
            <a:r>
              <a:rPr lang="fr-FR" sz="3200" dirty="0"/>
              <a:t>Apollon, </a:t>
            </a:r>
            <a:r>
              <a:rPr lang="fr-FR" sz="3200" dirty="0" smtClean="0"/>
              <a:t>Artémis, Arès </a:t>
            </a:r>
            <a:r>
              <a:rPr lang="fr-FR" sz="3200" dirty="0"/>
              <a:t>= pour les Troyens</a:t>
            </a:r>
          </a:p>
          <a:p>
            <a:pPr lvl="1"/>
            <a:r>
              <a:rPr lang="fr-FR" sz="3200" dirty="0"/>
              <a:t>Zeus: neutre, mais il connaît l’issue de la guerre</a:t>
            </a:r>
            <a:r>
              <a:rPr lang="fr-FR" sz="3200" dirty="0" smtClean="0"/>
              <a:t>…et veut voir comment vont se débrouiller ces …mortels !</a:t>
            </a:r>
          </a:p>
        </p:txBody>
      </p:sp>
    </p:spTree>
    <p:extLst>
      <p:ext uri="{BB962C8B-B14F-4D97-AF65-F5344CB8AC3E}">
        <p14:creationId xmlns:p14="http://schemas.microsoft.com/office/powerpoint/2010/main" val="268884407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dirty="0"/>
              <a:t>Préparatifs pour la guerre:</a:t>
            </a:r>
            <a:br>
              <a:rPr lang="fr-FR" dirty="0"/>
            </a:br>
            <a:endParaRPr lang="fr-FR" dirty="0"/>
          </a:p>
        </p:txBody>
      </p:sp>
      <p:sp>
        <p:nvSpPr>
          <p:cNvPr id="3" name="Espace réservé du contenu 2"/>
          <p:cNvSpPr>
            <a:spLocks noGrp="1"/>
          </p:cNvSpPr>
          <p:nvPr>
            <p:ph idx="1"/>
          </p:nvPr>
        </p:nvSpPr>
        <p:spPr>
          <a:xfrm>
            <a:off x="0" y="1447800"/>
            <a:ext cx="9144000" cy="5410200"/>
          </a:xfrm>
        </p:spPr>
        <p:txBody>
          <a:bodyPr/>
          <a:lstStyle/>
          <a:p>
            <a:pPr lvl="1"/>
            <a:r>
              <a:rPr lang="fr-FR" sz="3600" dirty="0" smtClean="0"/>
              <a:t>Grecs: 100 000 soldats</a:t>
            </a:r>
          </a:p>
          <a:p>
            <a:pPr lvl="1"/>
            <a:r>
              <a:rPr lang="fr-FR" sz="3600" dirty="0" smtClean="0"/>
              <a:t>Troyens: 50 000 soldats</a:t>
            </a:r>
          </a:p>
          <a:p>
            <a:pPr lvl="1"/>
            <a:r>
              <a:rPr lang="fr-FR" sz="3600" dirty="0" smtClean="0"/>
              <a:t>1200 </a:t>
            </a:r>
            <a:r>
              <a:rPr lang="fr-FR" sz="3600" dirty="0"/>
              <a:t>bateaux grecs s’apprêtent à partir…mais pas de vent</a:t>
            </a:r>
          </a:p>
          <a:p>
            <a:pPr lvl="1"/>
            <a:r>
              <a:rPr lang="fr-FR" sz="3600" dirty="0"/>
              <a:t>Un oracle impose le sacrifice d’Iphigénie, fille d’Agamemnon</a:t>
            </a:r>
          </a:p>
          <a:p>
            <a:pPr lvl="1"/>
            <a:r>
              <a:rPr lang="fr-FR" sz="3600" dirty="0"/>
              <a:t>Clytemnestre est furieuse</a:t>
            </a:r>
            <a:r>
              <a:rPr lang="fr-FR" sz="3600" dirty="0" smtClean="0"/>
              <a:t>…et se vengera…</a:t>
            </a:r>
            <a:endParaRPr lang="fr-FR" sz="3600" dirty="0"/>
          </a:p>
          <a:p>
            <a:endParaRPr lang="fr-FR" dirty="0"/>
          </a:p>
        </p:txBody>
      </p:sp>
    </p:spTree>
    <p:extLst>
      <p:ext uri="{BB962C8B-B14F-4D97-AF65-F5344CB8AC3E}">
        <p14:creationId xmlns:p14="http://schemas.microsoft.com/office/powerpoint/2010/main" val="2213464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dirty="0" smtClean="0"/>
              <a:t>Sacrifice d’Iphigénie</a:t>
            </a:r>
            <a:endParaRPr lang="fr-FR" dirty="0"/>
          </a:p>
        </p:txBody>
      </p:sp>
      <p:pic>
        <p:nvPicPr>
          <p:cNvPr id="4" name="Espace réservé du contenu 3" descr="iphigenie.png"/>
          <p:cNvPicPr>
            <a:picLocks noGrp="1" noChangeAspect="1"/>
          </p:cNvPicPr>
          <p:nvPr>
            <p:ph idx="1"/>
          </p:nvPr>
        </p:nvPicPr>
        <p:blipFill>
          <a:blip r:embed="rId2" cstate="email">
            <a:extLst>
              <a:ext uri="{28A0092B-C50C-407E-A947-70E740481C1C}">
                <a14:useLocalDpi xmlns:a14="http://schemas.microsoft.com/office/drawing/2010/main"/>
              </a:ext>
            </a:extLst>
          </a:blip>
          <a:srcRect l="-44861" r="-44861"/>
          <a:stretch>
            <a:fillRect/>
          </a:stretch>
        </p:blipFill>
        <p:spPr>
          <a:xfrm>
            <a:off x="0" y="1279525"/>
            <a:ext cx="9144000" cy="5578475"/>
          </a:xfrm>
        </p:spPr>
      </p:pic>
    </p:spTree>
    <p:extLst>
      <p:ext uri="{BB962C8B-B14F-4D97-AF65-F5344CB8AC3E}">
        <p14:creationId xmlns:p14="http://schemas.microsoft.com/office/powerpoint/2010/main" val="216360333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7716837" cy="1447800"/>
          </a:xfrm>
        </p:spPr>
        <p:txBody>
          <a:bodyPr/>
          <a:lstStyle/>
          <a:p>
            <a:r>
              <a:rPr lang="fr-FR" dirty="0">
                <a:solidFill>
                  <a:srgbClr val="FF0000"/>
                </a:solidFill>
              </a:rPr>
              <a:t>G</a:t>
            </a:r>
            <a:r>
              <a:rPr lang="fr-FR" dirty="0" smtClean="0">
                <a:solidFill>
                  <a:srgbClr val="FF0000"/>
                </a:solidFill>
              </a:rPr>
              <a:t>uerre de Troie: épisode 3</a:t>
            </a:r>
            <a:endParaRPr lang="fr-FR" dirty="0">
              <a:solidFill>
                <a:srgbClr val="FF0000"/>
              </a:solidFill>
            </a:endParaRPr>
          </a:p>
        </p:txBody>
      </p:sp>
      <p:sp>
        <p:nvSpPr>
          <p:cNvPr id="3" name="Espace réservé du contenu 2"/>
          <p:cNvSpPr>
            <a:spLocks noGrp="1"/>
          </p:cNvSpPr>
          <p:nvPr>
            <p:ph idx="1"/>
          </p:nvPr>
        </p:nvSpPr>
        <p:spPr>
          <a:xfrm>
            <a:off x="0" y="1269918"/>
            <a:ext cx="9144000" cy="5588082"/>
          </a:xfrm>
        </p:spPr>
        <p:txBody>
          <a:bodyPr>
            <a:normAutofit lnSpcReduction="10000"/>
          </a:bodyPr>
          <a:lstStyle/>
          <a:p>
            <a:r>
              <a:rPr lang="fr-FR" sz="4000" dirty="0" smtClean="0"/>
              <a:t>La guerre dure depuis 10 ans…</a:t>
            </a:r>
          </a:p>
          <a:p>
            <a:r>
              <a:rPr lang="fr-FR" sz="4000" dirty="0" smtClean="0"/>
              <a:t>Querelle entre Achille et Agamemnon au sujet d’une esclave…</a:t>
            </a:r>
          </a:p>
          <a:p>
            <a:r>
              <a:rPr lang="fr-FR" sz="4000" dirty="0"/>
              <a:t>Retrait d’Achille</a:t>
            </a:r>
          </a:p>
          <a:p>
            <a:pPr lvl="1"/>
            <a:r>
              <a:rPr lang="fr-FR" sz="4000" dirty="0"/>
              <a:t>Grande perte pour les Grecs</a:t>
            </a:r>
          </a:p>
          <a:p>
            <a:pPr lvl="1"/>
            <a:r>
              <a:rPr lang="fr-FR" sz="4000" dirty="0"/>
              <a:t>Son ami Patrocle prend ses armes…et se fait tuer par Hector</a:t>
            </a:r>
          </a:p>
          <a:p>
            <a:pPr lvl="1"/>
            <a:endParaRPr lang="fr-FR" dirty="0"/>
          </a:p>
          <a:p>
            <a:pPr marL="349250" lvl="1" indent="0">
              <a:buNone/>
            </a:pPr>
            <a:endParaRPr lang="fr-FR" dirty="0"/>
          </a:p>
        </p:txBody>
      </p:sp>
    </p:spTree>
    <p:extLst>
      <p:ext uri="{BB962C8B-B14F-4D97-AF65-F5344CB8AC3E}">
        <p14:creationId xmlns:p14="http://schemas.microsoft.com/office/powerpoint/2010/main" val="204981781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464733"/>
            <a:ext cx="9144000" cy="5393267"/>
          </a:xfrm>
        </p:spPr>
        <p:txBody>
          <a:bodyPr/>
          <a:lstStyle/>
          <a:p>
            <a:pPr lvl="1"/>
            <a:r>
              <a:rPr lang="fr-FR" sz="4000" dirty="0"/>
              <a:t>Colère d’Achille qui revient au combat et tue…Hector</a:t>
            </a:r>
          </a:p>
          <a:p>
            <a:pPr lvl="1"/>
            <a:r>
              <a:rPr lang="fr-FR" sz="4000" dirty="0"/>
              <a:t>Priam implore Achille de remettre le corps d’Achille</a:t>
            </a:r>
          </a:p>
          <a:p>
            <a:r>
              <a:rPr lang="fr-FR" sz="4000" dirty="0"/>
              <a:t>Mort </a:t>
            </a:r>
            <a:r>
              <a:rPr lang="fr-FR" sz="4000" dirty="0" smtClean="0"/>
              <a:t>d’Achille tué par…eh oui…Pâris!</a:t>
            </a:r>
            <a:endParaRPr lang="fr-FR" sz="4000" dirty="0"/>
          </a:p>
          <a:p>
            <a:pPr marL="0" indent="0">
              <a:buNone/>
            </a:pPr>
            <a:endParaRPr lang="fr-FR" dirty="0"/>
          </a:p>
        </p:txBody>
      </p:sp>
    </p:spTree>
    <p:extLst>
      <p:ext uri="{BB962C8B-B14F-4D97-AF65-F5344CB8AC3E}">
        <p14:creationId xmlns:p14="http://schemas.microsoft.com/office/powerpoint/2010/main" val="4252289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 page web</a:t>
            </a:r>
            <a:endParaRPr lang="fr-FR" dirty="0"/>
          </a:p>
        </p:txBody>
      </p:sp>
      <p:sp>
        <p:nvSpPr>
          <p:cNvPr id="3" name="Espace réservé du contenu 2"/>
          <p:cNvSpPr>
            <a:spLocks noGrp="1"/>
          </p:cNvSpPr>
          <p:nvPr>
            <p:ph idx="1"/>
          </p:nvPr>
        </p:nvSpPr>
        <p:spPr/>
        <p:txBody>
          <a:bodyPr/>
          <a:lstStyle/>
          <a:p>
            <a:pPr marL="0" indent="0">
              <a:buNone/>
            </a:pPr>
            <a:r>
              <a:rPr lang="fr-FR" smtClean="0">
                <a:hlinkClick r:id="rId2"/>
              </a:rPr>
              <a:t>https</a:t>
            </a:r>
            <a:r>
              <a:rPr lang="fr-FR" dirty="0" smtClean="0">
                <a:hlinkClick r:id="rId2"/>
              </a:rPr>
              <a:t>://www.lucguay.espaceweb.usherbrooke.ca/lguay/accueil.html</a:t>
            </a:r>
            <a:endParaRPr lang="fr-FR" dirty="0" smtClean="0"/>
          </a:p>
          <a:p>
            <a:endParaRPr lang="fr-FR" dirty="0"/>
          </a:p>
        </p:txBody>
      </p:sp>
    </p:spTree>
    <p:extLst>
      <p:ext uri="{BB962C8B-B14F-4D97-AF65-F5344CB8AC3E}">
        <p14:creationId xmlns:p14="http://schemas.microsoft.com/office/powerpoint/2010/main" val="283421906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dirty="0" smtClean="0"/>
              <a:t>Achille vs Hector…</a:t>
            </a:r>
            <a:endParaRPr lang="fr-FR" dirty="0"/>
          </a:p>
        </p:txBody>
      </p:sp>
      <p:pic>
        <p:nvPicPr>
          <p:cNvPr id="4" name="Espace réservé du contenu 3" descr="Capture d’écran 2014-04-28 à 20.56.25.png"/>
          <p:cNvPicPr>
            <a:picLocks noGrp="1" noChangeAspect="1"/>
          </p:cNvPicPr>
          <p:nvPr>
            <p:ph idx="1"/>
          </p:nvPr>
        </p:nvPicPr>
        <p:blipFill>
          <a:blip r:embed="rId2" cstate="email">
            <a:extLst>
              <a:ext uri="{28A0092B-C50C-407E-A947-70E740481C1C}">
                <a14:useLocalDpi xmlns:a14="http://schemas.microsoft.com/office/drawing/2010/main"/>
              </a:ext>
            </a:extLst>
          </a:blip>
          <a:srcRect l="-17113" r="-17113"/>
          <a:stretch>
            <a:fillRect/>
          </a:stretch>
        </p:blipFill>
        <p:spPr>
          <a:xfrm>
            <a:off x="0" y="1331913"/>
            <a:ext cx="9144000" cy="5526087"/>
          </a:xfrm>
        </p:spPr>
      </p:pic>
    </p:spTree>
    <p:extLst>
      <p:ext uri="{BB962C8B-B14F-4D97-AF65-F5344CB8AC3E}">
        <p14:creationId xmlns:p14="http://schemas.microsoft.com/office/powerpoint/2010/main" val="761192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9518"/>
            <a:ext cx="7716837" cy="1447800"/>
          </a:xfrm>
        </p:spPr>
        <p:txBody>
          <a:bodyPr/>
          <a:lstStyle/>
          <a:p>
            <a:r>
              <a:rPr lang="fr-FR" dirty="0" smtClean="0">
                <a:solidFill>
                  <a:srgbClr val="FF0000"/>
                </a:solidFill>
              </a:rPr>
              <a:t>Guerre de Troie: épisode 4 </a:t>
            </a:r>
            <a:endParaRPr lang="fr-FR" dirty="0">
              <a:solidFill>
                <a:srgbClr val="FF0000"/>
              </a:solidFill>
            </a:endParaRPr>
          </a:p>
        </p:txBody>
      </p:sp>
      <p:sp>
        <p:nvSpPr>
          <p:cNvPr id="3" name="Espace réservé du contenu 2"/>
          <p:cNvSpPr>
            <a:spLocks noGrp="1"/>
          </p:cNvSpPr>
          <p:nvPr>
            <p:ph idx="1"/>
          </p:nvPr>
        </p:nvSpPr>
        <p:spPr>
          <a:xfrm>
            <a:off x="0" y="1287679"/>
            <a:ext cx="4850190" cy="5570321"/>
          </a:xfrm>
        </p:spPr>
        <p:txBody>
          <a:bodyPr/>
          <a:lstStyle/>
          <a:p>
            <a:r>
              <a:rPr lang="fr-FR" dirty="0" smtClean="0"/>
              <a:t>Ruse d’Ulysse</a:t>
            </a:r>
          </a:p>
          <a:p>
            <a:pPr lvl="1"/>
            <a:r>
              <a:rPr lang="fr-FR" dirty="0" smtClean="0"/>
              <a:t>Le cheval: un « cadeau de Grecs »…</a:t>
            </a:r>
          </a:p>
          <a:p>
            <a:pPr lvl="1"/>
            <a:r>
              <a:rPr lang="fr-FR" dirty="0" smtClean="0"/>
              <a:t>Trophée en l’honneur d’Athéna qu’il fallait apaiser…</a:t>
            </a:r>
          </a:p>
          <a:p>
            <a:pPr lvl="1"/>
            <a:r>
              <a:rPr lang="fr-FR" dirty="0" smtClean="0"/>
              <a:t>Une machine de guerre pour défoncer les murs?</a:t>
            </a:r>
          </a:p>
          <a:p>
            <a:pPr marL="349250" lvl="1" indent="0">
              <a:buNone/>
            </a:pPr>
            <a:endParaRPr lang="fr-FR" dirty="0"/>
          </a:p>
        </p:txBody>
      </p:sp>
      <p:pic>
        <p:nvPicPr>
          <p:cNvPr id="4" name="Espace réservé du contenu 3" descr="10058.JPG"/>
          <p:cNvPicPr>
            <a:picLocks noChangeAspect="1"/>
          </p:cNvPicPr>
          <p:nvPr/>
        </p:nvPicPr>
        <p:blipFill>
          <a:blip r:embed="rId2" cstate="email">
            <a:extLst>
              <a:ext uri="{28A0092B-C50C-407E-A947-70E740481C1C}">
                <a14:useLocalDpi xmlns:a14="http://schemas.microsoft.com/office/drawing/2010/main"/>
              </a:ext>
            </a:extLst>
          </a:blip>
          <a:srcRect l="-57203" r="-57203"/>
          <a:stretch>
            <a:fillRect/>
          </a:stretch>
        </p:blipFill>
        <p:spPr>
          <a:xfrm>
            <a:off x="2603561" y="1278799"/>
            <a:ext cx="8971582" cy="5579202"/>
          </a:xfrm>
          <a:prstGeom prst="rect">
            <a:avLst/>
          </a:prstGeom>
        </p:spPr>
      </p:pic>
    </p:spTree>
    <p:extLst>
      <p:ext uri="{BB962C8B-B14F-4D97-AF65-F5344CB8AC3E}">
        <p14:creationId xmlns:p14="http://schemas.microsoft.com/office/powerpoint/2010/main" val="1901885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dirty="0" smtClean="0"/>
              <a:t>Laocoon</a:t>
            </a:r>
            <a:endParaRPr lang="fr-FR" dirty="0"/>
          </a:p>
        </p:txBody>
      </p:sp>
      <p:sp>
        <p:nvSpPr>
          <p:cNvPr id="3" name="Espace réservé du contenu 2"/>
          <p:cNvSpPr>
            <a:spLocks noGrp="1"/>
          </p:cNvSpPr>
          <p:nvPr>
            <p:ph idx="1"/>
          </p:nvPr>
        </p:nvSpPr>
        <p:spPr>
          <a:xfrm>
            <a:off x="0" y="1173238"/>
            <a:ext cx="4535714" cy="5684762"/>
          </a:xfrm>
        </p:spPr>
        <p:txBody>
          <a:bodyPr/>
          <a:lstStyle/>
          <a:p>
            <a:r>
              <a:rPr lang="fr-FR" dirty="0" smtClean="0"/>
              <a:t>La prophétesse Cassandre supplie les Troyens de ne pas faire entrer le trophée laissé par les Grecs…</a:t>
            </a:r>
          </a:p>
          <a:p>
            <a:r>
              <a:rPr lang="fr-FR" dirty="0" smtClean="0"/>
              <a:t>Mais en vain…son père Priam ne l’écoute pas…</a:t>
            </a:r>
          </a:p>
          <a:p>
            <a:r>
              <a:rPr lang="fr-FR" dirty="0" smtClean="0"/>
              <a:t>Le prêtre d’Apollon supplie les Troyens de ne pas faire entrer le trophée laissé par les Grecs…</a:t>
            </a:r>
          </a:p>
          <a:p>
            <a:r>
              <a:rPr lang="fr-FR" dirty="0" smtClean="0"/>
              <a:t>Poséidon lui envoie des monstres marins pour le faire taire…</a:t>
            </a:r>
            <a:endParaRPr lang="fr-FR" dirty="0"/>
          </a:p>
        </p:txBody>
      </p:sp>
      <p:pic>
        <p:nvPicPr>
          <p:cNvPr id="6" name="Espace réservé du contenu 3" descr="IMG_0538.JPG"/>
          <p:cNvPicPr>
            <a:picLocks noChangeAspect="1"/>
          </p:cNvPicPr>
          <p:nvPr/>
        </p:nvPicPr>
        <p:blipFill>
          <a:blip r:embed="rId2" cstate="email">
            <a:extLst>
              <a:ext uri="{28A0092B-C50C-407E-A947-70E740481C1C}">
                <a14:useLocalDpi xmlns:a14="http://schemas.microsoft.com/office/drawing/2010/main"/>
              </a:ext>
            </a:extLst>
          </a:blip>
          <a:srcRect l="-3112" r="-3112"/>
          <a:stretch>
            <a:fillRect/>
          </a:stretch>
        </p:blipFill>
        <p:spPr>
          <a:xfrm rot="16200000">
            <a:off x="3324177" y="1134938"/>
            <a:ext cx="7151400" cy="4488248"/>
          </a:xfrm>
          <a:prstGeom prst="rect">
            <a:avLst/>
          </a:prstGeom>
        </p:spPr>
      </p:pic>
    </p:spTree>
    <p:extLst>
      <p:ext uri="{BB962C8B-B14F-4D97-AF65-F5344CB8AC3E}">
        <p14:creationId xmlns:p14="http://schemas.microsoft.com/office/powerpoint/2010/main" val="591995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7716837" cy="1447800"/>
          </a:xfrm>
        </p:spPr>
        <p:txBody>
          <a:bodyPr/>
          <a:lstStyle/>
          <a:p>
            <a:r>
              <a:rPr lang="fr-FR" dirty="0" smtClean="0"/>
              <a:t>Guerre de Troie: épisode 5</a:t>
            </a:r>
            <a:endParaRPr lang="fr-FR" dirty="0"/>
          </a:p>
        </p:txBody>
      </p:sp>
      <p:sp>
        <p:nvSpPr>
          <p:cNvPr id="3" name="Espace réservé du contenu 2"/>
          <p:cNvSpPr>
            <a:spLocks noGrp="1"/>
          </p:cNvSpPr>
          <p:nvPr>
            <p:ph idx="1"/>
          </p:nvPr>
        </p:nvSpPr>
        <p:spPr>
          <a:xfrm>
            <a:off x="0" y="1314320"/>
            <a:ext cx="9144000" cy="5543680"/>
          </a:xfrm>
        </p:spPr>
        <p:txBody>
          <a:bodyPr>
            <a:normAutofit/>
          </a:bodyPr>
          <a:lstStyle/>
          <a:p>
            <a:r>
              <a:rPr lang="fr-FR" sz="4000" dirty="0" smtClean="0"/>
              <a:t>Retour en Grèce:</a:t>
            </a:r>
          </a:p>
          <a:p>
            <a:pPr lvl="1"/>
            <a:r>
              <a:rPr lang="fr-FR" sz="4000" dirty="0" smtClean="0"/>
              <a:t>Ménélas avec Hélène</a:t>
            </a:r>
          </a:p>
          <a:p>
            <a:pPr lvl="1"/>
            <a:r>
              <a:rPr lang="fr-FR" sz="4000" dirty="0" smtClean="0"/>
              <a:t>Agamemnon retrouve Clytemnestre et ses enfants…qui le tuent!</a:t>
            </a:r>
          </a:p>
          <a:p>
            <a:pPr lvl="1"/>
            <a:r>
              <a:rPr lang="fr-FR" sz="4000" dirty="0" smtClean="0"/>
              <a:t>Ulysse retourne à Ithaque après…20 ans d’errance et d’aventures!</a:t>
            </a:r>
            <a:endParaRPr lang="fr-FR" sz="4000" dirty="0"/>
          </a:p>
        </p:txBody>
      </p:sp>
    </p:spTree>
    <p:extLst>
      <p:ext uri="{BB962C8B-B14F-4D97-AF65-F5344CB8AC3E}">
        <p14:creationId xmlns:p14="http://schemas.microsoft.com/office/powerpoint/2010/main" val="2638022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3996"/>
            <a:ext cx="7716837" cy="1447800"/>
          </a:xfrm>
        </p:spPr>
        <p:txBody>
          <a:bodyPr/>
          <a:lstStyle/>
          <a:p>
            <a:r>
              <a:rPr lang="fr-FR" dirty="0" smtClean="0"/>
              <a:t>Villes évoquées: Troie</a:t>
            </a:r>
            <a:endParaRPr lang="fr-FR" dirty="0"/>
          </a:p>
        </p:txBody>
      </p:sp>
      <p:pic>
        <p:nvPicPr>
          <p:cNvPr id="4" name="Espace réservé du contenu 3" descr="9847.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1039813"/>
            <a:ext cx="9144000" cy="5818187"/>
          </a:xfrm>
        </p:spPr>
      </p:pic>
    </p:spTree>
    <p:extLst>
      <p:ext uri="{BB962C8B-B14F-4D97-AF65-F5344CB8AC3E}">
        <p14:creationId xmlns:p14="http://schemas.microsoft.com/office/powerpoint/2010/main" val="3492284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troie01.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38100"/>
            <a:ext cx="9144000" cy="6819900"/>
          </a:xfrm>
        </p:spPr>
      </p:pic>
    </p:spTree>
    <p:extLst>
      <p:ext uri="{BB962C8B-B14F-4D97-AF65-F5344CB8AC3E}">
        <p14:creationId xmlns:p14="http://schemas.microsoft.com/office/powerpoint/2010/main" val="853881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3996"/>
            <a:ext cx="7716837" cy="1447800"/>
          </a:xfrm>
        </p:spPr>
        <p:txBody>
          <a:bodyPr/>
          <a:lstStyle/>
          <a:p>
            <a:r>
              <a:rPr lang="fr-FR" dirty="0" smtClean="0"/>
              <a:t>Troie, aujourd’hui…</a:t>
            </a:r>
            <a:endParaRPr lang="fr-FR" dirty="0"/>
          </a:p>
        </p:txBody>
      </p:sp>
      <p:pic>
        <p:nvPicPr>
          <p:cNvPr id="4" name="Espace réservé du contenu 3" descr="12116.JPG"/>
          <p:cNvPicPr>
            <a:picLocks noGrp="1" noChangeAspect="1"/>
          </p:cNvPicPr>
          <p:nvPr>
            <p:ph idx="1"/>
          </p:nvPr>
        </p:nvPicPr>
        <p:blipFill>
          <a:blip r:embed="rId2" cstate="email">
            <a:extLst>
              <a:ext uri="{28A0092B-C50C-407E-A947-70E740481C1C}">
                <a14:useLocalDpi xmlns:a14="http://schemas.microsoft.com/office/drawing/2010/main"/>
              </a:ext>
            </a:extLst>
          </a:blip>
          <a:srcRect l="-3437" r="-3437"/>
          <a:stretch>
            <a:fillRect/>
          </a:stretch>
        </p:blipFill>
        <p:spPr>
          <a:xfrm>
            <a:off x="-350762" y="2766915"/>
            <a:ext cx="6325810" cy="3945943"/>
          </a:xfrm>
        </p:spPr>
      </p:pic>
      <p:pic>
        <p:nvPicPr>
          <p:cNvPr id="3" name="Image 2" descr="562 troiemursincline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13904" y="1266614"/>
            <a:ext cx="4330095" cy="3247571"/>
          </a:xfrm>
          <a:prstGeom prst="rect">
            <a:avLst/>
          </a:prstGeom>
        </p:spPr>
      </p:pic>
    </p:spTree>
    <p:extLst>
      <p:ext uri="{BB962C8B-B14F-4D97-AF65-F5344CB8AC3E}">
        <p14:creationId xmlns:p14="http://schemas.microsoft.com/office/powerpoint/2010/main" val="2644343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Troie</a:t>
            </a:r>
            <a:endParaRPr lang="fr-FR" dirty="0"/>
          </a:p>
        </p:txBody>
      </p:sp>
      <p:sp>
        <p:nvSpPr>
          <p:cNvPr id="3" name="Espace réservé du contenu 2"/>
          <p:cNvSpPr>
            <a:spLocks noGrp="1"/>
          </p:cNvSpPr>
          <p:nvPr>
            <p:ph idx="1"/>
          </p:nvPr>
        </p:nvSpPr>
        <p:spPr/>
        <p:txBody>
          <a:bodyPr/>
          <a:lstStyle/>
          <a:p>
            <a:r>
              <a:rPr lang="fr-FR" dirty="0" smtClean="0"/>
              <a:t>La « vraie » Troie: niveau 7 (1320-1100 av. J.C.)</a:t>
            </a:r>
          </a:p>
          <a:p>
            <a:r>
              <a:rPr lang="fr-FR" dirty="0" smtClean="0"/>
              <a:t>Le « trésor » de Schliemann: niveau 2 (2620-2300 av. J.C.)</a:t>
            </a:r>
          </a:p>
          <a:p>
            <a:pPr lvl="1"/>
            <a:r>
              <a:rPr lang="fr-FR" dirty="0" smtClean="0"/>
              <a:t>1200 pièces…</a:t>
            </a:r>
          </a:p>
          <a:p>
            <a:pPr lvl="1"/>
            <a:r>
              <a:rPr lang="fr-FR" dirty="0" smtClean="0"/>
              <a:t>À qui appartient le « trésor » de Troie?</a:t>
            </a:r>
          </a:p>
          <a:p>
            <a:pPr lvl="1"/>
            <a:r>
              <a:rPr lang="fr-FR" dirty="0" smtClean="0"/>
              <a:t>Quelques photos du « trésor »</a:t>
            </a:r>
            <a:endParaRPr lang="fr-FR" dirty="0"/>
          </a:p>
        </p:txBody>
      </p:sp>
    </p:spTree>
    <p:extLst>
      <p:ext uri="{BB962C8B-B14F-4D97-AF65-F5344CB8AC3E}">
        <p14:creationId xmlns:p14="http://schemas.microsoft.com/office/powerpoint/2010/main" val="817669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72204"/>
            <a:ext cx="7716837" cy="1447800"/>
          </a:xfrm>
        </p:spPr>
        <p:txBody>
          <a:bodyPr/>
          <a:lstStyle/>
          <a:p>
            <a:r>
              <a:rPr lang="fr-FR" dirty="0" smtClean="0"/>
              <a:t>Mycènes dirigée par Agamemnon</a:t>
            </a:r>
            <a:endParaRPr lang="fr-FR" dirty="0"/>
          </a:p>
        </p:txBody>
      </p:sp>
      <p:pic>
        <p:nvPicPr>
          <p:cNvPr id="4" name="Espace réservé du contenu 3" descr="5024.jpg"/>
          <p:cNvPicPr>
            <a:picLocks noGrp="1" noChangeAspect="1"/>
          </p:cNvPicPr>
          <p:nvPr>
            <p:ph idx="1"/>
          </p:nvPr>
        </p:nvPicPr>
        <p:blipFill>
          <a:blip r:embed="rId2" cstate="email">
            <a:extLst>
              <a:ext uri="{28A0092B-C50C-407E-A947-70E740481C1C}">
                <a14:useLocalDpi xmlns:a14="http://schemas.microsoft.com/office/drawing/2010/main"/>
              </a:ext>
            </a:extLst>
          </a:blip>
          <a:srcRect l="-54604" r="-54604"/>
          <a:stretch>
            <a:fillRect/>
          </a:stretch>
        </p:blipFill>
        <p:spPr>
          <a:xfrm>
            <a:off x="-2443238" y="1375596"/>
            <a:ext cx="9144000" cy="5827712"/>
          </a:xfrm>
        </p:spPr>
      </p:pic>
      <p:pic>
        <p:nvPicPr>
          <p:cNvPr id="3" name="Image 2" descr="5075.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22825" y="1995713"/>
            <a:ext cx="4950985" cy="3713239"/>
          </a:xfrm>
          <a:prstGeom prst="rect">
            <a:avLst/>
          </a:prstGeom>
        </p:spPr>
      </p:pic>
    </p:spTree>
    <p:extLst>
      <p:ext uri="{BB962C8B-B14F-4D97-AF65-F5344CB8AC3E}">
        <p14:creationId xmlns:p14="http://schemas.microsoft.com/office/powerpoint/2010/main" val="350546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2788" y="89505"/>
            <a:ext cx="8431212" cy="1447800"/>
          </a:xfrm>
        </p:spPr>
        <p:txBody>
          <a:bodyPr/>
          <a:lstStyle/>
          <a:p>
            <a:r>
              <a:rPr lang="fr-FR" sz="3600" dirty="0" smtClean="0"/>
              <a:t>Mycènes, fouillée par…Schliemann!</a:t>
            </a:r>
            <a:endParaRPr lang="fr-FR" sz="3600" dirty="0"/>
          </a:p>
        </p:txBody>
      </p:sp>
      <p:sp>
        <p:nvSpPr>
          <p:cNvPr id="3" name="Espace réservé du contenu 2"/>
          <p:cNvSpPr>
            <a:spLocks noGrp="1"/>
          </p:cNvSpPr>
          <p:nvPr>
            <p:ph idx="1"/>
          </p:nvPr>
        </p:nvSpPr>
        <p:spPr>
          <a:xfrm>
            <a:off x="0" y="1427237"/>
            <a:ext cx="9144000" cy="5515429"/>
          </a:xfrm>
        </p:spPr>
        <p:txBody>
          <a:bodyPr/>
          <a:lstStyle/>
          <a:p>
            <a:r>
              <a:rPr lang="fr-FR" dirty="0" smtClean="0"/>
              <a:t>Schliemann a aussi fouillé le sol de Mycènes et a permis de faire découvrir quantité d’objets en or dont des masques, des bijoux, de la vaisselle d’or…</a:t>
            </a:r>
          </a:p>
          <a:p>
            <a:r>
              <a:rPr lang="fr-FR" dirty="0" smtClean="0"/>
              <a:t>Il a identifié ces objets comme ayant appartenu à …Agamemnon…(mais daté </a:t>
            </a:r>
            <a:r>
              <a:rPr lang="fr-FR" smtClean="0"/>
              <a:t>vers 1580 </a:t>
            </a:r>
            <a:r>
              <a:rPr lang="fr-FR" dirty="0" smtClean="0"/>
              <a:t>av. J.C., soit près de 4 siècles avant la guerre de Troie…)</a:t>
            </a:r>
          </a:p>
          <a:p>
            <a:r>
              <a:rPr lang="fr-FR" dirty="0" smtClean="0"/>
              <a:t>Le « trésor » se trouve au  musée archéologique d’Athènes…</a:t>
            </a:r>
            <a:endParaRPr lang="fr-FR" dirty="0"/>
          </a:p>
        </p:txBody>
      </p:sp>
    </p:spTree>
    <p:extLst>
      <p:ext uri="{BB962C8B-B14F-4D97-AF65-F5344CB8AC3E}">
        <p14:creationId xmlns:p14="http://schemas.microsoft.com/office/powerpoint/2010/main" val="3536889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dirty="0" smtClean="0"/>
              <a:t>Mythes – dieux – déesses – héros…</a:t>
            </a:r>
            <a:endParaRPr lang="fr-FR" dirty="0"/>
          </a:p>
        </p:txBody>
      </p:sp>
      <p:sp>
        <p:nvSpPr>
          <p:cNvPr id="3" name="Espace réservé du contenu 2"/>
          <p:cNvSpPr>
            <a:spLocks noGrp="1"/>
          </p:cNvSpPr>
          <p:nvPr>
            <p:ph idx="1"/>
          </p:nvPr>
        </p:nvSpPr>
        <p:spPr>
          <a:xfrm>
            <a:off x="0" y="1536334"/>
            <a:ext cx="9144000" cy="5321666"/>
          </a:xfrm>
        </p:spPr>
        <p:txBody>
          <a:bodyPr/>
          <a:lstStyle/>
          <a:p>
            <a:r>
              <a:rPr lang="fr-FR" dirty="0" smtClean="0"/>
              <a:t>Réalisation d’exploits extraordinaires…</a:t>
            </a:r>
          </a:p>
          <a:p>
            <a:r>
              <a:rPr lang="fr-FR" dirty="0" smtClean="0"/>
              <a:t>Dieux et déesses = êtres immortels</a:t>
            </a:r>
          </a:p>
          <a:p>
            <a:pPr lvl="1"/>
            <a:r>
              <a:rPr lang="fr-FR" dirty="0" smtClean="0"/>
              <a:t>Fallait les honorer pour ne pas s’attirer de malheurs…</a:t>
            </a:r>
          </a:p>
          <a:p>
            <a:r>
              <a:rPr lang="fr-FR" dirty="0" smtClean="0"/>
              <a:t>Héros = êtres mortels</a:t>
            </a:r>
          </a:p>
          <a:p>
            <a:pPr marL="625475" lvl="2" indent="-342900">
              <a:spcAft>
                <a:spcPts val="2000"/>
              </a:spcAft>
            </a:pPr>
            <a:r>
              <a:rPr lang="fr-FR" dirty="0"/>
              <a:t> relèvent défis pour protéger les </a:t>
            </a:r>
            <a:r>
              <a:rPr lang="fr-FR" dirty="0" smtClean="0"/>
              <a:t>humains</a:t>
            </a:r>
          </a:p>
          <a:p>
            <a:r>
              <a:rPr lang="fr-FR" dirty="0" smtClean="0"/>
              <a:t>Sources?</a:t>
            </a:r>
          </a:p>
          <a:p>
            <a:pPr lvl="1"/>
            <a:r>
              <a:rPr lang="fr-FR" dirty="0" smtClean="0"/>
              <a:t>Homère</a:t>
            </a:r>
          </a:p>
          <a:p>
            <a:pPr lvl="1"/>
            <a:r>
              <a:rPr lang="fr-FR" dirty="0" smtClean="0"/>
              <a:t>Hésiode</a:t>
            </a:r>
          </a:p>
          <a:p>
            <a:pPr lvl="1"/>
            <a:r>
              <a:rPr lang="fr-FR" dirty="0" smtClean="0"/>
              <a:t>Auteurs tragiques et comiques, philosophes…</a:t>
            </a:r>
          </a:p>
          <a:p>
            <a:pPr lvl="1"/>
            <a:r>
              <a:rPr lang="fr-FR" dirty="0" smtClean="0"/>
              <a:t>Poterie, peinture, mosaïque, sculpture…</a:t>
            </a:r>
          </a:p>
        </p:txBody>
      </p:sp>
    </p:spTree>
    <p:extLst>
      <p:ext uri="{BB962C8B-B14F-4D97-AF65-F5344CB8AC3E}">
        <p14:creationId xmlns:p14="http://schemas.microsoft.com/office/powerpoint/2010/main" val="246381561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dirty="0" smtClean="0"/>
              <a:t>Textes d’époque…</a:t>
            </a:r>
            <a:endParaRPr lang="fr-FR" dirty="0"/>
          </a:p>
        </p:txBody>
      </p:sp>
      <p:sp>
        <p:nvSpPr>
          <p:cNvPr id="3" name="Espace réservé du contenu 2"/>
          <p:cNvSpPr>
            <a:spLocks noGrp="1"/>
          </p:cNvSpPr>
          <p:nvPr>
            <p:ph idx="1"/>
          </p:nvPr>
        </p:nvSpPr>
        <p:spPr>
          <a:xfrm>
            <a:off x="0" y="1127829"/>
            <a:ext cx="9144000" cy="5730171"/>
          </a:xfrm>
        </p:spPr>
        <p:txBody>
          <a:bodyPr>
            <a:normAutofit/>
          </a:bodyPr>
          <a:lstStyle/>
          <a:p>
            <a:r>
              <a:rPr lang="fr-CA" b="1" dirty="0">
                <a:effectLst/>
              </a:rPr>
              <a:t>Le pouvoir politique change les gens qui s'en occupent : </a:t>
            </a:r>
            <a:r>
              <a:rPr lang="fr-CA" dirty="0" smtClean="0">
                <a:effectLst/>
              </a:rPr>
              <a:t> </a:t>
            </a:r>
            <a:endParaRPr lang="fr-CA" dirty="0">
              <a:effectLst/>
            </a:endParaRPr>
          </a:p>
          <a:p>
            <a:r>
              <a:rPr lang="fr-CA" dirty="0">
                <a:effectLst/>
              </a:rPr>
              <a:t>    "Te rappelles-tu l'époque où tu brûlais de commander aux Grecs, dans la campagne contre Ilion (Troie)? À t'entendre, tu n'y tenais pas, mais au fond du </a:t>
            </a:r>
            <a:r>
              <a:rPr lang="fr-CA" dirty="0" err="1">
                <a:effectLst/>
              </a:rPr>
              <a:t>coeur</a:t>
            </a:r>
            <a:r>
              <a:rPr lang="fr-CA" dirty="0">
                <a:effectLst/>
              </a:rPr>
              <a:t>, tu en avais le désir. Que tu étais humble, alors! Tu serrais toutes les mains: ta porte était toujours ouverte à tout citoyen qui voulait te voir; à tous - au besoin malgré eux - tu donnais un prétexte à t'adresser la parole, chacun à son tour; toute ta conduite mendiait cet honneur proposé à l'ambition de tous. Mais lorsque tu tins le pouvoir, tu changeas d'attitude. Tes amis de la veille ne trouvèrent plus en toi l'ami des jours passés; c'était une affaire que de t'aborder, et, renfermé chez toi, tu te faisais rare!" (Euripide, Iphigénie à Aulis)</a:t>
            </a:r>
          </a:p>
          <a:p>
            <a:endParaRPr lang="fr-FR" dirty="0"/>
          </a:p>
        </p:txBody>
      </p:sp>
    </p:spTree>
    <p:extLst>
      <p:ext uri="{BB962C8B-B14F-4D97-AF65-F5344CB8AC3E}">
        <p14:creationId xmlns:p14="http://schemas.microsoft.com/office/powerpoint/2010/main" val="665238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sz="3600" dirty="0" smtClean="0"/>
              <a:t>Navires de guerre et soldats</a:t>
            </a:r>
            <a:endParaRPr lang="fr-FR" sz="3600" dirty="0"/>
          </a:p>
        </p:txBody>
      </p:sp>
      <p:pic>
        <p:nvPicPr>
          <p:cNvPr id="4" name="Espace réservé du contenu 3" descr="11382.JPG"/>
          <p:cNvPicPr>
            <a:picLocks noGrp="1" noChangeAspect="1"/>
          </p:cNvPicPr>
          <p:nvPr>
            <p:ph idx="1"/>
          </p:nvPr>
        </p:nvPicPr>
        <p:blipFill>
          <a:blip r:embed="rId2" cstate="email">
            <a:extLst>
              <a:ext uri="{28A0092B-C50C-407E-A947-70E740481C1C}">
                <a14:useLocalDpi xmlns:a14="http://schemas.microsoft.com/office/drawing/2010/main"/>
              </a:ext>
            </a:extLst>
          </a:blip>
          <a:srcRect l="-3363" r="-3363"/>
          <a:stretch>
            <a:fillRect/>
          </a:stretch>
        </p:blipFill>
        <p:spPr>
          <a:xfrm>
            <a:off x="0" y="1146175"/>
            <a:ext cx="9144000" cy="5711825"/>
          </a:xfrm>
        </p:spPr>
      </p:pic>
    </p:spTree>
    <p:extLst>
      <p:ext uri="{BB962C8B-B14F-4D97-AF65-F5344CB8AC3E}">
        <p14:creationId xmlns:p14="http://schemas.microsoft.com/office/powerpoint/2010/main" val="2783194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guerrier.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0"/>
            <a:ext cx="9144000" cy="6858000"/>
          </a:xfrm>
        </p:spPr>
      </p:pic>
    </p:spTree>
    <p:extLst>
      <p:ext uri="{BB962C8B-B14F-4D97-AF65-F5344CB8AC3E}">
        <p14:creationId xmlns:p14="http://schemas.microsoft.com/office/powerpoint/2010/main" val="41800914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CA" b="1" dirty="0"/>
              <a:t>La guerre, selon </a:t>
            </a:r>
            <a:r>
              <a:rPr lang="fr-CA" b="1" dirty="0" smtClean="0"/>
              <a:t>l'Iliade</a:t>
            </a:r>
            <a:endParaRPr lang="fr-FR" dirty="0"/>
          </a:p>
        </p:txBody>
      </p:sp>
      <p:sp>
        <p:nvSpPr>
          <p:cNvPr id="3" name="Espace réservé du contenu 2"/>
          <p:cNvSpPr>
            <a:spLocks noGrp="1"/>
          </p:cNvSpPr>
          <p:nvPr>
            <p:ph idx="1"/>
          </p:nvPr>
        </p:nvSpPr>
        <p:spPr>
          <a:xfrm>
            <a:off x="-62166" y="1447800"/>
            <a:ext cx="9206166" cy="5410200"/>
          </a:xfrm>
        </p:spPr>
        <p:txBody>
          <a:bodyPr>
            <a:normAutofit fontScale="92500"/>
          </a:bodyPr>
          <a:lstStyle/>
          <a:p>
            <a:r>
              <a:rPr lang="fr-CA" sz="3600" dirty="0">
                <a:effectLst/>
              </a:rPr>
              <a:t>"Quand les deux armées furent en contact, les combattants aux cuirasses d'airain heurtèrent leurs boucliers, mêlant leurs lances et leurs fureurs. Les saillies des boucliers s'entrechoquèrent, et un immense fracas se fit entendre. Puis, tout ensemble, des gémissements et des cris de triomphe, voix des vainqueurs et des vaincus; le sang ruisselait sur le sol." (Homère, Iliade, ch. IV)</a:t>
            </a:r>
          </a:p>
          <a:p>
            <a:pPr marL="0" indent="0">
              <a:buNone/>
            </a:pPr>
            <a:endParaRPr lang="fr-FR" dirty="0"/>
          </a:p>
        </p:txBody>
      </p:sp>
    </p:spTree>
    <p:extLst>
      <p:ext uri="{BB962C8B-B14F-4D97-AF65-F5344CB8AC3E}">
        <p14:creationId xmlns:p14="http://schemas.microsoft.com/office/powerpoint/2010/main" val="3569372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3996"/>
            <a:ext cx="7716837" cy="1447800"/>
          </a:xfrm>
        </p:spPr>
        <p:txBody>
          <a:bodyPr/>
          <a:lstStyle/>
          <a:p>
            <a:r>
              <a:rPr lang="fr-CA" sz="3200" dirty="0"/>
              <a:t>Andromaque se voit arracher son enfant lors de la guerre de Troie </a:t>
            </a:r>
            <a:endParaRPr lang="fr-FR" sz="3200" dirty="0"/>
          </a:p>
        </p:txBody>
      </p:sp>
      <p:sp>
        <p:nvSpPr>
          <p:cNvPr id="3" name="Espace réservé du contenu 2"/>
          <p:cNvSpPr>
            <a:spLocks noGrp="1"/>
          </p:cNvSpPr>
          <p:nvPr>
            <p:ph idx="1"/>
          </p:nvPr>
        </p:nvSpPr>
        <p:spPr>
          <a:xfrm>
            <a:off x="0" y="1451796"/>
            <a:ext cx="9144000" cy="5406204"/>
          </a:xfrm>
        </p:spPr>
        <p:txBody>
          <a:bodyPr/>
          <a:lstStyle/>
          <a:p>
            <a:r>
              <a:rPr lang="fr-CA" dirty="0">
                <a:effectLst/>
              </a:rPr>
              <a:t>"O mon enfant, tu pleures? Sens-tu donc tes maux? Pourquoi, les mains crispées sur moi, t'attaches-tu à mes vêtements, et, comme un poussin, te jettes-tu sous mes ailes? Hector ne viendra pas, armé de sa lance glorieuse; il ne sortira pas de terre pour t'apporter le salut; il n'y a plus de famille paternelle, plus de puissance phrygienne. Dans un bond horrible, sur la nuque, du haut des tours, tu seras précipité sans pitié, et, brisé, tu rendras ton dernier souffle. O mon tout petit, que j'aimais tant à presser dans mes bras! O parfum si doux de ton corps!" (Euripide, Troyennes</a:t>
            </a:r>
            <a:r>
              <a:rPr lang="fr-CA" dirty="0" smtClean="0">
                <a:effectLst/>
              </a:rPr>
              <a:t>)</a:t>
            </a:r>
            <a:endParaRPr lang="fr-CA" dirty="0">
              <a:effectLst/>
            </a:endParaRPr>
          </a:p>
        </p:txBody>
      </p:sp>
    </p:spTree>
    <p:extLst>
      <p:ext uri="{BB962C8B-B14F-4D97-AF65-F5344CB8AC3E}">
        <p14:creationId xmlns:p14="http://schemas.microsoft.com/office/powerpoint/2010/main" val="36105583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dirty="0" smtClean="0"/>
              <a:t>Quel est le sens de cette guerre?</a:t>
            </a:r>
            <a:endParaRPr lang="fr-FR" dirty="0"/>
          </a:p>
        </p:txBody>
      </p:sp>
      <p:sp>
        <p:nvSpPr>
          <p:cNvPr id="3" name="Espace réservé du contenu 2"/>
          <p:cNvSpPr>
            <a:spLocks noGrp="1"/>
          </p:cNvSpPr>
          <p:nvPr>
            <p:ph idx="1"/>
          </p:nvPr>
        </p:nvSpPr>
        <p:spPr>
          <a:xfrm>
            <a:off x="0" y="1447800"/>
            <a:ext cx="2479524" cy="5410200"/>
          </a:xfrm>
        </p:spPr>
        <p:txBody>
          <a:bodyPr>
            <a:normAutofit/>
          </a:bodyPr>
          <a:lstStyle/>
          <a:p>
            <a:r>
              <a:rPr lang="fr-FR" dirty="0" smtClean="0"/>
              <a:t>L’importance des </a:t>
            </a:r>
            <a:r>
              <a:rPr lang="fr-FR" dirty="0" err="1" smtClean="0"/>
              <a:t>Dardanelle</a:t>
            </a:r>
            <a:r>
              <a:rPr lang="fr-FR" dirty="0" smtClean="0"/>
              <a:t>, de la mer Noire et des côtes de la mer Égée:</a:t>
            </a:r>
          </a:p>
          <a:p>
            <a:pPr lvl="1"/>
            <a:r>
              <a:rPr lang="fr-FR" dirty="0"/>
              <a:t>Terres à blé</a:t>
            </a:r>
          </a:p>
          <a:p>
            <a:pPr lvl="1"/>
            <a:r>
              <a:rPr lang="fr-FR" dirty="0"/>
              <a:t>Or </a:t>
            </a:r>
          </a:p>
          <a:p>
            <a:pPr lvl="1"/>
            <a:r>
              <a:rPr lang="fr-FR" dirty="0"/>
              <a:t>Carrefour </a:t>
            </a:r>
            <a:r>
              <a:rPr lang="fr-FR" dirty="0" smtClean="0"/>
              <a:t>commercial</a:t>
            </a:r>
          </a:p>
          <a:p>
            <a:pPr lvl="1"/>
            <a:endParaRPr lang="fr-FR" dirty="0"/>
          </a:p>
        </p:txBody>
      </p:sp>
      <p:pic>
        <p:nvPicPr>
          <p:cNvPr id="4" name="Espace réservé du contenu 3" descr="mers.gif"/>
          <p:cNvPicPr>
            <a:picLocks noChangeAspect="1"/>
          </p:cNvPicPr>
          <p:nvPr/>
        </p:nvPicPr>
        <p:blipFill>
          <a:blip r:embed="rId2" cstate="email">
            <a:extLst>
              <a:ext uri="{28A0092B-C50C-407E-A947-70E740481C1C}">
                <a14:useLocalDpi xmlns:a14="http://schemas.microsoft.com/office/drawing/2010/main"/>
              </a:ext>
            </a:extLst>
          </a:blip>
          <a:srcRect l="3956" r="3956"/>
          <a:stretch>
            <a:fillRect/>
          </a:stretch>
        </p:blipFill>
        <p:spPr>
          <a:xfrm>
            <a:off x="2499684" y="1874762"/>
            <a:ext cx="6644316" cy="4983237"/>
          </a:xfrm>
          <a:prstGeom prst="rect">
            <a:avLst/>
          </a:prstGeom>
        </p:spPr>
      </p:pic>
    </p:spTree>
    <p:extLst>
      <p:ext uri="{BB962C8B-B14F-4D97-AF65-F5344CB8AC3E}">
        <p14:creationId xmlns:p14="http://schemas.microsoft.com/office/powerpoint/2010/main" val="15079601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sens de cette guerre</a:t>
            </a:r>
            <a:endParaRPr lang="fr-FR" dirty="0"/>
          </a:p>
        </p:txBody>
      </p:sp>
      <p:sp>
        <p:nvSpPr>
          <p:cNvPr id="3" name="Espace réservé du contenu 2"/>
          <p:cNvSpPr>
            <a:spLocks noGrp="1"/>
          </p:cNvSpPr>
          <p:nvPr>
            <p:ph idx="1"/>
          </p:nvPr>
        </p:nvSpPr>
        <p:spPr>
          <a:xfrm>
            <a:off x="0" y="2491619"/>
            <a:ext cx="9144000" cy="4366381"/>
          </a:xfrm>
        </p:spPr>
        <p:txBody>
          <a:bodyPr>
            <a:normAutofit/>
          </a:bodyPr>
          <a:lstStyle/>
          <a:p>
            <a:r>
              <a:rPr lang="fr-FR" dirty="0" smtClean="0"/>
              <a:t>Évocation de l’importance de l’honneur:</a:t>
            </a:r>
          </a:p>
          <a:p>
            <a:pPr lvl="1"/>
            <a:r>
              <a:rPr lang="fr-FR" dirty="0" smtClean="0"/>
              <a:t>La guerre est juste si l’on est offensé…</a:t>
            </a:r>
          </a:p>
          <a:p>
            <a:pPr lvl="1"/>
            <a:r>
              <a:rPr lang="fr-FR" dirty="0"/>
              <a:t>Si la cause est juste, les dieux seront du bon côté</a:t>
            </a:r>
            <a:r>
              <a:rPr lang="fr-FR" dirty="0" smtClean="0"/>
              <a:t>…</a:t>
            </a:r>
          </a:p>
          <a:p>
            <a:pPr lvl="1"/>
            <a:r>
              <a:rPr lang="fr-FR" dirty="0" smtClean="0"/>
              <a:t>Devoir de solidarité</a:t>
            </a:r>
          </a:p>
          <a:p>
            <a:r>
              <a:rPr lang="fr-FR" dirty="0" smtClean="0"/>
              <a:t>Évocation </a:t>
            </a:r>
            <a:r>
              <a:rPr lang="fr-FR" dirty="0"/>
              <a:t>de l’importance de la </a:t>
            </a:r>
            <a:r>
              <a:rPr lang="fr-FR" smtClean="0"/>
              <a:t>bravoure:</a:t>
            </a:r>
            <a:endParaRPr lang="fr-FR" dirty="0" smtClean="0"/>
          </a:p>
          <a:p>
            <a:pPr lvl="1"/>
            <a:r>
              <a:rPr lang="fr-FR" dirty="0" smtClean="0"/>
              <a:t>Se battre avec fougue</a:t>
            </a:r>
            <a:r>
              <a:rPr lang="fr-FR" dirty="0"/>
              <a:t> </a:t>
            </a:r>
            <a:r>
              <a:rPr lang="fr-FR" dirty="0" smtClean="0"/>
              <a:t>et mourir en héros afin de se rapprocher des dieux…</a:t>
            </a:r>
          </a:p>
        </p:txBody>
      </p:sp>
    </p:spTree>
    <p:extLst>
      <p:ext uri="{BB962C8B-B14F-4D97-AF65-F5344CB8AC3E}">
        <p14:creationId xmlns:p14="http://schemas.microsoft.com/office/powerpoint/2010/main" val="1427271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4884"/>
            <a:ext cx="7716837" cy="1447800"/>
          </a:xfrm>
        </p:spPr>
        <p:txBody>
          <a:bodyPr/>
          <a:lstStyle/>
          <a:p>
            <a:r>
              <a:rPr lang="fr-FR" dirty="0">
                <a:solidFill>
                  <a:srgbClr val="0000FF"/>
                </a:solidFill>
              </a:rPr>
              <a:t>Croyance au pouvoir des dieux</a:t>
            </a:r>
            <a:r>
              <a:rPr lang="fr-FR" dirty="0" smtClean="0">
                <a:solidFill>
                  <a:srgbClr val="0000FF"/>
                </a:solidFill>
              </a:rPr>
              <a:t>?</a:t>
            </a:r>
            <a:r>
              <a:rPr lang="fr-CA" b="1" dirty="0" smtClean="0">
                <a:solidFill>
                  <a:srgbClr val="0000FF"/>
                </a:solidFill>
              </a:rPr>
              <a:t> </a:t>
            </a:r>
            <a:r>
              <a:rPr lang="fr-CA" b="1" dirty="0">
                <a:solidFill>
                  <a:srgbClr val="0000FF"/>
                </a:solidFill>
              </a:rPr>
              <a:t>selon Euripide</a:t>
            </a:r>
            <a:r>
              <a:rPr lang="fr-CA" dirty="0">
                <a:solidFill>
                  <a:srgbClr val="0000FF"/>
                </a:solidFill>
              </a:rPr>
              <a:t> </a:t>
            </a:r>
            <a:endParaRPr lang="fr-FR" dirty="0">
              <a:solidFill>
                <a:srgbClr val="0000FF"/>
              </a:solidFill>
            </a:endParaRPr>
          </a:p>
        </p:txBody>
      </p:sp>
      <p:sp>
        <p:nvSpPr>
          <p:cNvPr id="3" name="Espace réservé du contenu 2"/>
          <p:cNvSpPr>
            <a:spLocks noGrp="1"/>
          </p:cNvSpPr>
          <p:nvPr>
            <p:ph idx="1"/>
          </p:nvPr>
        </p:nvSpPr>
        <p:spPr>
          <a:xfrm>
            <a:off x="0" y="1442916"/>
            <a:ext cx="9144000" cy="5350700"/>
          </a:xfrm>
        </p:spPr>
        <p:txBody>
          <a:bodyPr>
            <a:normAutofit lnSpcReduction="10000"/>
          </a:bodyPr>
          <a:lstStyle/>
          <a:p>
            <a:pPr marL="0" indent="0">
              <a:buNone/>
            </a:pPr>
            <a:r>
              <a:rPr lang="fr-CA" sz="4000" dirty="0">
                <a:effectLst/>
              </a:rPr>
              <a:t>"Que dirais-je, Zeus? Que tu veilles sur les hommes? Ou bien que nous soutenons en vain </a:t>
            </a:r>
            <a:r>
              <a:rPr lang="fr-CA" sz="4000" dirty="0" smtClean="0">
                <a:effectLst/>
              </a:rPr>
              <a:t>cette fallacieuse </a:t>
            </a:r>
            <a:r>
              <a:rPr lang="fr-CA" sz="4000" dirty="0">
                <a:effectLst/>
              </a:rPr>
              <a:t>imagination? </a:t>
            </a:r>
            <a:endParaRPr lang="fr-CA" sz="4000" dirty="0" smtClean="0">
              <a:effectLst/>
            </a:endParaRPr>
          </a:p>
          <a:p>
            <a:pPr marL="0" indent="0">
              <a:buNone/>
            </a:pPr>
            <a:r>
              <a:rPr lang="fr-CA" sz="4000" dirty="0" smtClean="0">
                <a:effectLst/>
              </a:rPr>
              <a:t>Qui </a:t>
            </a:r>
            <a:r>
              <a:rPr lang="fr-CA" sz="4000" dirty="0">
                <a:effectLst/>
              </a:rPr>
              <a:t>croit à la race des dieux? C'est le hasard qui gouverne toutes choses parmi </a:t>
            </a:r>
            <a:r>
              <a:rPr lang="fr-CA" sz="4000" dirty="0" smtClean="0">
                <a:effectLst/>
              </a:rPr>
              <a:t>les hommes</a:t>
            </a:r>
            <a:r>
              <a:rPr lang="fr-CA" sz="4000" dirty="0">
                <a:effectLst/>
              </a:rPr>
              <a:t>." </a:t>
            </a:r>
            <a:endParaRPr lang="fr-CA" sz="4000" dirty="0" smtClean="0">
              <a:effectLst/>
            </a:endParaRPr>
          </a:p>
          <a:p>
            <a:pPr marL="0" indent="0">
              <a:buNone/>
            </a:pPr>
            <a:r>
              <a:rPr lang="fr-CA" sz="4000" dirty="0" smtClean="0">
                <a:effectLst/>
              </a:rPr>
              <a:t>(</a:t>
            </a:r>
            <a:r>
              <a:rPr lang="fr-CA" sz="4000" dirty="0">
                <a:effectLst/>
              </a:rPr>
              <a:t>Euripide, Hécube) </a:t>
            </a:r>
            <a:endParaRPr lang="fr-FR" sz="4000" dirty="0"/>
          </a:p>
        </p:txBody>
      </p:sp>
    </p:spTree>
    <p:extLst>
      <p:ext uri="{BB962C8B-B14F-4D97-AF65-F5344CB8AC3E}">
        <p14:creationId xmlns:p14="http://schemas.microsoft.com/office/powerpoint/2010/main" val="37642178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31925" y="16933"/>
            <a:ext cx="7716837" cy="1447800"/>
          </a:xfrm>
        </p:spPr>
        <p:txBody>
          <a:bodyPr/>
          <a:lstStyle/>
          <a:p>
            <a:r>
              <a:rPr lang="fr-FR" sz="2800" dirty="0" smtClean="0">
                <a:solidFill>
                  <a:srgbClr val="0000FF"/>
                </a:solidFill>
              </a:rPr>
              <a:t>L’Iliade: un voyage dans le monde grec!</a:t>
            </a:r>
            <a:endParaRPr lang="fr-FR" sz="2800" dirty="0">
              <a:solidFill>
                <a:srgbClr val="0000FF"/>
              </a:solidFill>
            </a:endParaRPr>
          </a:p>
        </p:txBody>
      </p:sp>
      <p:pic>
        <p:nvPicPr>
          <p:cNvPr id="4" name="Espace réservé du contenu 3" descr="Capture d’écran 2014-05-01 à 09.35.01.pn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1076325"/>
            <a:ext cx="9144000" cy="5781675"/>
          </a:xfrm>
        </p:spPr>
      </p:pic>
      <p:cxnSp>
        <p:nvCxnSpPr>
          <p:cNvPr id="6" name="Connecteur droit 5"/>
          <p:cNvCxnSpPr/>
          <p:nvPr/>
        </p:nvCxnSpPr>
        <p:spPr>
          <a:xfrm flipH="1">
            <a:off x="1608667" y="4475238"/>
            <a:ext cx="1451428" cy="266095"/>
          </a:xfrm>
          <a:prstGeom prst="line">
            <a:avLst/>
          </a:prstGeom>
        </p:spPr>
        <p:style>
          <a:lnRef idx="2">
            <a:schemeClr val="accent1"/>
          </a:lnRef>
          <a:fillRef idx="0">
            <a:schemeClr val="accent1"/>
          </a:fillRef>
          <a:effectRef idx="1">
            <a:schemeClr val="accent1"/>
          </a:effectRef>
          <a:fontRef idx="minor">
            <a:schemeClr val="tx1"/>
          </a:fontRef>
        </p:style>
      </p:cxnSp>
      <p:sp>
        <p:nvSpPr>
          <p:cNvPr id="7" name="ZoneTexte 6"/>
          <p:cNvSpPr txBox="1"/>
          <p:nvPr/>
        </p:nvSpPr>
        <p:spPr>
          <a:xfrm>
            <a:off x="856866" y="4408287"/>
            <a:ext cx="1175059" cy="369332"/>
          </a:xfrm>
          <a:prstGeom prst="rect">
            <a:avLst/>
          </a:prstGeom>
          <a:noFill/>
        </p:spPr>
        <p:txBody>
          <a:bodyPr wrap="none" rtlCol="0">
            <a:spAutoFit/>
          </a:bodyPr>
          <a:lstStyle/>
          <a:p>
            <a:r>
              <a:rPr lang="fr-FR" dirty="0" smtClean="0"/>
              <a:t>Mycènes</a:t>
            </a:r>
            <a:endParaRPr lang="fr-FR" dirty="0"/>
          </a:p>
        </p:txBody>
      </p:sp>
    </p:spTree>
    <p:extLst>
      <p:ext uri="{BB962C8B-B14F-4D97-AF65-F5344CB8AC3E}">
        <p14:creationId xmlns:p14="http://schemas.microsoft.com/office/powerpoint/2010/main" val="27098091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guerre de Troie a-t-elle eu lieu?</a:t>
            </a:r>
            <a:endParaRPr lang="fr-FR" dirty="0"/>
          </a:p>
        </p:txBody>
      </p:sp>
    </p:spTree>
    <p:extLst>
      <p:ext uri="{BB962C8B-B14F-4D97-AF65-F5344CB8AC3E}">
        <p14:creationId xmlns:p14="http://schemas.microsoft.com/office/powerpoint/2010/main" val="788762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Sens à donner aux mythes grecs…</a:t>
            </a:r>
            <a:endParaRPr lang="fr-FR" dirty="0"/>
          </a:p>
        </p:txBody>
      </p:sp>
      <p:sp>
        <p:nvSpPr>
          <p:cNvPr id="3" name="Espace réservé du contenu 2"/>
          <p:cNvSpPr>
            <a:spLocks noGrp="1"/>
          </p:cNvSpPr>
          <p:nvPr>
            <p:ph idx="1"/>
          </p:nvPr>
        </p:nvSpPr>
        <p:spPr>
          <a:xfrm>
            <a:off x="0" y="2819400"/>
            <a:ext cx="9144000" cy="4038600"/>
          </a:xfrm>
        </p:spPr>
        <p:txBody>
          <a:bodyPr>
            <a:normAutofit fontScale="92500"/>
          </a:bodyPr>
          <a:lstStyle/>
          <a:p>
            <a:r>
              <a:rPr lang="fr-FR" sz="4000" dirty="0" smtClean="0"/>
              <a:t>Y a-t-il un sens?</a:t>
            </a:r>
          </a:p>
          <a:p>
            <a:r>
              <a:rPr lang="fr-FR" sz="4000" dirty="0" smtClean="0"/>
              <a:t>Le mythe sert à dire l’inexpliqué…</a:t>
            </a:r>
            <a:endParaRPr lang="fr-FR" dirty="0"/>
          </a:p>
          <a:p>
            <a:r>
              <a:rPr lang="fr-FR" sz="4000" dirty="0" smtClean="0"/>
              <a:t>L’être humain est capable de relever des défis, de vaincre des dangers;</a:t>
            </a:r>
          </a:p>
          <a:p>
            <a:r>
              <a:rPr lang="fr-FR" sz="4000" dirty="0" smtClean="0"/>
              <a:t>L’être humain vit d’espoir, de rêves, </a:t>
            </a:r>
          </a:p>
        </p:txBody>
      </p:sp>
    </p:spTree>
    <p:extLst>
      <p:ext uri="{BB962C8B-B14F-4D97-AF65-F5344CB8AC3E}">
        <p14:creationId xmlns:p14="http://schemas.microsoft.com/office/powerpoint/2010/main" val="419269946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t>Quelques exemples de mythes…</a:t>
            </a:r>
            <a:endParaRPr lang="fr-FR" sz="3600" dirty="0"/>
          </a:p>
        </p:txBody>
      </p:sp>
      <p:sp>
        <p:nvSpPr>
          <p:cNvPr id="3" name="Espace réservé du contenu 2"/>
          <p:cNvSpPr>
            <a:spLocks noGrp="1"/>
          </p:cNvSpPr>
          <p:nvPr>
            <p:ph idx="1"/>
          </p:nvPr>
        </p:nvSpPr>
        <p:spPr/>
        <p:txBody>
          <a:bodyPr>
            <a:normAutofit lnSpcReduction="10000"/>
          </a:bodyPr>
          <a:lstStyle/>
          <a:p>
            <a:r>
              <a:rPr lang="fr-FR" dirty="0" smtClean="0"/>
              <a:t>Guerre de Troie: l’Iliade d’Homère</a:t>
            </a:r>
          </a:p>
          <a:p>
            <a:r>
              <a:rPr lang="fr-FR" dirty="0" smtClean="0"/>
              <a:t>Retour d’Ulysse: l’Odyssée d’Homère</a:t>
            </a:r>
          </a:p>
          <a:p>
            <a:r>
              <a:rPr lang="fr-FR" dirty="0" smtClean="0"/>
              <a:t>12 Travaux d’</a:t>
            </a:r>
            <a:r>
              <a:rPr lang="fr-FR" dirty="0" err="1" smtClean="0"/>
              <a:t>Héraklès</a:t>
            </a:r>
            <a:endParaRPr lang="fr-FR" dirty="0" smtClean="0"/>
          </a:p>
          <a:p>
            <a:r>
              <a:rPr lang="fr-FR" dirty="0" smtClean="0"/>
              <a:t>Thésée et le Minotaure</a:t>
            </a:r>
          </a:p>
          <a:p>
            <a:r>
              <a:rPr lang="fr-FR" dirty="0" smtClean="0"/>
              <a:t>Jason et la Toison d’Or</a:t>
            </a:r>
          </a:p>
          <a:p>
            <a:r>
              <a:rPr lang="fr-FR" dirty="0" smtClean="0"/>
              <a:t>Persée et la Gorgone Méduse</a:t>
            </a:r>
            <a:endParaRPr lang="fr-FR" dirty="0"/>
          </a:p>
        </p:txBody>
      </p:sp>
    </p:spTree>
    <p:extLst>
      <p:ext uri="{BB962C8B-B14F-4D97-AF65-F5344CB8AC3E}">
        <p14:creationId xmlns:p14="http://schemas.microsoft.com/office/powerpoint/2010/main" val="3184011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dirty="0" smtClean="0"/>
              <a:t>Quelle famille </a:t>
            </a:r>
            <a:r>
              <a:rPr lang="fr-FR" dirty="0" smtClean="0">
                <a:sym typeface="Wingdings"/>
              </a:rPr>
              <a:t></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301175831"/>
              </p:ext>
            </p:extLst>
          </p:nvPr>
        </p:nvGraphicFramePr>
        <p:xfrm>
          <a:off x="0" y="1021263"/>
          <a:ext cx="9144000" cy="5836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230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L’Iliade d’Homère</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Guerre de Troie = événement </a:t>
            </a:r>
            <a:r>
              <a:rPr lang="fr-FR" dirty="0"/>
              <a:t>qui serait survenu vers 1250 av. J.C</a:t>
            </a:r>
            <a:r>
              <a:rPr lang="fr-FR" dirty="0" smtClean="0"/>
              <a:t>.</a:t>
            </a:r>
          </a:p>
          <a:p>
            <a:r>
              <a:rPr lang="fr-FR" dirty="0" smtClean="0"/>
              <a:t>Homère aurait vécu au 8</a:t>
            </a:r>
            <a:r>
              <a:rPr lang="fr-FR" baseline="30000" dirty="0" smtClean="0"/>
              <a:t>e</a:t>
            </a:r>
            <a:r>
              <a:rPr lang="fr-FR" dirty="0" smtClean="0"/>
              <a:t> s. av. J.C.</a:t>
            </a:r>
          </a:p>
          <a:p>
            <a:r>
              <a:rPr lang="fr-FR" dirty="0" smtClean="0"/>
              <a:t>Texte rédigé vers 530 av. J.C.</a:t>
            </a:r>
          </a:p>
          <a:p>
            <a:r>
              <a:rPr lang="fr-FR" dirty="0" smtClean="0"/>
              <a:t>Légende ou fait historique?</a:t>
            </a:r>
          </a:p>
          <a:p>
            <a:pPr lvl="1"/>
            <a:r>
              <a:rPr lang="fr-FR" dirty="0" smtClean="0"/>
              <a:t>Fouilles de Schliemann, fin 19</a:t>
            </a:r>
            <a:r>
              <a:rPr lang="fr-FR" baseline="30000" dirty="0" smtClean="0"/>
              <a:t>e</a:t>
            </a:r>
            <a:r>
              <a:rPr lang="fr-FR" dirty="0" smtClean="0"/>
              <a:t> s.</a:t>
            </a:r>
          </a:p>
          <a:p>
            <a:pPr lvl="1"/>
            <a:r>
              <a:rPr lang="fr-FR" dirty="0" smtClean="0"/>
              <a:t>Histoire « rocambolesque » des fouilles…</a:t>
            </a:r>
            <a:endParaRPr lang="fr-FR" dirty="0"/>
          </a:p>
        </p:txBody>
      </p:sp>
    </p:spTree>
    <p:extLst>
      <p:ext uri="{BB962C8B-B14F-4D97-AF65-F5344CB8AC3E}">
        <p14:creationId xmlns:p14="http://schemas.microsoft.com/office/powerpoint/2010/main" val="773148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dirty="0" smtClean="0"/>
              <a:t>Homère</a:t>
            </a:r>
            <a:endParaRPr lang="fr-FR" dirty="0"/>
          </a:p>
        </p:txBody>
      </p:sp>
      <p:sp>
        <p:nvSpPr>
          <p:cNvPr id="3" name="Espace réservé du contenu 2"/>
          <p:cNvSpPr>
            <a:spLocks noGrp="1"/>
          </p:cNvSpPr>
          <p:nvPr>
            <p:ph idx="1"/>
          </p:nvPr>
        </p:nvSpPr>
        <p:spPr>
          <a:xfrm>
            <a:off x="0" y="1197429"/>
            <a:ext cx="2842381" cy="5660571"/>
          </a:xfrm>
        </p:spPr>
        <p:txBody>
          <a:bodyPr/>
          <a:lstStyle/>
          <a:p>
            <a:r>
              <a:rPr lang="fr-FR" dirty="0" smtClean="0"/>
              <a:t>Poète aveugle</a:t>
            </a:r>
          </a:p>
          <a:p>
            <a:pPr marL="0" indent="0">
              <a:buNone/>
            </a:pPr>
            <a:r>
              <a:rPr lang="fr-FR" dirty="0" smtClean="0"/>
              <a:t>né à Smyrne (Izmir en Turquie)</a:t>
            </a:r>
          </a:p>
          <a:p>
            <a:r>
              <a:rPr lang="fr-FR" dirty="0" smtClean="0"/>
              <a:t>Tradition orale</a:t>
            </a:r>
          </a:p>
          <a:p>
            <a:r>
              <a:rPr lang="fr-FR" dirty="0" smtClean="0"/>
              <a:t>Début de l’alphabet grec</a:t>
            </a:r>
          </a:p>
          <a:p>
            <a:r>
              <a:rPr lang="fr-FR" dirty="0" smtClean="0"/>
              <a:t>Les aèdes se promenaient de villes en villes</a:t>
            </a:r>
            <a:endParaRPr lang="fr-FR" dirty="0"/>
          </a:p>
        </p:txBody>
      </p:sp>
      <p:pic>
        <p:nvPicPr>
          <p:cNvPr id="5" name="Espace réservé du contenu 3" descr="5792.jpg"/>
          <p:cNvPicPr>
            <a:picLocks noChangeAspect="1"/>
          </p:cNvPicPr>
          <p:nvPr/>
        </p:nvPicPr>
        <p:blipFill>
          <a:blip r:embed="rId2" cstate="email">
            <a:extLst>
              <a:ext uri="{28A0092B-C50C-407E-A947-70E740481C1C}">
                <a14:useLocalDpi xmlns:a14="http://schemas.microsoft.com/office/drawing/2010/main"/>
              </a:ext>
            </a:extLst>
          </a:blip>
          <a:srcRect l="-13380" r="-13380"/>
          <a:stretch>
            <a:fillRect/>
          </a:stretch>
        </p:blipFill>
        <p:spPr>
          <a:xfrm>
            <a:off x="1886857" y="1998839"/>
            <a:ext cx="8212667" cy="4859161"/>
          </a:xfrm>
          <a:prstGeom prst="rect">
            <a:avLst/>
          </a:prstGeom>
        </p:spPr>
      </p:pic>
    </p:spTree>
    <p:extLst>
      <p:ext uri="{BB962C8B-B14F-4D97-AF65-F5344CB8AC3E}">
        <p14:creationId xmlns:p14="http://schemas.microsoft.com/office/powerpoint/2010/main" val="3917090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266415"/>
            <a:ext cx="7716837" cy="1447800"/>
          </a:xfrm>
        </p:spPr>
        <p:txBody>
          <a:bodyPr/>
          <a:lstStyle/>
          <a:p>
            <a:r>
              <a:rPr lang="fr-FR" dirty="0">
                <a:solidFill>
                  <a:schemeClr val="tx1"/>
                </a:solidFill>
              </a:rPr>
              <a:t>Guerre de </a:t>
            </a:r>
            <a:r>
              <a:rPr lang="fr-FR" dirty="0" smtClean="0">
                <a:solidFill>
                  <a:schemeClr val="tx1"/>
                </a:solidFill>
              </a:rPr>
              <a:t>Troie</a:t>
            </a:r>
            <a:endParaRPr lang="fr-FR" dirty="0">
              <a:solidFill>
                <a:schemeClr val="tx1"/>
              </a:solidFill>
            </a:endParaRPr>
          </a:p>
        </p:txBody>
      </p:sp>
      <p:sp>
        <p:nvSpPr>
          <p:cNvPr id="3" name="Espace réservé du contenu 2"/>
          <p:cNvSpPr>
            <a:spLocks noGrp="1"/>
          </p:cNvSpPr>
          <p:nvPr>
            <p:ph idx="1"/>
          </p:nvPr>
        </p:nvSpPr>
        <p:spPr>
          <a:xfrm>
            <a:off x="0" y="1278798"/>
            <a:ext cx="9144000" cy="5579202"/>
          </a:xfrm>
        </p:spPr>
        <p:txBody>
          <a:bodyPr/>
          <a:lstStyle/>
          <a:p>
            <a:r>
              <a:rPr lang="fr-FR" dirty="0" smtClean="0"/>
              <a:t>Principaux acteurs et actrices:</a:t>
            </a:r>
          </a:p>
          <a:p>
            <a:pPr marL="349250" lvl="1" indent="0">
              <a:buNone/>
            </a:pPr>
            <a:r>
              <a:rPr lang="fr-FR" dirty="0"/>
              <a:t>	</a:t>
            </a:r>
            <a:endParaRPr lang="fr-FR" dirty="0" smtClean="0"/>
          </a:p>
          <a:p>
            <a:pPr lvl="1"/>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860039206"/>
              </p:ext>
            </p:extLst>
          </p:nvPr>
        </p:nvGraphicFramePr>
        <p:xfrm>
          <a:off x="1427163" y="1969608"/>
          <a:ext cx="6096000" cy="323596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fr-FR" dirty="0" smtClean="0"/>
                        <a:t>Dieux</a:t>
                      </a:r>
                      <a:r>
                        <a:rPr lang="fr-FR" baseline="0" dirty="0" smtClean="0"/>
                        <a:t> et déesses</a:t>
                      </a:r>
                      <a:endParaRPr lang="fr-FR" dirty="0"/>
                    </a:p>
                  </a:txBody>
                  <a:tcPr/>
                </a:tc>
                <a:tc>
                  <a:txBody>
                    <a:bodyPr/>
                    <a:lstStyle/>
                    <a:p>
                      <a:r>
                        <a:rPr lang="fr-FR" dirty="0" smtClean="0"/>
                        <a:t>Héros </a:t>
                      </a:r>
                      <a:endParaRPr lang="fr-FR" dirty="0"/>
                    </a:p>
                  </a:txBody>
                  <a:tcPr/>
                </a:tc>
              </a:tr>
              <a:tr h="370840">
                <a:tc>
                  <a:txBody>
                    <a:bodyPr/>
                    <a:lstStyle/>
                    <a:p>
                      <a:r>
                        <a:rPr lang="fr-FR" dirty="0" smtClean="0"/>
                        <a:t>Zeus</a:t>
                      </a:r>
                      <a:endParaRPr lang="fr-FR" dirty="0"/>
                    </a:p>
                  </a:txBody>
                  <a:tcPr/>
                </a:tc>
                <a:tc>
                  <a:txBody>
                    <a:bodyPr/>
                    <a:lstStyle/>
                    <a:p>
                      <a:r>
                        <a:rPr lang="fr-FR" dirty="0" smtClean="0"/>
                        <a:t>Achille</a:t>
                      </a:r>
                      <a:endParaRPr lang="fr-FR" dirty="0"/>
                    </a:p>
                  </a:txBody>
                  <a:tcPr/>
                </a:tc>
              </a:tr>
              <a:tr h="370840">
                <a:tc>
                  <a:txBody>
                    <a:bodyPr/>
                    <a:lstStyle/>
                    <a:p>
                      <a:r>
                        <a:rPr lang="fr-FR" dirty="0" smtClean="0"/>
                        <a:t>Héra</a:t>
                      </a:r>
                      <a:endParaRPr lang="fr-FR" dirty="0"/>
                    </a:p>
                  </a:txBody>
                  <a:tcPr/>
                </a:tc>
                <a:tc>
                  <a:txBody>
                    <a:bodyPr/>
                    <a:lstStyle/>
                    <a:p>
                      <a:r>
                        <a:rPr lang="fr-FR" dirty="0" smtClean="0"/>
                        <a:t>Ulysse et Pénélope</a:t>
                      </a:r>
                      <a:endParaRPr lang="fr-FR" dirty="0"/>
                    </a:p>
                  </a:txBody>
                  <a:tcPr/>
                </a:tc>
              </a:tr>
              <a:tr h="370840">
                <a:tc>
                  <a:txBody>
                    <a:bodyPr/>
                    <a:lstStyle/>
                    <a:p>
                      <a:r>
                        <a:rPr lang="fr-FR" dirty="0" smtClean="0"/>
                        <a:t>Athéna</a:t>
                      </a:r>
                      <a:endParaRPr lang="fr-FR" dirty="0"/>
                    </a:p>
                  </a:txBody>
                  <a:tcPr/>
                </a:tc>
                <a:tc>
                  <a:txBody>
                    <a:bodyPr/>
                    <a:lstStyle/>
                    <a:p>
                      <a:r>
                        <a:rPr lang="fr-FR" dirty="0" smtClean="0"/>
                        <a:t>Hector et Andromaque</a:t>
                      </a:r>
                      <a:endParaRPr lang="fr-FR" dirty="0"/>
                    </a:p>
                  </a:txBody>
                  <a:tcPr/>
                </a:tc>
              </a:tr>
              <a:tr h="370840">
                <a:tc>
                  <a:txBody>
                    <a:bodyPr/>
                    <a:lstStyle/>
                    <a:p>
                      <a:r>
                        <a:rPr lang="fr-FR" dirty="0" smtClean="0"/>
                        <a:t>Aphrodite</a:t>
                      </a:r>
                      <a:endParaRPr lang="fr-FR" dirty="0"/>
                    </a:p>
                  </a:txBody>
                  <a:tcPr/>
                </a:tc>
                <a:tc>
                  <a:txBody>
                    <a:bodyPr/>
                    <a:lstStyle/>
                    <a:p>
                      <a:r>
                        <a:rPr lang="fr-FR" dirty="0" smtClean="0"/>
                        <a:t>Pâris et Hélène</a:t>
                      </a:r>
                      <a:endParaRPr lang="fr-FR" dirty="0"/>
                    </a:p>
                  </a:txBody>
                  <a:tcPr/>
                </a:tc>
              </a:tr>
              <a:tr h="370840">
                <a:tc>
                  <a:txBody>
                    <a:bodyPr/>
                    <a:lstStyle/>
                    <a:p>
                      <a:r>
                        <a:rPr lang="fr-FR" dirty="0" smtClean="0"/>
                        <a:t>Apollon</a:t>
                      </a:r>
                      <a:endParaRPr lang="fr-FR" dirty="0"/>
                    </a:p>
                  </a:txBody>
                  <a:tcPr/>
                </a:tc>
                <a:tc>
                  <a:txBody>
                    <a:bodyPr/>
                    <a:lstStyle/>
                    <a:p>
                      <a:r>
                        <a:rPr lang="fr-FR" dirty="0" smtClean="0"/>
                        <a:t>Priam et Hécube</a:t>
                      </a:r>
                      <a:endParaRPr lang="fr-FR" dirty="0"/>
                    </a:p>
                  </a:txBody>
                  <a:tcPr/>
                </a:tc>
              </a:tr>
              <a:tr h="370840">
                <a:tc>
                  <a:txBody>
                    <a:bodyPr/>
                    <a:lstStyle/>
                    <a:p>
                      <a:r>
                        <a:rPr lang="fr-FR" dirty="0" smtClean="0"/>
                        <a:t>Poséidon</a:t>
                      </a:r>
                      <a:endParaRPr lang="fr-FR" dirty="0"/>
                    </a:p>
                  </a:txBody>
                  <a:tcPr/>
                </a:tc>
                <a:tc>
                  <a:txBody>
                    <a:bodyPr/>
                    <a:lstStyle/>
                    <a:p>
                      <a:r>
                        <a:rPr lang="fr-FR" dirty="0" smtClean="0"/>
                        <a:t>Agamemnon et Clytemnestre</a:t>
                      </a:r>
                      <a:endParaRPr lang="fr-FR" dirty="0"/>
                    </a:p>
                  </a:txBody>
                  <a:tcPr/>
                </a:tc>
              </a:tr>
              <a:tr h="370840">
                <a:tc>
                  <a:txBody>
                    <a:bodyPr/>
                    <a:lstStyle/>
                    <a:p>
                      <a:r>
                        <a:rPr lang="fr-FR" dirty="0" smtClean="0"/>
                        <a:t>Héphaïstos</a:t>
                      </a:r>
                      <a:endParaRPr lang="fr-FR" dirty="0"/>
                    </a:p>
                  </a:txBody>
                  <a:tcPr/>
                </a:tc>
                <a:tc>
                  <a:txBody>
                    <a:bodyPr/>
                    <a:lstStyle/>
                    <a:p>
                      <a:r>
                        <a:rPr lang="fr-FR" dirty="0" smtClean="0"/>
                        <a:t>Ménélas et Hélène</a:t>
                      </a:r>
                      <a:endParaRPr lang="fr-FR" dirty="0"/>
                    </a:p>
                  </a:txBody>
                  <a:tcPr/>
                </a:tc>
              </a:tr>
            </a:tbl>
          </a:graphicData>
        </a:graphic>
      </p:graphicFrame>
    </p:spTree>
    <p:extLst>
      <p:ext uri="{BB962C8B-B14F-4D97-AF65-F5344CB8AC3E}">
        <p14:creationId xmlns:p14="http://schemas.microsoft.com/office/powerpoint/2010/main" val="322691562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uta">
  <a:themeElements>
    <a:clrScheme name="Ciel">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Ciel">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Ciel">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uta.thmx</Template>
  <TotalTime>2405</TotalTime>
  <Words>1392</Words>
  <Application>Microsoft Macintosh PowerPoint</Application>
  <PresentationFormat>Présentation à l'écran (4:3)</PresentationFormat>
  <Paragraphs>163</Paragraphs>
  <Slides>39</Slides>
  <Notes>0</Notes>
  <HiddenSlides>0</HiddenSlides>
  <MMClips>0</MMClips>
  <ScaleCrop>false</ScaleCrop>
  <HeadingPairs>
    <vt:vector size="4" baseType="variant">
      <vt:variant>
        <vt:lpstr>Thème</vt:lpstr>
      </vt:variant>
      <vt:variant>
        <vt:i4>1</vt:i4>
      </vt:variant>
      <vt:variant>
        <vt:lpstr>Titres des diapositives</vt:lpstr>
      </vt:variant>
      <vt:variant>
        <vt:i4>39</vt:i4>
      </vt:variant>
    </vt:vector>
  </HeadingPairs>
  <TitlesOfParts>
    <vt:vector size="40" baseType="lpstr">
      <vt:lpstr>uta</vt:lpstr>
      <vt:lpstr>La mythologie grecque</vt:lpstr>
      <vt:lpstr>Ma page web</vt:lpstr>
      <vt:lpstr>Mythes – dieux – déesses – héros…</vt:lpstr>
      <vt:lpstr>Sens à donner aux mythes grecs…</vt:lpstr>
      <vt:lpstr>Quelques exemples de mythes…</vt:lpstr>
      <vt:lpstr>Quelle famille </vt:lpstr>
      <vt:lpstr>L’Iliade d’Homère</vt:lpstr>
      <vt:lpstr>Homère</vt:lpstr>
      <vt:lpstr>Guerre de Troie</vt:lpstr>
      <vt:lpstr>Présentation PowerPoint</vt:lpstr>
      <vt:lpstr>Guerre de Troie: épisode 1 Un banquet peu ordinaire!</vt:lpstr>
      <vt:lpstr>Un concours pas très éthique… </vt:lpstr>
      <vt:lpstr>Héra, Athéna et Pâris</vt:lpstr>
      <vt:lpstr>Un enlèvement provoquant! </vt:lpstr>
      <vt:lpstr>Guerre de Troie: épisode 2</vt:lpstr>
      <vt:lpstr>Préparatifs pour la guerre: </vt:lpstr>
      <vt:lpstr>Sacrifice d’Iphigénie</vt:lpstr>
      <vt:lpstr>Guerre de Troie: épisode 3</vt:lpstr>
      <vt:lpstr>Présentation PowerPoint</vt:lpstr>
      <vt:lpstr>Achille vs Hector…</vt:lpstr>
      <vt:lpstr>Guerre de Troie: épisode 4 </vt:lpstr>
      <vt:lpstr>Laocoon</vt:lpstr>
      <vt:lpstr>Guerre de Troie: épisode 5</vt:lpstr>
      <vt:lpstr>Villes évoquées: Troie</vt:lpstr>
      <vt:lpstr>Présentation PowerPoint</vt:lpstr>
      <vt:lpstr>Troie, aujourd’hui…</vt:lpstr>
      <vt:lpstr>Troie</vt:lpstr>
      <vt:lpstr>Mycènes dirigée par Agamemnon</vt:lpstr>
      <vt:lpstr>Mycènes, fouillée par…Schliemann!</vt:lpstr>
      <vt:lpstr>Textes d’époque…</vt:lpstr>
      <vt:lpstr>Navires de guerre et soldats</vt:lpstr>
      <vt:lpstr>Présentation PowerPoint</vt:lpstr>
      <vt:lpstr>La guerre, selon l'Iliade</vt:lpstr>
      <vt:lpstr>Andromaque se voit arracher son enfant lors de la guerre de Troie </vt:lpstr>
      <vt:lpstr>Quel est le sens de cette guerre?</vt:lpstr>
      <vt:lpstr>…le sens de cette guerre</vt:lpstr>
      <vt:lpstr>Croyance au pouvoir des dieux? selon Euripide </vt:lpstr>
      <vt:lpstr>L’Iliade: un voyage dans le monde grec!</vt:lpstr>
      <vt:lpstr>La guerre de Troie a-t-elle eu lieu?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mythologie grecque</dc:title>
  <dc:creator>évaluateur texte</dc:creator>
  <cp:lastModifiedBy>évaluateur texte</cp:lastModifiedBy>
  <cp:revision>93</cp:revision>
  <dcterms:created xsi:type="dcterms:W3CDTF">2014-04-28T20:19:17Z</dcterms:created>
  <dcterms:modified xsi:type="dcterms:W3CDTF">2014-05-04T15:39:53Z</dcterms:modified>
</cp:coreProperties>
</file>