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302" r:id="rId4"/>
    <p:sldId id="303" r:id="rId5"/>
    <p:sldId id="258" r:id="rId6"/>
    <p:sldId id="304" r:id="rId7"/>
    <p:sldId id="260" r:id="rId8"/>
    <p:sldId id="259" r:id="rId9"/>
    <p:sldId id="261" r:id="rId10"/>
    <p:sldId id="262" r:id="rId11"/>
    <p:sldId id="305" r:id="rId12"/>
    <p:sldId id="263" r:id="rId13"/>
    <p:sldId id="265" r:id="rId14"/>
    <p:sldId id="266" r:id="rId15"/>
    <p:sldId id="306" r:id="rId16"/>
    <p:sldId id="267" r:id="rId17"/>
    <p:sldId id="269" r:id="rId18"/>
    <p:sldId id="268" r:id="rId19"/>
    <p:sldId id="270" r:id="rId20"/>
    <p:sldId id="272" r:id="rId21"/>
    <p:sldId id="271" r:id="rId22"/>
    <p:sldId id="273" r:id="rId23"/>
    <p:sldId id="274" r:id="rId24"/>
    <p:sldId id="275" r:id="rId25"/>
    <p:sldId id="276" r:id="rId26"/>
    <p:sldId id="297" r:id="rId27"/>
    <p:sldId id="298" r:id="rId28"/>
    <p:sldId id="278" r:id="rId29"/>
    <p:sldId id="279" r:id="rId30"/>
    <p:sldId id="280" r:id="rId31"/>
    <p:sldId id="291" r:id="rId32"/>
    <p:sldId id="293" r:id="rId33"/>
    <p:sldId id="292" r:id="rId34"/>
    <p:sldId id="281" r:id="rId35"/>
    <p:sldId id="283" r:id="rId36"/>
    <p:sldId id="282" r:id="rId37"/>
    <p:sldId id="284" r:id="rId38"/>
    <p:sldId id="286" r:id="rId39"/>
    <p:sldId id="285" r:id="rId40"/>
    <p:sldId id="287" r:id="rId41"/>
    <p:sldId id="289" r:id="rId42"/>
    <p:sldId id="288" r:id="rId43"/>
    <p:sldId id="290" r:id="rId44"/>
    <p:sldId id="295" r:id="rId45"/>
    <p:sldId id="294" r:id="rId46"/>
    <p:sldId id="296" r:id="rId47"/>
    <p:sldId id="300" r:id="rId48"/>
    <p:sldId id="301" r:id="rId49"/>
    <p:sldId id="299" r:id="rId5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2" d="100"/>
          <a:sy n="112" d="100"/>
        </p:scale>
        <p:origin x="-120" y="-11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fr-CA" smtClean="0"/>
              <a:t>Cliquez et modifiez le titre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1CE4FB7A-E53E-AC44-830C-EFEC049A0402}" type="datetimeFigureOut">
              <a:rPr lang="fr-FR" smtClean="0"/>
              <a:t>2014-05-19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9D22DB-43E7-FF40-92C7-F2EA37CD9AF6}" type="slidenum">
              <a:rPr lang="fr-FR" smtClean="0"/>
              <a:t>‹#›</a:t>
            </a:fld>
            <a:endParaRPr lang="fr-FR"/>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fr-CA" smtClean="0"/>
              <a:t>Cliquez et modifiez le titre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1CE4FB7A-E53E-AC44-830C-EFEC049A0402}" type="datetimeFigureOut">
              <a:rPr lang="fr-FR" smtClean="0"/>
              <a:t>2014-05-19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9D22DB-43E7-FF40-92C7-F2EA37CD9AF6}" type="slidenum">
              <a:rPr lang="fr-FR" smtClean="0"/>
              <a:t>‹#›</a:t>
            </a:fld>
            <a:endParaRPr lang="fr-FR"/>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fr-CA" smtClean="0"/>
              <a:t>Cliquez et modifiez le titre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images au-dessus de légende">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1CE4FB7A-E53E-AC44-830C-EFEC049A0402}" type="datetimeFigureOut">
              <a:rPr lang="fr-FR" smtClean="0"/>
              <a:t>2014-05-19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9D22DB-43E7-FF40-92C7-F2EA37CD9AF6}" type="slidenum">
              <a:rPr lang="fr-FR" smtClean="0"/>
              <a:t>‹#›</a:t>
            </a:fld>
            <a:endParaRPr lang="fr-FR"/>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fr-CA" smtClean="0"/>
              <a:t>Cliquez et modifiez le titre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1CE4FB7A-E53E-AC44-830C-EFEC049A0402}" type="datetimeFigureOut">
              <a:rPr lang="fr-FR" smtClean="0"/>
              <a:t>2014-05-19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fr-CA" smtClean="0"/>
              <a:t>Cliquez et modifiez le titre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1CE4FB7A-E53E-AC44-830C-EFEC049A0402}" type="datetimeFigureOut">
              <a:rPr lang="fr-FR" smtClean="0"/>
              <a:t>2014-05-19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1CE4FB7A-E53E-AC44-830C-EFEC049A0402}" type="datetimeFigureOut">
              <a:rPr lang="fr-FR" smtClean="0"/>
              <a:t>2014-05-19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avec imag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fr-CA" smtClean="0"/>
              <a:t>Cliquez et modifiez le titre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fr-CA" smtClean="0"/>
              <a:t>Cliquez et modifiez le titre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Date Placeholder 4"/>
          <p:cNvSpPr>
            <a:spLocks noGrp="1"/>
          </p:cNvSpPr>
          <p:nvPr>
            <p:ph type="dt" sz="half" idx="10"/>
          </p:nvPr>
        </p:nvSpPr>
        <p:spPr/>
        <p:txBody>
          <a:bodyPr/>
          <a:lstStyle/>
          <a:p>
            <a:fld id="{1CE4FB7A-E53E-AC44-830C-EFEC049A0402}" type="datetimeFigureOut">
              <a:rPr lang="fr-FR" smtClean="0"/>
              <a:t>2014-05-19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fr-CA" smtClean="0"/>
              <a:t>Cliquez et modifiez le titre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7" name="Date Placeholder 6"/>
          <p:cNvSpPr>
            <a:spLocks noGrp="1"/>
          </p:cNvSpPr>
          <p:nvPr>
            <p:ph type="dt" sz="half" idx="10"/>
          </p:nvPr>
        </p:nvSpPr>
        <p:spPr/>
        <p:txBody>
          <a:bodyPr/>
          <a:lstStyle/>
          <a:p>
            <a:fld id="{1CE4FB7A-E53E-AC44-830C-EFEC049A0402}" type="datetimeFigureOut">
              <a:rPr lang="fr-FR" smtClean="0"/>
              <a:t>2014-05-19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Date Placeholder 2"/>
          <p:cNvSpPr>
            <a:spLocks noGrp="1"/>
          </p:cNvSpPr>
          <p:nvPr>
            <p:ph type="dt" sz="half" idx="10"/>
          </p:nvPr>
        </p:nvSpPr>
        <p:spPr/>
        <p:txBody>
          <a:bodyPr/>
          <a:lstStyle/>
          <a:p>
            <a:fld id="{1CE4FB7A-E53E-AC44-830C-EFEC049A0402}" type="datetimeFigureOut">
              <a:rPr lang="fr-FR" smtClean="0"/>
              <a:t>2014-05-19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4FB7A-E53E-AC44-830C-EFEC049A0402}" type="datetimeFigureOut">
              <a:rPr lang="fr-FR" smtClean="0"/>
              <a:t>2014-05-19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fr-CA" smtClean="0"/>
              <a:t>Cliquez et modifiez le titre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1CE4FB7A-E53E-AC44-830C-EFEC049A0402}" type="datetimeFigureOut">
              <a:rPr lang="fr-FR" smtClean="0"/>
              <a:t>2014-05-19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fr-CA" smtClean="0"/>
              <a:t>Cliquez et modifiez le titre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1CE4FB7A-E53E-AC44-830C-EFEC049A0402}" type="datetimeFigureOut">
              <a:rPr lang="fr-FR" smtClean="0"/>
              <a:t>2014-05-19</a:t>
            </a:fld>
            <a:endParaRPr lang="fr-FR"/>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fr-FR"/>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C59D22DB-43E7-FF40-92C7-F2EA37CD9AF6}" type="slidenum">
              <a:rPr lang="fr-FR" smtClean="0"/>
              <a:t>‹#›</a:t>
            </a:fld>
            <a:endParaRPr lang="fr-FR"/>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mythologie grecque-3</a:t>
            </a:r>
            <a:endParaRPr lang="fr-FR" dirty="0"/>
          </a:p>
        </p:txBody>
      </p:sp>
      <p:sp>
        <p:nvSpPr>
          <p:cNvPr id="3" name="Sous-titre 2"/>
          <p:cNvSpPr>
            <a:spLocks noGrp="1"/>
          </p:cNvSpPr>
          <p:nvPr>
            <p:ph type="subTitle" idx="1"/>
          </p:nvPr>
        </p:nvSpPr>
        <p:spPr/>
        <p:txBody>
          <a:bodyPr/>
          <a:lstStyle/>
          <a:p>
            <a:r>
              <a:rPr lang="fr-FR" dirty="0" smtClean="0"/>
              <a:t>Luc Guay, </a:t>
            </a:r>
            <a:r>
              <a:rPr lang="fr-FR" dirty="0" err="1" smtClean="0"/>
              <a:t>Ph.D</a:t>
            </a:r>
            <a:r>
              <a:rPr lang="fr-FR" dirty="0" smtClean="0"/>
              <a:t>, didactique de l’histoire</a:t>
            </a:r>
          </a:p>
          <a:p>
            <a:r>
              <a:rPr lang="fr-FR" dirty="0" smtClean="0"/>
              <a:t>UTA – printemps 2014</a:t>
            </a:r>
            <a:endParaRPr lang="fr-FR" dirty="0"/>
          </a:p>
        </p:txBody>
      </p:sp>
    </p:spTree>
    <p:extLst>
      <p:ext uri="{BB962C8B-B14F-4D97-AF65-F5344CB8AC3E}">
        <p14:creationId xmlns:p14="http://schemas.microsoft.com/office/powerpoint/2010/main" val="3741709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5143" y="1308424"/>
            <a:ext cx="8998857" cy="5549576"/>
          </a:xfrm>
        </p:spPr>
        <p:txBody>
          <a:bodyPr>
            <a:normAutofit fontScale="92500" lnSpcReduction="10000"/>
          </a:bodyPr>
          <a:lstStyle/>
          <a:p>
            <a:pPr lvl="1"/>
            <a:r>
              <a:rPr lang="fr-CA" sz="3600" dirty="0">
                <a:effectLst/>
              </a:rPr>
              <a:t>s’emparant de sa massue, </a:t>
            </a:r>
            <a:r>
              <a:rPr lang="fr-CA" sz="3600" dirty="0" err="1">
                <a:effectLst/>
              </a:rPr>
              <a:t>Héraklès</a:t>
            </a:r>
            <a:r>
              <a:rPr lang="fr-CA" sz="3600" dirty="0">
                <a:effectLst/>
              </a:rPr>
              <a:t> dirigea le lion vers la caverne, boucha une issue et s’empara du lion et l’étouffa</a:t>
            </a:r>
          </a:p>
          <a:p>
            <a:pPr lvl="1"/>
            <a:r>
              <a:rPr lang="fr-CA" sz="3600" dirty="0">
                <a:effectLst/>
              </a:rPr>
              <a:t>il écorcha l’animal et se couvrit le corps avec la peau, sa tête lui servant de casque</a:t>
            </a:r>
          </a:p>
          <a:p>
            <a:pPr lvl="1"/>
            <a:r>
              <a:rPr lang="fr-CA" sz="3600" dirty="0" err="1">
                <a:effectLst/>
              </a:rPr>
              <a:t>Héraklès</a:t>
            </a:r>
            <a:r>
              <a:rPr lang="fr-CA" sz="3600" dirty="0">
                <a:effectLst/>
              </a:rPr>
              <a:t> voulut se présenter devant son cousin Eurysthée qui prit peur et exigea qu’</a:t>
            </a:r>
            <a:r>
              <a:rPr lang="fr-CA" sz="3600" dirty="0" err="1">
                <a:effectLst/>
              </a:rPr>
              <a:t>Héraklès</a:t>
            </a:r>
            <a:r>
              <a:rPr lang="fr-CA" sz="3600" dirty="0">
                <a:effectLst/>
              </a:rPr>
              <a:t> dépose le fruit de ses Travaux aux portes de la ville…</a:t>
            </a:r>
          </a:p>
          <a:p>
            <a:pPr marL="0" indent="0">
              <a:buNone/>
            </a:pPr>
            <a:endParaRPr lang="fr-CA" dirty="0">
              <a:effectLst/>
            </a:endParaRPr>
          </a:p>
        </p:txBody>
      </p:sp>
    </p:spTree>
    <p:extLst>
      <p:ext uri="{BB962C8B-B14F-4D97-AF65-F5344CB8AC3E}">
        <p14:creationId xmlns:p14="http://schemas.microsoft.com/office/powerpoint/2010/main" val="3374806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5-19 à 19.39.34.png"/>
          <p:cNvPicPr>
            <a:picLocks noGrp="1" noChangeAspect="1"/>
          </p:cNvPicPr>
          <p:nvPr>
            <p:ph idx="1"/>
          </p:nvPr>
        </p:nvPicPr>
        <p:blipFill>
          <a:blip r:embed="rId2" cstate="email">
            <a:extLst>
              <a:ext uri="{28A0092B-C50C-407E-A947-70E740481C1C}">
                <a14:useLocalDpi xmlns:a14="http://schemas.microsoft.com/office/drawing/2010/main"/>
              </a:ext>
            </a:extLst>
          </a:blip>
          <a:srcRect l="-49420" r="-49420"/>
          <a:stretch>
            <a:fillRect/>
          </a:stretch>
        </p:blipFill>
        <p:spPr>
          <a:xfrm>
            <a:off x="-2245248" y="0"/>
            <a:ext cx="9059863" cy="6858000"/>
          </a:xfrm>
        </p:spPr>
      </p:pic>
      <p:pic>
        <p:nvPicPr>
          <p:cNvPr id="5" name="Image 4" descr="Capture d’écran 2014-05-19 à 19.36.29.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8027" y="0"/>
            <a:ext cx="4475973" cy="5754823"/>
          </a:xfrm>
          <a:prstGeom prst="rect">
            <a:avLst/>
          </a:prstGeom>
        </p:spPr>
      </p:pic>
    </p:spTree>
    <p:extLst>
      <p:ext uri="{BB962C8B-B14F-4D97-AF65-F5344CB8AC3E}">
        <p14:creationId xmlns:p14="http://schemas.microsoft.com/office/powerpoint/2010/main" val="4237670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29029"/>
            <a:ext cx="7716837" cy="1447800"/>
          </a:xfrm>
        </p:spPr>
        <p:txBody>
          <a:bodyPr/>
          <a:lstStyle/>
          <a:p>
            <a:r>
              <a:rPr lang="fr-FR" dirty="0" smtClean="0">
                <a:solidFill>
                  <a:srgbClr val="0000FF"/>
                </a:solidFill>
              </a:rPr>
              <a:t>2</a:t>
            </a:r>
            <a:r>
              <a:rPr lang="fr-FR" baseline="30000" dirty="0" smtClean="0">
                <a:solidFill>
                  <a:srgbClr val="0000FF"/>
                </a:solidFill>
              </a:rPr>
              <a:t>e</a:t>
            </a:r>
            <a:r>
              <a:rPr lang="fr-FR" dirty="0" smtClean="0">
                <a:solidFill>
                  <a:srgbClr val="0000FF"/>
                </a:solidFill>
              </a:rPr>
              <a:t> défi: </a:t>
            </a:r>
            <a:r>
              <a:rPr lang="fr-FR" dirty="0" smtClean="0"/>
              <a:t>l’hydre de Lerne</a:t>
            </a:r>
            <a:endParaRPr lang="fr-FR" dirty="0"/>
          </a:p>
        </p:txBody>
      </p:sp>
      <p:sp>
        <p:nvSpPr>
          <p:cNvPr id="3" name="Espace réservé du contenu 2"/>
          <p:cNvSpPr>
            <a:spLocks noGrp="1"/>
          </p:cNvSpPr>
          <p:nvPr>
            <p:ph idx="1"/>
          </p:nvPr>
        </p:nvSpPr>
        <p:spPr>
          <a:xfrm>
            <a:off x="0" y="1185333"/>
            <a:ext cx="9144000" cy="5672667"/>
          </a:xfrm>
        </p:spPr>
        <p:txBody>
          <a:bodyPr/>
          <a:lstStyle/>
          <a:p>
            <a:pPr lvl="1"/>
            <a:r>
              <a:rPr lang="fr-CA" sz="3600" dirty="0">
                <a:effectLst/>
              </a:rPr>
              <a:t>monstre encore une fois élevée par Héra à Lerne près d’Argos, pour défier </a:t>
            </a:r>
            <a:r>
              <a:rPr lang="fr-CA" sz="3600" dirty="0" err="1">
                <a:effectLst/>
              </a:rPr>
              <a:t>Héraklès</a:t>
            </a:r>
            <a:endParaRPr lang="fr-CA" sz="3600" dirty="0">
              <a:effectLst/>
            </a:endParaRPr>
          </a:p>
          <a:p>
            <a:pPr lvl="1"/>
            <a:r>
              <a:rPr lang="fr-CA" sz="3600" dirty="0">
                <a:effectLst/>
              </a:rPr>
              <a:t>c’était un serpent à plusieurs têtes (certains affirment qu’il en possédait 5, d’autres, 100, plusieurs s’entendent pour 9!) </a:t>
            </a:r>
          </a:p>
          <a:p>
            <a:pPr lvl="1"/>
            <a:r>
              <a:rPr lang="fr-CA" sz="3600" dirty="0" smtClean="0">
                <a:effectLst/>
              </a:rPr>
              <a:t>il </a:t>
            </a:r>
            <a:r>
              <a:rPr lang="fr-CA" sz="3600" dirty="0">
                <a:effectLst/>
              </a:rPr>
              <a:t>s’en dégageait une haleine mortelle.</a:t>
            </a:r>
          </a:p>
          <a:p>
            <a:pPr marL="0" indent="0">
              <a:buNone/>
            </a:pPr>
            <a:endParaRPr lang="fr-FR" dirty="0"/>
          </a:p>
        </p:txBody>
      </p:sp>
    </p:spTree>
    <p:extLst>
      <p:ext uri="{BB962C8B-B14F-4D97-AF65-F5344CB8AC3E}">
        <p14:creationId xmlns:p14="http://schemas.microsoft.com/office/powerpoint/2010/main" val="347837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5-04 à 12.37.08.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1"/>
            <a:ext cx="8074239" cy="6055679"/>
          </a:xfrm>
        </p:spPr>
      </p:pic>
      <p:sp>
        <p:nvSpPr>
          <p:cNvPr id="2" name="ZoneTexte 1"/>
          <p:cNvSpPr txBox="1"/>
          <p:nvPr/>
        </p:nvSpPr>
        <p:spPr>
          <a:xfrm>
            <a:off x="7960425" y="555671"/>
            <a:ext cx="1183575" cy="1200329"/>
          </a:xfrm>
          <a:prstGeom prst="rect">
            <a:avLst/>
          </a:prstGeom>
          <a:noFill/>
        </p:spPr>
        <p:txBody>
          <a:bodyPr wrap="square" rtlCol="0">
            <a:spAutoFit/>
          </a:bodyPr>
          <a:lstStyle/>
          <a:p>
            <a:r>
              <a:rPr lang="fr-FR" dirty="0" err="1" smtClean="0">
                <a:solidFill>
                  <a:srgbClr val="FFFF00"/>
                </a:solidFill>
              </a:rPr>
              <a:t>Héraklès</a:t>
            </a:r>
            <a:r>
              <a:rPr lang="fr-FR" dirty="0" smtClean="0">
                <a:solidFill>
                  <a:srgbClr val="FFFF00"/>
                </a:solidFill>
              </a:rPr>
              <a:t> tue l’Hydre de Lerne</a:t>
            </a:r>
            <a:endParaRPr lang="fr-FR" dirty="0">
              <a:solidFill>
                <a:srgbClr val="FFFF00"/>
              </a:solidFill>
            </a:endParaRPr>
          </a:p>
        </p:txBody>
      </p:sp>
    </p:spTree>
    <p:extLst>
      <p:ext uri="{BB962C8B-B14F-4D97-AF65-F5344CB8AC3E}">
        <p14:creationId xmlns:p14="http://schemas.microsoft.com/office/powerpoint/2010/main" val="3399365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03180"/>
            <a:ext cx="9144000" cy="5754819"/>
          </a:xfrm>
        </p:spPr>
        <p:txBody>
          <a:bodyPr>
            <a:normAutofit fontScale="85000" lnSpcReduction="10000"/>
          </a:bodyPr>
          <a:lstStyle/>
          <a:p>
            <a:pPr lvl="1"/>
            <a:r>
              <a:rPr lang="fr-CA" sz="3600" dirty="0" err="1" smtClean="0">
                <a:effectLst/>
              </a:rPr>
              <a:t>Héraklès</a:t>
            </a:r>
            <a:r>
              <a:rPr lang="fr-CA" sz="3600" dirty="0" smtClean="0">
                <a:effectLst/>
              </a:rPr>
              <a:t> possède flèches enflammées</a:t>
            </a:r>
          </a:p>
          <a:p>
            <a:pPr lvl="1"/>
            <a:r>
              <a:rPr lang="fr-CA" sz="3600" dirty="0" smtClean="0">
                <a:effectLst/>
              </a:rPr>
              <a:t>Monstre meurt, </a:t>
            </a:r>
          </a:p>
          <a:p>
            <a:pPr lvl="1"/>
            <a:r>
              <a:rPr lang="fr-CA" sz="3600" dirty="0" smtClean="0">
                <a:effectLst/>
              </a:rPr>
              <a:t>coupa </a:t>
            </a:r>
            <a:r>
              <a:rPr lang="fr-CA" sz="3600" dirty="0">
                <a:effectLst/>
              </a:rPr>
              <a:t>les têtes avec son épée, mais elles « repoussaient » aussitôt coupées</a:t>
            </a:r>
            <a:r>
              <a:rPr lang="fr-CA" sz="3600" dirty="0" smtClean="0">
                <a:effectLst/>
              </a:rPr>
              <a:t>…</a:t>
            </a:r>
          </a:p>
          <a:p>
            <a:pPr lvl="1"/>
            <a:r>
              <a:rPr lang="fr-CA" sz="3600" dirty="0" err="1" smtClean="0">
                <a:effectLst/>
              </a:rPr>
              <a:t>Héraklès</a:t>
            </a:r>
            <a:r>
              <a:rPr lang="fr-CA" sz="3600" dirty="0" smtClean="0">
                <a:effectLst/>
              </a:rPr>
              <a:t> </a:t>
            </a:r>
            <a:r>
              <a:rPr lang="fr-CA" sz="3600" dirty="0">
                <a:effectLst/>
              </a:rPr>
              <a:t>se fit aider par un neveu qui utilisa des charbons de bois pour brûler la base des têtes qui ne purent repousser…</a:t>
            </a:r>
          </a:p>
          <a:p>
            <a:pPr lvl="1"/>
            <a:r>
              <a:rPr lang="fr-CA" sz="3600" dirty="0">
                <a:effectLst/>
              </a:rPr>
              <a:t>Mais Eurysthée ne voulut pas reconnaître l’exploit d’</a:t>
            </a:r>
            <a:r>
              <a:rPr lang="fr-CA" sz="3600" dirty="0" err="1">
                <a:effectLst/>
              </a:rPr>
              <a:t>Héraklès</a:t>
            </a:r>
            <a:r>
              <a:rPr lang="fr-CA" sz="3600" dirty="0">
                <a:effectLst/>
              </a:rPr>
              <a:t> étant donné que celui-ci avait reçu l’aide de son neveu…</a:t>
            </a:r>
          </a:p>
          <a:p>
            <a:pPr marL="0" indent="0">
              <a:buNone/>
            </a:pPr>
            <a:endParaRPr lang="fr-FR" dirty="0"/>
          </a:p>
        </p:txBody>
      </p:sp>
    </p:spTree>
    <p:extLst>
      <p:ext uri="{BB962C8B-B14F-4D97-AF65-F5344CB8AC3E}">
        <p14:creationId xmlns:p14="http://schemas.microsoft.com/office/powerpoint/2010/main" val="1336237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5-19 à 19.19.06.png"/>
          <p:cNvPicPr>
            <a:picLocks noGrp="1" noChangeAspect="1"/>
          </p:cNvPicPr>
          <p:nvPr>
            <p:ph idx="1"/>
          </p:nvPr>
        </p:nvPicPr>
        <p:blipFill>
          <a:blip r:embed="rId2" cstate="email">
            <a:extLst>
              <a:ext uri="{28A0092B-C50C-407E-A947-70E740481C1C}">
                <a14:useLocalDpi xmlns:a14="http://schemas.microsoft.com/office/drawing/2010/main"/>
              </a:ext>
            </a:extLst>
          </a:blip>
          <a:srcRect t="-16621" b="-16621"/>
          <a:stretch>
            <a:fillRect/>
          </a:stretch>
        </p:blipFill>
        <p:spPr>
          <a:xfrm>
            <a:off x="0" y="-850751"/>
            <a:ext cx="7496175" cy="6767512"/>
          </a:xfrm>
        </p:spPr>
      </p:pic>
      <p:sp>
        <p:nvSpPr>
          <p:cNvPr id="5" name="ZoneTexte 4"/>
          <p:cNvSpPr txBox="1"/>
          <p:nvPr/>
        </p:nvSpPr>
        <p:spPr>
          <a:xfrm>
            <a:off x="7496175" y="306186"/>
            <a:ext cx="1518837" cy="1477328"/>
          </a:xfrm>
          <a:prstGeom prst="rect">
            <a:avLst/>
          </a:prstGeom>
          <a:noFill/>
        </p:spPr>
        <p:txBody>
          <a:bodyPr wrap="square" rtlCol="0">
            <a:spAutoFit/>
          </a:bodyPr>
          <a:lstStyle/>
          <a:p>
            <a:r>
              <a:rPr lang="fr-FR" dirty="0" err="1" smtClean="0">
                <a:solidFill>
                  <a:srgbClr val="FFFF00"/>
                </a:solidFill>
              </a:rPr>
              <a:t>Héraklès</a:t>
            </a:r>
            <a:r>
              <a:rPr lang="fr-FR" dirty="0" smtClean="0">
                <a:solidFill>
                  <a:srgbClr val="FFFF00"/>
                </a:solidFill>
              </a:rPr>
              <a:t> et son neveu combattant l’Hydre de Lerne</a:t>
            </a:r>
            <a:endParaRPr lang="fr-FR" dirty="0">
              <a:solidFill>
                <a:srgbClr val="FFFF00"/>
              </a:solidFill>
            </a:endParaRPr>
          </a:p>
        </p:txBody>
      </p:sp>
    </p:spTree>
    <p:extLst>
      <p:ext uri="{BB962C8B-B14F-4D97-AF65-F5344CB8AC3E}">
        <p14:creationId xmlns:p14="http://schemas.microsoft.com/office/powerpoint/2010/main" val="3124949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16933"/>
            <a:ext cx="7716837" cy="1447800"/>
          </a:xfrm>
        </p:spPr>
        <p:txBody>
          <a:bodyPr/>
          <a:lstStyle/>
          <a:p>
            <a:r>
              <a:rPr lang="fr-FR" sz="3600" dirty="0" smtClean="0">
                <a:solidFill>
                  <a:srgbClr val="0000FF"/>
                </a:solidFill>
              </a:rPr>
              <a:t>3</a:t>
            </a:r>
            <a:r>
              <a:rPr lang="fr-FR" sz="3600" baseline="30000" dirty="0" smtClean="0">
                <a:solidFill>
                  <a:srgbClr val="0000FF"/>
                </a:solidFill>
              </a:rPr>
              <a:t>e</a:t>
            </a:r>
            <a:r>
              <a:rPr lang="fr-FR" sz="3600" dirty="0" smtClean="0">
                <a:solidFill>
                  <a:srgbClr val="0000FF"/>
                </a:solidFill>
              </a:rPr>
              <a:t> défi</a:t>
            </a:r>
            <a:r>
              <a:rPr lang="fr-FR" sz="3600" dirty="0" smtClean="0"/>
              <a:t>: le sanglier d’Érymanthe</a:t>
            </a:r>
            <a:endParaRPr lang="fr-FR" sz="3600" dirty="0"/>
          </a:p>
        </p:txBody>
      </p:sp>
      <p:sp>
        <p:nvSpPr>
          <p:cNvPr id="3" name="Espace réservé du contenu 2"/>
          <p:cNvSpPr>
            <a:spLocks noGrp="1"/>
          </p:cNvSpPr>
          <p:nvPr>
            <p:ph idx="1"/>
          </p:nvPr>
        </p:nvSpPr>
        <p:spPr>
          <a:xfrm>
            <a:off x="0" y="1464733"/>
            <a:ext cx="9144000" cy="5393267"/>
          </a:xfrm>
        </p:spPr>
        <p:txBody>
          <a:bodyPr/>
          <a:lstStyle/>
          <a:p>
            <a:pPr marL="342900" lvl="1" indent="-342900">
              <a:spcAft>
                <a:spcPts val="2000"/>
              </a:spcAft>
            </a:pPr>
            <a:r>
              <a:rPr lang="fr-CA" sz="3600" dirty="0">
                <a:effectLst/>
              </a:rPr>
              <a:t>c’était un monstre qui vivait dans les forêts du mont Érymanthe situé à l’Ouest du </a:t>
            </a:r>
            <a:r>
              <a:rPr lang="fr-CA" sz="3600" dirty="0" smtClean="0">
                <a:effectLst/>
              </a:rPr>
              <a:t>Péloponnèse</a:t>
            </a:r>
          </a:p>
          <a:p>
            <a:pPr marL="342900" lvl="1" indent="-342900">
              <a:spcAft>
                <a:spcPts val="2000"/>
              </a:spcAft>
            </a:pPr>
            <a:r>
              <a:rPr lang="fr-CA" sz="3600" dirty="0" smtClean="0">
                <a:effectLst/>
              </a:rPr>
              <a:t>Il dévorait tout sur son passage…</a:t>
            </a:r>
            <a:endParaRPr lang="fr-CA" sz="3600" dirty="0">
              <a:effectLst/>
            </a:endParaRPr>
          </a:p>
          <a:p>
            <a:pPr marL="0" indent="0">
              <a:buNone/>
            </a:pPr>
            <a:endParaRPr lang="fr-FR" dirty="0"/>
          </a:p>
        </p:txBody>
      </p:sp>
    </p:spTree>
    <p:extLst>
      <p:ext uri="{BB962C8B-B14F-4D97-AF65-F5344CB8AC3E}">
        <p14:creationId xmlns:p14="http://schemas.microsoft.com/office/powerpoint/2010/main" val="873053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321250"/>
            <a:ext cx="9144000" cy="5536749"/>
          </a:xfrm>
        </p:spPr>
        <p:txBody>
          <a:bodyPr/>
          <a:lstStyle/>
          <a:p>
            <a:pPr lvl="1"/>
            <a:r>
              <a:rPr lang="fr-CA" sz="3200" dirty="0" err="1" smtClean="0">
                <a:effectLst/>
              </a:rPr>
              <a:t>Héraklès</a:t>
            </a:r>
            <a:r>
              <a:rPr lang="fr-CA" sz="3200" dirty="0" smtClean="0">
                <a:effectLst/>
              </a:rPr>
              <a:t> attira le sanglier par ses cris</a:t>
            </a:r>
          </a:p>
          <a:p>
            <a:pPr lvl="1"/>
            <a:r>
              <a:rPr lang="fr-CA" sz="3200" dirty="0" smtClean="0">
                <a:effectLst/>
              </a:rPr>
              <a:t> </a:t>
            </a:r>
            <a:r>
              <a:rPr lang="fr-CA" sz="3200" dirty="0">
                <a:effectLst/>
              </a:rPr>
              <a:t>le repoussa jusque dans la neige profonde des lieux;  </a:t>
            </a:r>
            <a:endParaRPr lang="fr-CA" sz="3200" dirty="0" smtClean="0">
              <a:effectLst/>
            </a:endParaRPr>
          </a:p>
          <a:p>
            <a:pPr lvl="1"/>
            <a:r>
              <a:rPr lang="fr-CA" sz="3200" dirty="0" smtClean="0">
                <a:effectLst/>
              </a:rPr>
              <a:t>une </a:t>
            </a:r>
            <a:r>
              <a:rPr lang="fr-CA" sz="3200" dirty="0">
                <a:effectLst/>
              </a:rPr>
              <a:t>fois l’animal fatigué, il le captura et le tua.</a:t>
            </a:r>
          </a:p>
          <a:p>
            <a:pPr lvl="1"/>
            <a:r>
              <a:rPr lang="fr-CA" sz="3200" dirty="0" smtClean="0">
                <a:effectLst/>
              </a:rPr>
              <a:t>Eurysthée est tellement </a:t>
            </a:r>
            <a:r>
              <a:rPr lang="fr-CA" sz="3200" dirty="0">
                <a:effectLst/>
              </a:rPr>
              <a:t>effrayé qu’il se cacha dans une jarre  : ce dernier en sortit quand </a:t>
            </a:r>
            <a:r>
              <a:rPr lang="fr-CA" sz="3200" dirty="0" err="1">
                <a:effectLst/>
              </a:rPr>
              <a:t>Héraklès</a:t>
            </a:r>
            <a:r>
              <a:rPr lang="fr-CA" sz="3200" dirty="0">
                <a:effectLst/>
              </a:rPr>
              <a:t> voulut y jeter le sanglier …</a:t>
            </a:r>
          </a:p>
          <a:p>
            <a:pPr marL="0" indent="0">
              <a:buNone/>
            </a:pPr>
            <a:endParaRPr lang="fr-FR" dirty="0"/>
          </a:p>
        </p:txBody>
      </p:sp>
    </p:spTree>
    <p:extLst>
      <p:ext uri="{BB962C8B-B14F-4D97-AF65-F5344CB8AC3E}">
        <p14:creationId xmlns:p14="http://schemas.microsoft.com/office/powerpoint/2010/main" val="2898307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5-04 à 12.42.08.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7877675" cy="5908256"/>
          </a:xfrm>
        </p:spPr>
      </p:pic>
      <p:sp>
        <p:nvSpPr>
          <p:cNvPr id="2" name="ZoneTexte 1"/>
          <p:cNvSpPr txBox="1"/>
          <p:nvPr/>
        </p:nvSpPr>
        <p:spPr>
          <a:xfrm>
            <a:off x="7835689" y="351547"/>
            <a:ext cx="1308311" cy="2308324"/>
          </a:xfrm>
          <a:prstGeom prst="rect">
            <a:avLst/>
          </a:prstGeom>
          <a:noFill/>
        </p:spPr>
        <p:txBody>
          <a:bodyPr wrap="square" rtlCol="0">
            <a:spAutoFit/>
          </a:bodyPr>
          <a:lstStyle/>
          <a:p>
            <a:r>
              <a:rPr lang="fr-FR" dirty="0" err="1" smtClean="0">
                <a:solidFill>
                  <a:srgbClr val="FFFF00"/>
                </a:solidFill>
              </a:rPr>
              <a:t>Héraklès</a:t>
            </a:r>
            <a:r>
              <a:rPr lang="fr-FR" dirty="0" smtClean="0">
                <a:solidFill>
                  <a:srgbClr val="FFFF00"/>
                </a:solidFill>
              </a:rPr>
              <a:t> rapporte le sanglier </a:t>
            </a:r>
            <a:r>
              <a:rPr lang="fr-FR" dirty="0">
                <a:solidFill>
                  <a:srgbClr val="FFFF00"/>
                </a:solidFill>
              </a:rPr>
              <a:t>d’Érymanthe</a:t>
            </a:r>
            <a:r>
              <a:rPr lang="fr-FR" dirty="0" smtClean="0">
                <a:solidFill>
                  <a:srgbClr val="FFFF00"/>
                </a:solidFill>
              </a:rPr>
              <a:t> à son cousin Eurysthée</a:t>
            </a:r>
            <a:endParaRPr lang="fr-FR" dirty="0">
              <a:solidFill>
                <a:srgbClr val="FFFF00"/>
              </a:solidFill>
            </a:endParaRPr>
          </a:p>
        </p:txBody>
      </p:sp>
    </p:spTree>
    <p:extLst>
      <p:ext uri="{BB962C8B-B14F-4D97-AF65-F5344CB8AC3E}">
        <p14:creationId xmlns:p14="http://schemas.microsoft.com/office/powerpoint/2010/main" val="3831372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sz="4000" dirty="0" smtClean="0">
                <a:solidFill>
                  <a:srgbClr val="0000FF"/>
                </a:solidFill>
              </a:rPr>
              <a:t>4</a:t>
            </a:r>
            <a:r>
              <a:rPr lang="fr-FR" sz="4000" baseline="30000" dirty="0" smtClean="0">
                <a:solidFill>
                  <a:srgbClr val="0000FF"/>
                </a:solidFill>
              </a:rPr>
              <a:t>e</a:t>
            </a:r>
            <a:r>
              <a:rPr lang="fr-FR" sz="4000" dirty="0" smtClean="0">
                <a:solidFill>
                  <a:srgbClr val="0000FF"/>
                </a:solidFill>
              </a:rPr>
              <a:t> défi</a:t>
            </a:r>
            <a:r>
              <a:rPr lang="fr-FR" sz="4000" dirty="0" smtClean="0"/>
              <a:t>: la biche de </a:t>
            </a:r>
            <a:r>
              <a:rPr lang="fr-FR" sz="4000" dirty="0" err="1" smtClean="0"/>
              <a:t>Cérynie</a:t>
            </a:r>
            <a:endParaRPr lang="fr-FR" sz="4000" dirty="0"/>
          </a:p>
        </p:txBody>
      </p:sp>
      <p:sp>
        <p:nvSpPr>
          <p:cNvPr id="3" name="Espace réservé du contenu 2"/>
          <p:cNvSpPr>
            <a:spLocks noGrp="1"/>
          </p:cNvSpPr>
          <p:nvPr>
            <p:ph idx="1"/>
          </p:nvPr>
        </p:nvSpPr>
        <p:spPr>
          <a:xfrm>
            <a:off x="0" y="1221619"/>
            <a:ext cx="9144000" cy="5539619"/>
          </a:xfrm>
        </p:spPr>
        <p:txBody>
          <a:bodyPr>
            <a:normAutofit/>
          </a:bodyPr>
          <a:lstStyle/>
          <a:p>
            <a:pPr lvl="1"/>
            <a:r>
              <a:rPr lang="fr-CA" sz="3200" dirty="0" smtClean="0">
                <a:effectLst/>
              </a:rPr>
              <a:t>biche de très </a:t>
            </a:r>
            <a:r>
              <a:rPr lang="fr-CA" sz="3200" dirty="0">
                <a:effectLst/>
              </a:rPr>
              <a:t>grande taille, plus grosse qu’un taureau, </a:t>
            </a:r>
            <a:endParaRPr lang="fr-CA" sz="3200" dirty="0" smtClean="0">
              <a:effectLst/>
            </a:endParaRPr>
          </a:p>
          <a:p>
            <a:pPr lvl="1"/>
            <a:r>
              <a:rPr lang="fr-CA" sz="3200" dirty="0" smtClean="0">
                <a:effectLst/>
              </a:rPr>
              <a:t>possédait </a:t>
            </a:r>
            <a:r>
              <a:rPr lang="fr-CA" sz="3200" dirty="0">
                <a:effectLst/>
              </a:rPr>
              <a:t>des bois dorés et était très rapide;  </a:t>
            </a:r>
            <a:endParaRPr lang="fr-CA" sz="3200" dirty="0" smtClean="0">
              <a:effectLst/>
            </a:endParaRPr>
          </a:p>
          <a:p>
            <a:pPr lvl="1"/>
            <a:r>
              <a:rPr lang="fr-CA" sz="3200" dirty="0" smtClean="0">
                <a:effectLst/>
              </a:rPr>
              <a:t>elle </a:t>
            </a:r>
            <a:r>
              <a:rPr lang="fr-CA" sz="3200" dirty="0">
                <a:effectLst/>
              </a:rPr>
              <a:t>ravageait toutes les récoltes de la région située à l’Ouest du Péloponnèse;</a:t>
            </a:r>
          </a:p>
          <a:p>
            <a:pPr lvl="1"/>
            <a:r>
              <a:rPr lang="fr-CA" sz="3200" dirty="0">
                <a:effectLst/>
              </a:rPr>
              <a:t>elle appartenait à la déesse Artémis qui </a:t>
            </a:r>
            <a:r>
              <a:rPr lang="fr-CA" sz="3200" dirty="0" smtClean="0">
                <a:effectLst/>
              </a:rPr>
              <a:t>en possédait </a:t>
            </a:r>
            <a:r>
              <a:rPr lang="fr-CA" sz="3200" dirty="0">
                <a:effectLst/>
              </a:rPr>
              <a:t>4 </a:t>
            </a:r>
            <a:r>
              <a:rPr lang="fr-CA" sz="3200" dirty="0" smtClean="0">
                <a:effectLst/>
              </a:rPr>
              <a:t>pour </a:t>
            </a:r>
            <a:r>
              <a:rPr lang="fr-CA" sz="3200" dirty="0">
                <a:effectLst/>
              </a:rPr>
              <a:t>les atteler à son char</a:t>
            </a:r>
            <a:r>
              <a:rPr lang="fr-CA" sz="3200" dirty="0" smtClean="0">
                <a:effectLst/>
              </a:rPr>
              <a:t>;</a:t>
            </a:r>
          </a:p>
          <a:p>
            <a:pPr lvl="1"/>
            <a:r>
              <a:rPr lang="fr-CA" sz="3200" dirty="0" smtClean="0">
                <a:effectLst/>
              </a:rPr>
              <a:t>il </a:t>
            </a:r>
            <a:r>
              <a:rPr lang="fr-CA" sz="3200" dirty="0">
                <a:effectLst/>
              </a:rPr>
              <a:t>était défendu de les tuer.</a:t>
            </a:r>
          </a:p>
          <a:p>
            <a:pPr marL="0" indent="0">
              <a:buNone/>
            </a:pPr>
            <a:endParaRPr lang="fr-FR" dirty="0"/>
          </a:p>
        </p:txBody>
      </p:sp>
    </p:spTree>
    <p:extLst>
      <p:ext uri="{BB962C8B-B14F-4D97-AF65-F5344CB8AC3E}">
        <p14:creationId xmlns:p14="http://schemas.microsoft.com/office/powerpoint/2010/main" val="3313212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12 travaux d’</a:t>
            </a:r>
            <a:r>
              <a:rPr lang="fr-FR" dirty="0" err="1" smtClean="0"/>
              <a:t>Héraklès</a:t>
            </a:r>
            <a:endParaRPr lang="fr-FR" dirty="0"/>
          </a:p>
        </p:txBody>
      </p:sp>
      <p:sp>
        <p:nvSpPr>
          <p:cNvPr id="3" name="Espace réservé du contenu 2"/>
          <p:cNvSpPr>
            <a:spLocks noGrp="1"/>
          </p:cNvSpPr>
          <p:nvPr>
            <p:ph idx="1"/>
          </p:nvPr>
        </p:nvSpPr>
        <p:spPr/>
        <p:txBody>
          <a:bodyPr/>
          <a:lstStyle/>
          <a:p>
            <a:r>
              <a:rPr lang="fr-FR" dirty="0" smtClean="0"/>
              <a:t>Héros le plus populaire</a:t>
            </a:r>
          </a:p>
          <a:p>
            <a:r>
              <a:rPr lang="fr-FR" dirty="0" smtClean="0"/>
              <a:t>Personnifie la force</a:t>
            </a:r>
          </a:p>
          <a:p>
            <a:r>
              <a:rPr lang="fr-FR" dirty="0" smtClean="0"/>
              <a:t>Son père = Zeus</a:t>
            </a:r>
          </a:p>
          <a:p>
            <a:r>
              <a:rPr lang="fr-FR" dirty="0" smtClean="0"/>
              <a:t>Sa mère = une mortelle, petite fille de Persée</a:t>
            </a:r>
          </a:p>
          <a:p>
            <a:r>
              <a:rPr lang="fr-FR" dirty="0" smtClean="0"/>
              <a:t>La jalousie de Héra provoquera des défis qu’</a:t>
            </a:r>
            <a:r>
              <a:rPr lang="fr-FR" dirty="0" err="1" smtClean="0"/>
              <a:t>Héraklès</a:t>
            </a:r>
            <a:r>
              <a:rPr lang="fr-FR" dirty="0" smtClean="0"/>
              <a:t> </a:t>
            </a:r>
            <a:r>
              <a:rPr lang="fr-FR" smtClean="0"/>
              <a:t>dut relever…</a:t>
            </a:r>
            <a:endParaRPr lang="fr-FR"/>
          </a:p>
        </p:txBody>
      </p:sp>
    </p:spTree>
    <p:extLst>
      <p:ext uri="{BB962C8B-B14F-4D97-AF65-F5344CB8AC3E}">
        <p14:creationId xmlns:p14="http://schemas.microsoft.com/office/powerpoint/2010/main" val="2075186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80146"/>
            <a:ext cx="9144000" cy="5677853"/>
          </a:xfrm>
        </p:spPr>
        <p:txBody>
          <a:bodyPr>
            <a:normAutofit fontScale="92500" lnSpcReduction="20000"/>
          </a:bodyPr>
          <a:lstStyle/>
          <a:p>
            <a:pPr lvl="1"/>
            <a:r>
              <a:rPr lang="fr-CA" sz="3600" dirty="0" err="1">
                <a:effectLst/>
              </a:rPr>
              <a:t>Héraklès</a:t>
            </a:r>
            <a:r>
              <a:rPr lang="fr-CA" sz="3600" dirty="0">
                <a:effectLst/>
              </a:rPr>
              <a:t> pourchassa la biche pendant un an;  </a:t>
            </a:r>
            <a:endParaRPr lang="fr-CA" sz="3600" dirty="0" smtClean="0">
              <a:effectLst/>
            </a:endParaRPr>
          </a:p>
          <a:p>
            <a:pPr lvl="1"/>
            <a:r>
              <a:rPr lang="fr-CA" sz="3600" dirty="0" smtClean="0">
                <a:effectLst/>
              </a:rPr>
              <a:t>Réussit à </a:t>
            </a:r>
            <a:r>
              <a:rPr lang="fr-CA" sz="3600" dirty="0">
                <a:effectLst/>
              </a:rPr>
              <a:t>la blesser, la captura et l’emmena à Eurysthée.</a:t>
            </a:r>
          </a:p>
          <a:p>
            <a:pPr lvl="1"/>
            <a:r>
              <a:rPr lang="fr-CA" sz="3600" dirty="0">
                <a:effectLst/>
              </a:rPr>
              <a:t>Chemin faisant, il rencontra Artémis et Apollon qui furent bien mécontents de ce qui était arrivé à la biche </a:t>
            </a:r>
          </a:p>
          <a:p>
            <a:pPr lvl="1"/>
            <a:r>
              <a:rPr lang="fr-CA" sz="3600" dirty="0" err="1" smtClean="0">
                <a:effectLst/>
              </a:rPr>
              <a:t>Héraklès</a:t>
            </a:r>
            <a:r>
              <a:rPr lang="fr-CA" sz="3600" dirty="0" smtClean="0">
                <a:effectLst/>
              </a:rPr>
              <a:t> </a:t>
            </a:r>
            <a:r>
              <a:rPr lang="fr-CA" sz="3600" dirty="0">
                <a:effectLst/>
              </a:rPr>
              <a:t>expliqua que c’était la faute à Eurysthée qui le lui avait commandé.</a:t>
            </a:r>
          </a:p>
          <a:p>
            <a:pPr lvl="1"/>
            <a:r>
              <a:rPr lang="fr-CA" sz="3600" dirty="0">
                <a:effectLst/>
              </a:rPr>
              <a:t>Les deux divinités acceptèrent l’explication, et </a:t>
            </a:r>
            <a:r>
              <a:rPr lang="fr-CA" sz="3600" dirty="0" err="1">
                <a:effectLst/>
              </a:rPr>
              <a:t>Héraklès</a:t>
            </a:r>
            <a:r>
              <a:rPr lang="fr-CA" sz="3600" dirty="0">
                <a:effectLst/>
              </a:rPr>
              <a:t> s’en retourna trouver Eurysthée.</a:t>
            </a:r>
          </a:p>
          <a:p>
            <a:pPr marL="0" indent="0">
              <a:buNone/>
            </a:pPr>
            <a:endParaRPr lang="fr-FR" dirty="0"/>
          </a:p>
        </p:txBody>
      </p:sp>
    </p:spTree>
    <p:extLst>
      <p:ext uri="{BB962C8B-B14F-4D97-AF65-F5344CB8AC3E}">
        <p14:creationId xmlns:p14="http://schemas.microsoft.com/office/powerpoint/2010/main" val="1796590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5-04 à 12.44.48.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p:spPr>
      </p:pic>
    </p:spTree>
    <p:extLst>
      <p:ext uri="{BB962C8B-B14F-4D97-AF65-F5344CB8AC3E}">
        <p14:creationId xmlns:p14="http://schemas.microsoft.com/office/powerpoint/2010/main" val="2413066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sz="3200" dirty="0" smtClean="0">
                <a:solidFill>
                  <a:srgbClr val="0000FF"/>
                </a:solidFill>
              </a:rPr>
              <a:t>5</a:t>
            </a:r>
            <a:r>
              <a:rPr lang="fr-FR" sz="3200" baseline="30000" dirty="0" smtClean="0">
                <a:solidFill>
                  <a:srgbClr val="0000FF"/>
                </a:solidFill>
              </a:rPr>
              <a:t>e</a:t>
            </a:r>
            <a:r>
              <a:rPr lang="fr-FR" sz="3200" dirty="0" smtClean="0">
                <a:solidFill>
                  <a:srgbClr val="0000FF"/>
                </a:solidFill>
              </a:rPr>
              <a:t> défi</a:t>
            </a:r>
            <a:r>
              <a:rPr lang="fr-FR" sz="3200" dirty="0" smtClean="0"/>
              <a:t>: les oiseaux du Lac Stymphale</a:t>
            </a:r>
            <a:endParaRPr lang="fr-FR" sz="3200" dirty="0"/>
          </a:p>
        </p:txBody>
      </p:sp>
      <p:sp>
        <p:nvSpPr>
          <p:cNvPr id="3" name="Espace réservé du contenu 2"/>
          <p:cNvSpPr>
            <a:spLocks noGrp="1"/>
          </p:cNvSpPr>
          <p:nvPr>
            <p:ph idx="1"/>
          </p:nvPr>
        </p:nvSpPr>
        <p:spPr>
          <a:xfrm>
            <a:off x="0" y="1185333"/>
            <a:ext cx="9144000" cy="5672667"/>
          </a:xfrm>
        </p:spPr>
        <p:txBody>
          <a:bodyPr/>
          <a:lstStyle/>
          <a:p>
            <a:pPr marL="342900" lvl="1" indent="-342900">
              <a:spcAft>
                <a:spcPts val="2000"/>
              </a:spcAft>
            </a:pPr>
            <a:r>
              <a:rPr lang="fr-CA" sz="3600" dirty="0" smtClean="0">
                <a:effectLst/>
              </a:rPr>
              <a:t>si </a:t>
            </a:r>
            <a:r>
              <a:rPr lang="fr-CA" sz="3600" dirty="0">
                <a:effectLst/>
              </a:rPr>
              <a:t>nombreux qu’ils dévoraient tous les petits fruits des arbres ainsi que les récoltes de la région;  </a:t>
            </a:r>
            <a:endParaRPr lang="fr-CA" sz="3600" dirty="0" smtClean="0">
              <a:effectLst/>
            </a:endParaRPr>
          </a:p>
          <a:p>
            <a:pPr marL="342900" lvl="1" indent="-342900">
              <a:spcAft>
                <a:spcPts val="2000"/>
              </a:spcAft>
            </a:pPr>
            <a:r>
              <a:rPr lang="fr-CA" sz="3600" dirty="0" smtClean="0">
                <a:effectLst/>
              </a:rPr>
              <a:t>on </a:t>
            </a:r>
            <a:r>
              <a:rPr lang="fr-CA" sz="3600" dirty="0">
                <a:effectLst/>
              </a:rPr>
              <a:t>racontait même qu’ils dévoraient des humains.</a:t>
            </a:r>
          </a:p>
          <a:p>
            <a:endParaRPr lang="fr-FR" dirty="0" smtClean="0"/>
          </a:p>
          <a:p>
            <a:pPr marL="0" indent="0">
              <a:buNone/>
            </a:pPr>
            <a:endParaRPr lang="fr-FR" dirty="0"/>
          </a:p>
        </p:txBody>
      </p:sp>
    </p:spTree>
    <p:extLst>
      <p:ext uri="{BB962C8B-B14F-4D97-AF65-F5344CB8AC3E}">
        <p14:creationId xmlns:p14="http://schemas.microsoft.com/office/powerpoint/2010/main" val="1876701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790331" y="215464"/>
            <a:ext cx="1353669" cy="1477328"/>
          </a:xfrm>
          <a:prstGeom prst="rect">
            <a:avLst/>
          </a:prstGeom>
          <a:noFill/>
        </p:spPr>
        <p:txBody>
          <a:bodyPr wrap="square" rtlCol="0">
            <a:spAutoFit/>
          </a:bodyPr>
          <a:lstStyle/>
          <a:p>
            <a:r>
              <a:rPr lang="fr-FR" dirty="0" err="1" smtClean="0">
                <a:solidFill>
                  <a:srgbClr val="FFFF00"/>
                </a:solidFill>
              </a:rPr>
              <a:t>Héraklès</a:t>
            </a:r>
            <a:r>
              <a:rPr lang="fr-FR" dirty="0" smtClean="0">
                <a:solidFill>
                  <a:srgbClr val="FFFF00"/>
                </a:solidFill>
              </a:rPr>
              <a:t> tue </a:t>
            </a:r>
            <a:r>
              <a:rPr lang="fr-FR" dirty="0">
                <a:solidFill>
                  <a:srgbClr val="FFFF00"/>
                </a:solidFill>
              </a:rPr>
              <a:t>les oiseaux du Lac Stymphale</a:t>
            </a:r>
          </a:p>
        </p:txBody>
      </p:sp>
      <p:pic>
        <p:nvPicPr>
          <p:cNvPr id="5" name="Espace réservé du contenu 4" descr="Capture d’écran 2014-05-17 à 16.19.02.png"/>
          <p:cNvPicPr>
            <a:picLocks noGrp="1" noChangeAspect="1"/>
          </p:cNvPicPr>
          <p:nvPr>
            <p:ph idx="1"/>
          </p:nvPr>
        </p:nvPicPr>
        <p:blipFill>
          <a:blip r:embed="rId2" cstate="email">
            <a:extLst>
              <a:ext uri="{28A0092B-C50C-407E-A947-70E740481C1C}">
                <a14:useLocalDpi xmlns:a14="http://schemas.microsoft.com/office/drawing/2010/main"/>
              </a:ext>
            </a:extLst>
          </a:blip>
          <a:srcRect t="-12551" b="-12551"/>
          <a:stretch>
            <a:fillRect/>
          </a:stretch>
        </p:blipFill>
        <p:spPr>
          <a:xfrm>
            <a:off x="0" y="-669074"/>
            <a:ext cx="7828424" cy="6962897"/>
          </a:xfrm>
        </p:spPr>
      </p:pic>
    </p:spTree>
    <p:extLst>
      <p:ext uri="{BB962C8B-B14F-4D97-AF65-F5344CB8AC3E}">
        <p14:creationId xmlns:p14="http://schemas.microsoft.com/office/powerpoint/2010/main" val="2794174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82768"/>
            <a:ext cx="9144000" cy="5575232"/>
          </a:xfrm>
        </p:spPr>
        <p:txBody>
          <a:bodyPr/>
          <a:lstStyle/>
          <a:p>
            <a:pPr marL="342900" lvl="1" indent="-342900">
              <a:spcAft>
                <a:spcPts val="2000"/>
              </a:spcAft>
            </a:pPr>
            <a:r>
              <a:rPr lang="fr-CA" sz="3600" dirty="0" err="1">
                <a:effectLst/>
              </a:rPr>
              <a:t>Héraklès</a:t>
            </a:r>
            <a:r>
              <a:rPr lang="fr-CA" sz="3600" dirty="0">
                <a:effectLst/>
              </a:rPr>
              <a:t> réussit à les faire sortir de la forêt grâce aux castagnettes fabriquées par </a:t>
            </a:r>
            <a:r>
              <a:rPr lang="fr-CA" sz="3600" dirty="0" err="1">
                <a:effectLst/>
              </a:rPr>
              <a:t>Héphaistos</a:t>
            </a:r>
            <a:r>
              <a:rPr lang="fr-CA" sz="3600" dirty="0">
                <a:effectLst/>
              </a:rPr>
              <a:t> et remises à Athéna :  c’est ainsi qu’il put les tuer avec ses flèches.</a:t>
            </a:r>
          </a:p>
          <a:p>
            <a:pPr marL="0" indent="0">
              <a:buNone/>
            </a:pPr>
            <a:endParaRPr lang="fr-FR" dirty="0"/>
          </a:p>
        </p:txBody>
      </p:sp>
    </p:spTree>
    <p:extLst>
      <p:ext uri="{BB962C8B-B14F-4D97-AF65-F5344CB8AC3E}">
        <p14:creationId xmlns:p14="http://schemas.microsoft.com/office/powerpoint/2010/main" val="1079393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71362"/>
            <a:ext cx="7716837" cy="1447800"/>
          </a:xfrm>
        </p:spPr>
        <p:txBody>
          <a:bodyPr/>
          <a:lstStyle/>
          <a:p>
            <a:r>
              <a:rPr lang="fr-FR" sz="3600" dirty="0" smtClean="0">
                <a:solidFill>
                  <a:srgbClr val="0000FF"/>
                </a:solidFill>
              </a:rPr>
              <a:t>6</a:t>
            </a:r>
            <a:r>
              <a:rPr lang="fr-FR" sz="3600" baseline="30000" dirty="0" smtClean="0">
                <a:solidFill>
                  <a:srgbClr val="0000FF"/>
                </a:solidFill>
              </a:rPr>
              <a:t>e</a:t>
            </a:r>
            <a:r>
              <a:rPr lang="fr-FR" sz="3600" dirty="0" smtClean="0">
                <a:solidFill>
                  <a:srgbClr val="0000FF"/>
                </a:solidFill>
              </a:rPr>
              <a:t> défi: </a:t>
            </a:r>
            <a:r>
              <a:rPr lang="fr-FR" sz="3600" dirty="0" smtClean="0"/>
              <a:t>les écuries du roi Augias</a:t>
            </a:r>
            <a:endParaRPr lang="fr-FR" sz="3600" dirty="0"/>
          </a:p>
        </p:txBody>
      </p:sp>
      <p:sp>
        <p:nvSpPr>
          <p:cNvPr id="3" name="Espace réservé du contenu 2"/>
          <p:cNvSpPr>
            <a:spLocks noGrp="1"/>
          </p:cNvSpPr>
          <p:nvPr>
            <p:ph idx="1"/>
          </p:nvPr>
        </p:nvSpPr>
        <p:spPr>
          <a:xfrm>
            <a:off x="0" y="1376438"/>
            <a:ext cx="9144000" cy="5481562"/>
          </a:xfrm>
        </p:spPr>
        <p:txBody>
          <a:bodyPr>
            <a:normAutofit/>
          </a:bodyPr>
          <a:lstStyle/>
          <a:p>
            <a:pPr lvl="1"/>
            <a:r>
              <a:rPr lang="fr-CA" sz="3200" dirty="0">
                <a:effectLst/>
              </a:rPr>
              <a:t>le roi Augias </a:t>
            </a:r>
            <a:r>
              <a:rPr lang="fr-CA" sz="3200" dirty="0" smtClean="0">
                <a:effectLst/>
              </a:rPr>
              <a:t>= fils </a:t>
            </a:r>
            <a:r>
              <a:rPr lang="fr-CA" sz="3200" dirty="0">
                <a:effectLst/>
              </a:rPr>
              <a:t>du dieu Soleil </a:t>
            </a:r>
            <a:r>
              <a:rPr lang="fr-CA" sz="3200" dirty="0" smtClean="0">
                <a:effectLst/>
              </a:rPr>
              <a:t>Hélios;</a:t>
            </a:r>
          </a:p>
          <a:p>
            <a:pPr lvl="1"/>
            <a:r>
              <a:rPr lang="fr-CA" sz="3200" dirty="0" smtClean="0">
                <a:effectLst/>
              </a:rPr>
              <a:t>ses </a:t>
            </a:r>
            <a:r>
              <a:rPr lang="fr-CA" sz="3200" dirty="0">
                <a:effectLst/>
              </a:rPr>
              <a:t>écuries étaient tellement </a:t>
            </a:r>
            <a:r>
              <a:rPr lang="fr-CA" sz="3200" dirty="0" smtClean="0">
                <a:effectLst/>
              </a:rPr>
              <a:t>sales </a:t>
            </a:r>
            <a:r>
              <a:rPr lang="fr-CA" sz="3200" dirty="0">
                <a:effectLst/>
              </a:rPr>
              <a:t>du </a:t>
            </a:r>
            <a:r>
              <a:rPr lang="fr-CA" sz="3200" dirty="0" smtClean="0">
                <a:effectLst/>
              </a:rPr>
              <a:t>fumier qui n’était pas ramassé pour être déposé dans les champs, </a:t>
            </a:r>
            <a:r>
              <a:rPr lang="fr-CA" sz="3200" dirty="0">
                <a:effectLst/>
              </a:rPr>
              <a:t>que </a:t>
            </a:r>
            <a:r>
              <a:rPr lang="fr-CA" sz="3200" dirty="0" smtClean="0">
                <a:effectLst/>
              </a:rPr>
              <a:t>ses </a:t>
            </a:r>
            <a:r>
              <a:rPr lang="fr-CA" sz="3200" dirty="0">
                <a:effectLst/>
              </a:rPr>
              <a:t>champs devenaient de plus en plus stériles.</a:t>
            </a:r>
          </a:p>
          <a:p>
            <a:pPr lvl="1"/>
            <a:r>
              <a:rPr lang="fr-CA" sz="3200" dirty="0">
                <a:effectLst/>
              </a:rPr>
              <a:t>Pour humilier </a:t>
            </a:r>
            <a:r>
              <a:rPr lang="fr-CA" sz="3200" dirty="0" err="1">
                <a:effectLst/>
              </a:rPr>
              <a:t>Héraklès</a:t>
            </a:r>
            <a:r>
              <a:rPr lang="fr-CA" sz="3200" dirty="0">
                <a:effectLst/>
              </a:rPr>
              <a:t>, Eurysthée lui ordonna de nettoyer ces écuries.</a:t>
            </a:r>
          </a:p>
          <a:p>
            <a:pPr lvl="1"/>
            <a:r>
              <a:rPr lang="fr-CA" sz="3200" dirty="0">
                <a:effectLst/>
              </a:rPr>
              <a:t>Augias promit même à </a:t>
            </a:r>
            <a:r>
              <a:rPr lang="fr-CA" sz="3200" dirty="0" err="1">
                <a:effectLst/>
              </a:rPr>
              <a:t>Héraklès</a:t>
            </a:r>
            <a:r>
              <a:rPr lang="fr-CA" sz="3200" dirty="0">
                <a:effectLst/>
              </a:rPr>
              <a:t> que s’il réussissait cet exploit en un jour, qu’il lui donnerait le dixième de son troupeau!</a:t>
            </a:r>
          </a:p>
          <a:p>
            <a:pPr marL="0" indent="0">
              <a:buNone/>
            </a:pPr>
            <a:endParaRPr lang="fr-FR" dirty="0"/>
          </a:p>
        </p:txBody>
      </p:sp>
    </p:spTree>
    <p:extLst>
      <p:ext uri="{BB962C8B-B14F-4D97-AF65-F5344CB8AC3E}">
        <p14:creationId xmlns:p14="http://schemas.microsoft.com/office/powerpoint/2010/main" val="3239438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5-04 à 13.24.59.png"/>
          <p:cNvPicPr>
            <a:picLocks noGrp="1" noChangeAspect="1"/>
          </p:cNvPicPr>
          <p:nvPr>
            <p:ph idx="1"/>
          </p:nvPr>
        </p:nvPicPr>
        <p:blipFill>
          <a:blip r:embed="rId2" cstate="email">
            <a:extLst>
              <a:ext uri="{28A0092B-C50C-407E-A947-70E740481C1C}">
                <a14:useLocalDpi xmlns:a14="http://schemas.microsoft.com/office/drawing/2010/main"/>
              </a:ext>
            </a:extLst>
          </a:blip>
          <a:srcRect l="-2745" r="-2745"/>
          <a:stretch>
            <a:fillRect/>
          </a:stretch>
        </p:blipFill>
        <p:spPr>
          <a:xfrm>
            <a:off x="-238134" y="0"/>
            <a:ext cx="8366385" cy="6191996"/>
          </a:xfrm>
        </p:spPr>
      </p:pic>
      <p:sp>
        <p:nvSpPr>
          <p:cNvPr id="2" name="ZoneTexte 1"/>
          <p:cNvSpPr txBox="1"/>
          <p:nvPr/>
        </p:nvSpPr>
        <p:spPr>
          <a:xfrm>
            <a:off x="7858369" y="476289"/>
            <a:ext cx="1167983" cy="1754327"/>
          </a:xfrm>
          <a:prstGeom prst="rect">
            <a:avLst/>
          </a:prstGeom>
          <a:noFill/>
        </p:spPr>
        <p:txBody>
          <a:bodyPr wrap="square" rtlCol="0">
            <a:spAutoFit/>
          </a:bodyPr>
          <a:lstStyle/>
          <a:p>
            <a:r>
              <a:rPr lang="fr-FR" dirty="0" err="1" smtClean="0">
                <a:solidFill>
                  <a:srgbClr val="FFFF00"/>
                </a:solidFill>
              </a:rPr>
              <a:t>Héraklès</a:t>
            </a:r>
            <a:r>
              <a:rPr lang="fr-FR" dirty="0" smtClean="0">
                <a:solidFill>
                  <a:srgbClr val="FFFF00"/>
                </a:solidFill>
              </a:rPr>
              <a:t> nettoie </a:t>
            </a:r>
            <a:r>
              <a:rPr lang="fr-FR" dirty="0">
                <a:solidFill>
                  <a:srgbClr val="FFFF00"/>
                </a:solidFill>
              </a:rPr>
              <a:t>les écuries du roi Augias</a:t>
            </a:r>
          </a:p>
        </p:txBody>
      </p:sp>
    </p:spTree>
    <p:extLst>
      <p:ext uri="{BB962C8B-B14F-4D97-AF65-F5344CB8AC3E}">
        <p14:creationId xmlns:p14="http://schemas.microsoft.com/office/powerpoint/2010/main" val="43573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54490"/>
            <a:ext cx="9144000" cy="5703509"/>
          </a:xfrm>
        </p:spPr>
        <p:txBody>
          <a:bodyPr/>
          <a:lstStyle/>
          <a:p>
            <a:pPr lvl="1"/>
            <a:r>
              <a:rPr lang="fr-CA" sz="2400" dirty="0" err="1">
                <a:effectLst/>
              </a:rPr>
              <a:t>Héraklès</a:t>
            </a:r>
            <a:r>
              <a:rPr lang="fr-CA" sz="2400" dirty="0">
                <a:effectLst/>
              </a:rPr>
              <a:t> remarqua que deux fleuves coulaient près des écuries </a:t>
            </a:r>
          </a:p>
          <a:p>
            <a:pPr lvl="1"/>
            <a:r>
              <a:rPr lang="fr-CA" sz="2400" dirty="0" smtClean="0">
                <a:effectLst/>
              </a:rPr>
              <a:t>il </a:t>
            </a:r>
            <a:r>
              <a:rPr lang="fr-CA" sz="2400" dirty="0">
                <a:effectLst/>
              </a:rPr>
              <a:t>fit dériver les deux cours d’eau et nettoya ainsi les écuries en un jour.</a:t>
            </a:r>
          </a:p>
          <a:p>
            <a:pPr lvl="1"/>
            <a:r>
              <a:rPr lang="fr-CA" sz="2400" dirty="0">
                <a:effectLst/>
              </a:rPr>
              <a:t>Mais Augias ne voulut pas consentir à payer sa dette envers </a:t>
            </a:r>
            <a:r>
              <a:rPr lang="fr-CA" sz="2400" dirty="0" err="1" smtClean="0">
                <a:effectLst/>
              </a:rPr>
              <a:t>Héraklès</a:t>
            </a:r>
            <a:endParaRPr lang="fr-CA" sz="2400" dirty="0">
              <a:effectLst/>
            </a:endParaRPr>
          </a:p>
          <a:p>
            <a:pPr lvl="1"/>
            <a:r>
              <a:rPr lang="fr-CA" sz="2400" dirty="0" smtClean="0">
                <a:effectLst/>
              </a:rPr>
              <a:t>furieux</a:t>
            </a:r>
            <a:r>
              <a:rPr lang="fr-CA" sz="2400" dirty="0">
                <a:effectLst/>
              </a:rPr>
              <a:t>, </a:t>
            </a:r>
            <a:r>
              <a:rPr lang="fr-CA" sz="2400" dirty="0" err="1" smtClean="0">
                <a:effectLst/>
              </a:rPr>
              <a:t>Héraklès</a:t>
            </a:r>
            <a:r>
              <a:rPr lang="fr-CA" sz="2400" dirty="0" smtClean="0">
                <a:effectLst/>
              </a:rPr>
              <a:t> s’en </a:t>
            </a:r>
            <a:r>
              <a:rPr lang="fr-CA" sz="2400" dirty="0">
                <a:effectLst/>
              </a:rPr>
              <a:t>retourna à Eurysthée qui refusa de compter cet exploit comme tel étant donné qu’</a:t>
            </a:r>
            <a:r>
              <a:rPr lang="fr-CA" sz="2400" dirty="0" err="1">
                <a:effectLst/>
              </a:rPr>
              <a:t>Héraklès</a:t>
            </a:r>
            <a:r>
              <a:rPr lang="fr-CA" sz="2400" dirty="0">
                <a:effectLst/>
              </a:rPr>
              <a:t> avait demandé un salaire au roi </a:t>
            </a:r>
            <a:r>
              <a:rPr lang="fr-CA" sz="2400" dirty="0" smtClean="0">
                <a:effectLst/>
              </a:rPr>
              <a:t>Augias</a:t>
            </a:r>
            <a:endParaRPr lang="fr-CA" sz="2400" dirty="0">
              <a:effectLst/>
            </a:endParaRPr>
          </a:p>
          <a:p>
            <a:pPr lvl="1"/>
            <a:r>
              <a:rPr lang="fr-CA" sz="2400" dirty="0" err="1" smtClean="0">
                <a:effectLst/>
              </a:rPr>
              <a:t>Héraklès</a:t>
            </a:r>
            <a:r>
              <a:rPr lang="fr-CA" sz="2400" dirty="0" smtClean="0">
                <a:effectLst/>
              </a:rPr>
              <a:t> </a:t>
            </a:r>
            <a:r>
              <a:rPr lang="fr-CA" sz="2400" dirty="0">
                <a:effectLst/>
              </a:rPr>
              <a:t>retourna voir Augias avec des soldats, et le tua.</a:t>
            </a:r>
          </a:p>
          <a:p>
            <a:endParaRPr lang="fr-FR" dirty="0"/>
          </a:p>
        </p:txBody>
      </p:sp>
    </p:spTree>
    <p:extLst>
      <p:ext uri="{BB962C8B-B14F-4D97-AF65-F5344CB8AC3E}">
        <p14:creationId xmlns:p14="http://schemas.microsoft.com/office/powerpoint/2010/main" val="1260106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6667" y="16933"/>
            <a:ext cx="8297333" cy="1447800"/>
          </a:xfrm>
        </p:spPr>
        <p:txBody>
          <a:bodyPr/>
          <a:lstStyle/>
          <a:p>
            <a:r>
              <a:rPr lang="fr-FR" sz="3200" dirty="0"/>
              <a:t> </a:t>
            </a:r>
            <a:r>
              <a:rPr lang="fr-FR" sz="3200" dirty="0" smtClean="0"/>
              <a:t>  </a:t>
            </a:r>
            <a:r>
              <a:rPr lang="fr-FR" sz="3200" dirty="0" smtClean="0">
                <a:solidFill>
                  <a:srgbClr val="0000FF"/>
                </a:solidFill>
              </a:rPr>
              <a:t>7</a:t>
            </a:r>
            <a:r>
              <a:rPr lang="fr-FR" sz="3200" baseline="30000" dirty="0" smtClean="0">
                <a:solidFill>
                  <a:srgbClr val="0000FF"/>
                </a:solidFill>
              </a:rPr>
              <a:t>e</a:t>
            </a:r>
            <a:r>
              <a:rPr lang="fr-FR" sz="3200" dirty="0" smtClean="0">
                <a:solidFill>
                  <a:srgbClr val="0000FF"/>
                </a:solidFill>
              </a:rPr>
              <a:t> défi: </a:t>
            </a:r>
            <a:r>
              <a:rPr lang="fr-FR" sz="3200" dirty="0" smtClean="0"/>
              <a:t>le taureau de Crète du roi Minos</a:t>
            </a:r>
            <a:endParaRPr lang="fr-FR" sz="3200" dirty="0"/>
          </a:p>
        </p:txBody>
      </p:sp>
      <p:sp>
        <p:nvSpPr>
          <p:cNvPr id="3" name="Espace réservé du contenu 2"/>
          <p:cNvSpPr>
            <a:spLocks noGrp="1"/>
          </p:cNvSpPr>
          <p:nvPr>
            <p:ph idx="1"/>
          </p:nvPr>
        </p:nvSpPr>
        <p:spPr>
          <a:xfrm>
            <a:off x="0" y="1366762"/>
            <a:ext cx="9144000" cy="5491238"/>
          </a:xfrm>
        </p:spPr>
        <p:txBody>
          <a:bodyPr>
            <a:normAutofit/>
          </a:bodyPr>
          <a:lstStyle/>
          <a:p>
            <a:pPr lvl="1"/>
            <a:r>
              <a:rPr lang="fr-CA" sz="3600" dirty="0">
                <a:effectLst/>
              </a:rPr>
              <a:t>Poséidon avait rendu ce taureau furieux depuis que le roi Minos de Crète lui avait préféré un autre taureau, moins beau, en sacrifice;</a:t>
            </a:r>
          </a:p>
          <a:p>
            <a:r>
              <a:rPr lang="fr-CA" sz="3600" dirty="0">
                <a:effectLst/>
              </a:rPr>
              <a:t>Il lançait du feu par ses naseaux </a:t>
            </a:r>
            <a:endParaRPr lang="fr-CA" sz="3600" dirty="0" smtClean="0">
              <a:effectLst/>
            </a:endParaRPr>
          </a:p>
          <a:p>
            <a:pPr marL="342900" lvl="1" indent="-342900">
              <a:spcAft>
                <a:spcPts val="2000"/>
              </a:spcAft>
            </a:pPr>
            <a:r>
              <a:rPr lang="fr-CA" sz="3200" dirty="0" err="1">
                <a:effectLst/>
              </a:rPr>
              <a:t>Héraklès</a:t>
            </a:r>
            <a:r>
              <a:rPr lang="fr-CA" sz="3200" dirty="0">
                <a:effectLst/>
              </a:rPr>
              <a:t> devait ramener le taureau vivant;</a:t>
            </a:r>
          </a:p>
          <a:p>
            <a:pPr marL="0" indent="0">
              <a:buNone/>
            </a:pPr>
            <a:endParaRPr lang="fr-FR" sz="3600" dirty="0"/>
          </a:p>
        </p:txBody>
      </p:sp>
    </p:spTree>
    <p:extLst>
      <p:ext uri="{BB962C8B-B14F-4D97-AF65-F5344CB8AC3E}">
        <p14:creationId xmlns:p14="http://schemas.microsoft.com/office/powerpoint/2010/main" val="2546919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5-04 à 12.52.15.png"/>
          <p:cNvPicPr>
            <a:picLocks noGrp="1" noChangeAspect="1"/>
          </p:cNvPicPr>
          <p:nvPr>
            <p:ph idx="1"/>
          </p:nvPr>
        </p:nvPicPr>
        <p:blipFill>
          <a:blip r:embed="rId2" cstate="email">
            <a:extLst>
              <a:ext uri="{28A0092B-C50C-407E-A947-70E740481C1C}">
                <a14:useLocalDpi xmlns:a14="http://schemas.microsoft.com/office/drawing/2010/main"/>
              </a:ext>
            </a:extLst>
          </a:blip>
          <a:srcRect l="-13178" r="-13178"/>
          <a:stretch>
            <a:fillRect/>
          </a:stretch>
        </p:blipFill>
        <p:spPr>
          <a:xfrm>
            <a:off x="-986549" y="-1"/>
            <a:ext cx="9268743" cy="6951557"/>
          </a:xfrm>
        </p:spPr>
      </p:pic>
      <p:sp>
        <p:nvSpPr>
          <p:cNvPr id="2" name="ZoneTexte 1"/>
          <p:cNvSpPr txBox="1"/>
          <p:nvPr/>
        </p:nvSpPr>
        <p:spPr>
          <a:xfrm>
            <a:off x="7847029" y="623712"/>
            <a:ext cx="1213341" cy="1754327"/>
          </a:xfrm>
          <a:prstGeom prst="rect">
            <a:avLst/>
          </a:prstGeom>
          <a:noFill/>
        </p:spPr>
        <p:txBody>
          <a:bodyPr wrap="square" rtlCol="0">
            <a:spAutoFit/>
          </a:bodyPr>
          <a:lstStyle/>
          <a:p>
            <a:r>
              <a:rPr lang="fr-FR" dirty="0" err="1" smtClean="0">
                <a:solidFill>
                  <a:srgbClr val="FFFF00"/>
                </a:solidFill>
              </a:rPr>
              <a:t>Héraklès</a:t>
            </a:r>
            <a:r>
              <a:rPr lang="fr-FR" dirty="0" smtClean="0">
                <a:solidFill>
                  <a:srgbClr val="FFFF00"/>
                </a:solidFill>
              </a:rPr>
              <a:t> capture le taureau du roi Minos</a:t>
            </a:r>
            <a:endParaRPr lang="fr-FR" dirty="0">
              <a:solidFill>
                <a:srgbClr val="FFFF00"/>
              </a:solidFill>
            </a:endParaRPr>
          </a:p>
        </p:txBody>
      </p:sp>
    </p:spTree>
    <p:extLst>
      <p:ext uri="{BB962C8B-B14F-4D97-AF65-F5344CB8AC3E}">
        <p14:creationId xmlns:p14="http://schemas.microsoft.com/office/powerpoint/2010/main" val="2074334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sz="4000" dirty="0" smtClean="0"/>
              <a:t>Travaux d’</a:t>
            </a:r>
            <a:r>
              <a:rPr lang="fr-FR" sz="4000" dirty="0" err="1" smtClean="0"/>
              <a:t>Héraklès</a:t>
            </a:r>
            <a:r>
              <a:rPr lang="fr-FR" sz="4000" dirty="0" smtClean="0"/>
              <a:t> en Grèce</a:t>
            </a:r>
            <a:endParaRPr lang="fr-FR" sz="4000" dirty="0"/>
          </a:p>
        </p:txBody>
      </p:sp>
      <p:pic>
        <p:nvPicPr>
          <p:cNvPr id="4" name="Espace réservé du contenu 3" descr="Capture d’écran 2014-05-17 à 16.20.10.png"/>
          <p:cNvPicPr>
            <a:picLocks noGrp="1" noChangeAspect="1"/>
          </p:cNvPicPr>
          <p:nvPr>
            <p:ph idx="1"/>
          </p:nvPr>
        </p:nvPicPr>
        <p:blipFill>
          <a:blip r:embed="rId2" cstate="email">
            <a:extLst>
              <a:ext uri="{28A0092B-C50C-407E-A947-70E740481C1C}">
                <a14:useLocalDpi xmlns:a14="http://schemas.microsoft.com/office/drawing/2010/main"/>
              </a:ext>
            </a:extLst>
          </a:blip>
          <a:srcRect l="-30357" r="-30357"/>
          <a:stretch>
            <a:fillRect/>
          </a:stretch>
        </p:blipFill>
        <p:spPr>
          <a:xfrm>
            <a:off x="0" y="1168400"/>
            <a:ext cx="9144000" cy="5689600"/>
          </a:xfrm>
        </p:spPr>
      </p:pic>
    </p:spTree>
    <p:extLst>
      <p:ext uri="{BB962C8B-B14F-4D97-AF65-F5344CB8AC3E}">
        <p14:creationId xmlns:p14="http://schemas.microsoft.com/office/powerpoint/2010/main" val="731571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398216"/>
            <a:ext cx="9144000" cy="5459783"/>
          </a:xfrm>
        </p:spPr>
        <p:txBody>
          <a:bodyPr/>
          <a:lstStyle/>
          <a:p>
            <a:pPr lvl="1"/>
            <a:r>
              <a:rPr lang="fr-CA" sz="3200" dirty="0" smtClean="0">
                <a:effectLst/>
              </a:rPr>
              <a:t>Il </a:t>
            </a:r>
            <a:r>
              <a:rPr lang="fr-CA" sz="3200" dirty="0">
                <a:effectLst/>
              </a:rPr>
              <a:t>le captura et le ramena en Grèce en le chevauchant</a:t>
            </a:r>
          </a:p>
          <a:p>
            <a:pPr lvl="1"/>
            <a:r>
              <a:rPr lang="fr-CA" sz="3200" dirty="0">
                <a:effectLst/>
              </a:rPr>
              <a:t>Eurysthée voulut le sacrifier à Héra qui refusa un tel sacrifice provenant d’</a:t>
            </a:r>
            <a:r>
              <a:rPr lang="fr-CA" sz="3200" dirty="0" err="1">
                <a:effectLst/>
              </a:rPr>
              <a:t>Héraklès</a:t>
            </a:r>
            <a:r>
              <a:rPr lang="fr-CA" sz="3200" dirty="0">
                <a:effectLst/>
              </a:rPr>
              <a:t> :  elle libéra le taureau qui s’enfuit au grand galop.</a:t>
            </a:r>
          </a:p>
          <a:p>
            <a:pPr marL="0" indent="0">
              <a:buNone/>
            </a:pPr>
            <a:endParaRPr lang="fr-FR" dirty="0"/>
          </a:p>
        </p:txBody>
      </p:sp>
    </p:spTree>
    <p:extLst>
      <p:ext uri="{BB962C8B-B14F-4D97-AF65-F5344CB8AC3E}">
        <p14:creationId xmlns:p14="http://schemas.microsoft.com/office/powerpoint/2010/main" val="3506658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788" y="0"/>
            <a:ext cx="8431212" cy="1447800"/>
          </a:xfrm>
        </p:spPr>
        <p:txBody>
          <a:bodyPr/>
          <a:lstStyle/>
          <a:p>
            <a:r>
              <a:rPr lang="fr-FR" sz="3600" dirty="0" smtClean="0">
                <a:solidFill>
                  <a:srgbClr val="0000FF"/>
                </a:solidFill>
              </a:rPr>
              <a:t>8</a:t>
            </a:r>
            <a:r>
              <a:rPr lang="fr-FR" sz="3600" baseline="30000" dirty="0" smtClean="0">
                <a:solidFill>
                  <a:srgbClr val="0000FF"/>
                </a:solidFill>
              </a:rPr>
              <a:t>e</a:t>
            </a:r>
            <a:r>
              <a:rPr lang="fr-FR" sz="3600" dirty="0" smtClean="0">
                <a:solidFill>
                  <a:srgbClr val="0000FF"/>
                </a:solidFill>
              </a:rPr>
              <a:t> défi:</a:t>
            </a:r>
            <a:r>
              <a:rPr lang="fr-FR" sz="3600" dirty="0" smtClean="0"/>
              <a:t>  les juments de Diomède</a:t>
            </a:r>
            <a:endParaRPr lang="fr-FR" sz="3600" dirty="0"/>
          </a:p>
        </p:txBody>
      </p:sp>
      <p:sp>
        <p:nvSpPr>
          <p:cNvPr id="3" name="Espace réservé du contenu 2"/>
          <p:cNvSpPr>
            <a:spLocks noGrp="1"/>
          </p:cNvSpPr>
          <p:nvPr>
            <p:ph idx="1"/>
          </p:nvPr>
        </p:nvSpPr>
        <p:spPr>
          <a:xfrm>
            <a:off x="0" y="1185333"/>
            <a:ext cx="9144000" cy="5672667"/>
          </a:xfrm>
        </p:spPr>
        <p:txBody>
          <a:bodyPr/>
          <a:lstStyle/>
          <a:p>
            <a:pPr marL="342900" lvl="1" indent="-342900">
              <a:spcAft>
                <a:spcPts val="2000"/>
              </a:spcAft>
            </a:pPr>
            <a:r>
              <a:rPr lang="fr-CA" sz="4000" dirty="0">
                <a:effectLst/>
              </a:rPr>
              <a:t>ces quatre juments appartenant au roi Thrace Diomède, mangeaient la chair humaine;</a:t>
            </a:r>
          </a:p>
          <a:p>
            <a:pPr marL="0" indent="0">
              <a:buNone/>
            </a:pPr>
            <a:endParaRPr lang="fr-FR" dirty="0"/>
          </a:p>
        </p:txBody>
      </p:sp>
    </p:spTree>
    <p:extLst>
      <p:ext uri="{BB962C8B-B14F-4D97-AF65-F5344CB8AC3E}">
        <p14:creationId xmlns:p14="http://schemas.microsoft.com/office/powerpoint/2010/main" val="717084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82768"/>
            <a:ext cx="9144000" cy="5575232"/>
          </a:xfrm>
        </p:spPr>
        <p:txBody>
          <a:bodyPr/>
          <a:lstStyle/>
          <a:p>
            <a:pPr lvl="1"/>
            <a:r>
              <a:rPr lang="fr-CA" sz="4000" dirty="0" err="1">
                <a:effectLst/>
              </a:rPr>
              <a:t>Héraklès</a:t>
            </a:r>
            <a:r>
              <a:rPr lang="fr-CA" sz="4000" dirty="0">
                <a:effectLst/>
              </a:rPr>
              <a:t> s’empara du roi Diomède et l’offrit aux juments qui le mangèrent;</a:t>
            </a:r>
          </a:p>
          <a:p>
            <a:pPr lvl="1"/>
            <a:r>
              <a:rPr lang="fr-CA" sz="4000" dirty="0">
                <a:effectLst/>
              </a:rPr>
              <a:t>Cela calma les jumen</a:t>
            </a:r>
            <a:r>
              <a:rPr lang="fr-CA" sz="4000" dirty="0" smtClean="0">
                <a:effectLst/>
              </a:rPr>
              <a:t>ts qui se laissèrent mener jusqu’au royaume d’Eurysthée.</a:t>
            </a:r>
          </a:p>
          <a:p>
            <a:pPr marL="0" indent="0">
              <a:buNone/>
            </a:pPr>
            <a:endParaRPr lang="fr-FR" dirty="0"/>
          </a:p>
        </p:txBody>
      </p:sp>
    </p:spTree>
    <p:extLst>
      <p:ext uri="{BB962C8B-B14F-4D97-AF65-F5344CB8AC3E}">
        <p14:creationId xmlns:p14="http://schemas.microsoft.com/office/powerpoint/2010/main" val="2873341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5-04 à 13.05.15.png"/>
          <p:cNvPicPr>
            <a:picLocks noGrp="1" noChangeAspect="1"/>
          </p:cNvPicPr>
          <p:nvPr>
            <p:ph idx="1"/>
          </p:nvPr>
        </p:nvPicPr>
        <p:blipFill>
          <a:blip r:embed="rId2" cstate="email">
            <a:extLst>
              <a:ext uri="{28A0092B-C50C-407E-A947-70E740481C1C}">
                <a14:useLocalDpi xmlns:a14="http://schemas.microsoft.com/office/drawing/2010/main"/>
              </a:ext>
            </a:extLst>
          </a:blip>
          <a:srcRect l="-34312" r="-34312"/>
          <a:stretch>
            <a:fillRect/>
          </a:stretch>
        </p:blipFill>
        <p:spPr>
          <a:xfrm>
            <a:off x="-1939078" y="0"/>
            <a:ext cx="9144000" cy="6858000"/>
          </a:xfrm>
        </p:spPr>
      </p:pic>
      <p:sp>
        <p:nvSpPr>
          <p:cNvPr id="2" name="ZoneTexte 1"/>
          <p:cNvSpPr txBox="1"/>
          <p:nvPr/>
        </p:nvSpPr>
        <p:spPr>
          <a:xfrm>
            <a:off x="7620236" y="714434"/>
            <a:ext cx="1523764" cy="1200329"/>
          </a:xfrm>
          <a:prstGeom prst="rect">
            <a:avLst/>
          </a:prstGeom>
          <a:noFill/>
        </p:spPr>
        <p:txBody>
          <a:bodyPr wrap="square" rtlCol="0">
            <a:spAutoFit/>
          </a:bodyPr>
          <a:lstStyle/>
          <a:p>
            <a:r>
              <a:rPr lang="fr-FR" dirty="0" err="1" smtClean="0">
                <a:solidFill>
                  <a:srgbClr val="FFFF00"/>
                </a:solidFill>
              </a:rPr>
              <a:t>Héraklès</a:t>
            </a:r>
            <a:r>
              <a:rPr lang="fr-FR" dirty="0" smtClean="0">
                <a:solidFill>
                  <a:srgbClr val="FFFF00"/>
                </a:solidFill>
              </a:rPr>
              <a:t> capture les juments </a:t>
            </a:r>
            <a:r>
              <a:rPr lang="fr-FR" dirty="0">
                <a:solidFill>
                  <a:srgbClr val="FFFF00"/>
                </a:solidFill>
              </a:rPr>
              <a:t>de Diomède</a:t>
            </a:r>
          </a:p>
        </p:txBody>
      </p:sp>
    </p:spTree>
    <p:extLst>
      <p:ext uri="{BB962C8B-B14F-4D97-AF65-F5344CB8AC3E}">
        <p14:creationId xmlns:p14="http://schemas.microsoft.com/office/powerpoint/2010/main" val="1518291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788" y="4838"/>
            <a:ext cx="8431212" cy="1447800"/>
          </a:xfrm>
        </p:spPr>
        <p:txBody>
          <a:bodyPr/>
          <a:lstStyle/>
          <a:p>
            <a:r>
              <a:rPr lang="fr-FR" sz="2800" dirty="0">
                <a:solidFill>
                  <a:srgbClr val="0000FF"/>
                </a:solidFill>
              </a:rPr>
              <a:t>9</a:t>
            </a:r>
            <a:r>
              <a:rPr lang="fr-FR" sz="2800" baseline="30000" dirty="0" smtClean="0">
                <a:solidFill>
                  <a:srgbClr val="0000FF"/>
                </a:solidFill>
              </a:rPr>
              <a:t>e</a:t>
            </a:r>
            <a:r>
              <a:rPr lang="fr-FR" sz="2800" dirty="0" smtClean="0">
                <a:solidFill>
                  <a:srgbClr val="0000FF"/>
                </a:solidFill>
              </a:rPr>
              <a:t> défi: </a:t>
            </a:r>
            <a:r>
              <a:rPr lang="fr-FR" sz="2800" dirty="0" smtClean="0"/>
              <a:t>la ceinture de la reine des Amazones</a:t>
            </a:r>
            <a:endParaRPr lang="fr-FR" sz="2800" dirty="0"/>
          </a:p>
        </p:txBody>
      </p:sp>
      <p:sp>
        <p:nvSpPr>
          <p:cNvPr id="3" name="Espace réservé du contenu 2"/>
          <p:cNvSpPr>
            <a:spLocks noGrp="1"/>
          </p:cNvSpPr>
          <p:nvPr>
            <p:ph idx="1"/>
          </p:nvPr>
        </p:nvSpPr>
        <p:spPr>
          <a:xfrm>
            <a:off x="0" y="1282095"/>
            <a:ext cx="9144000" cy="5575905"/>
          </a:xfrm>
        </p:spPr>
        <p:txBody>
          <a:bodyPr/>
          <a:lstStyle/>
          <a:p>
            <a:pPr lvl="1"/>
            <a:r>
              <a:rPr lang="fr-CA" sz="3600" dirty="0" err="1">
                <a:effectLst/>
              </a:rPr>
              <a:t>Hippolyté</a:t>
            </a:r>
            <a:r>
              <a:rPr lang="fr-CA" sz="3600" dirty="0">
                <a:effectLst/>
              </a:rPr>
              <a:t> était la reine des </a:t>
            </a:r>
            <a:r>
              <a:rPr lang="fr-CA" sz="3600" dirty="0" smtClean="0">
                <a:effectLst/>
              </a:rPr>
              <a:t>Amazones</a:t>
            </a:r>
          </a:p>
          <a:p>
            <a:pPr lvl="1"/>
            <a:r>
              <a:rPr lang="fr-CA" sz="3600" dirty="0" smtClean="0">
                <a:effectLst/>
              </a:rPr>
              <a:t>possédait </a:t>
            </a:r>
            <a:r>
              <a:rPr lang="fr-CA" sz="3600" dirty="0">
                <a:effectLst/>
              </a:rPr>
              <a:t>une </a:t>
            </a:r>
            <a:r>
              <a:rPr lang="fr-CA" sz="3600" dirty="0" smtClean="0">
                <a:effectLst/>
              </a:rPr>
              <a:t>ceinture d’or </a:t>
            </a:r>
            <a:r>
              <a:rPr lang="fr-CA" sz="3600" dirty="0">
                <a:effectLst/>
              </a:rPr>
              <a:t>qu’Arès lui avait donné en signe d’autorité sur son peuple;</a:t>
            </a:r>
          </a:p>
          <a:p>
            <a:pPr lvl="1"/>
            <a:r>
              <a:rPr lang="fr-CA" sz="3600" dirty="0">
                <a:effectLst/>
              </a:rPr>
              <a:t>La fille d’Eurysthée (</a:t>
            </a:r>
            <a:r>
              <a:rPr lang="fr-CA" sz="3600" dirty="0" err="1">
                <a:effectLst/>
              </a:rPr>
              <a:t>Admète</a:t>
            </a:r>
            <a:r>
              <a:rPr lang="fr-CA" sz="3600" dirty="0">
                <a:effectLst/>
              </a:rPr>
              <a:t>) voulait cette ceinture</a:t>
            </a:r>
          </a:p>
          <a:p>
            <a:pPr marL="0" indent="0">
              <a:buNone/>
            </a:pPr>
            <a:endParaRPr lang="fr-FR" dirty="0"/>
          </a:p>
        </p:txBody>
      </p:sp>
    </p:spTree>
    <p:extLst>
      <p:ext uri="{BB962C8B-B14F-4D97-AF65-F5344CB8AC3E}">
        <p14:creationId xmlns:p14="http://schemas.microsoft.com/office/powerpoint/2010/main" val="603951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44284"/>
            <a:ext cx="9144000" cy="5613715"/>
          </a:xfrm>
        </p:spPr>
        <p:txBody>
          <a:bodyPr/>
          <a:lstStyle/>
          <a:p>
            <a:pPr lvl="1"/>
            <a:r>
              <a:rPr lang="fr-CA" sz="3600" dirty="0">
                <a:effectLst/>
              </a:rPr>
              <a:t>En discutant avec la reine </a:t>
            </a:r>
            <a:r>
              <a:rPr lang="fr-CA" sz="3600" dirty="0" err="1">
                <a:effectLst/>
              </a:rPr>
              <a:t>Hippolyté</a:t>
            </a:r>
            <a:r>
              <a:rPr lang="fr-CA" sz="3600" dirty="0">
                <a:effectLst/>
              </a:rPr>
              <a:t>, celle-ci consent à offrir sa </a:t>
            </a:r>
            <a:r>
              <a:rPr lang="fr-CA" sz="3600" dirty="0" smtClean="0">
                <a:effectLst/>
              </a:rPr>
              <a:t>ceinture;</a:t>
            </a:r>
          </a:p>
          <a:p>
            <a:pPr lvl="1"/>
            <a:r>
              <a:rPr lang="fr-CA" sz="3600" dirty="0" smtClean="0">
                <a:effectLst/>
              </a:rPr>
              <a:t>mais </a:t>
            </a:r>
            <a:r>
              <a:rPr lang="fr-CA" sz="3600" dirty="0">
                <a:effectLst/>
              </a:rPr>
              <a:t>Héra ne l’entend pas ainsi et provoque la colère dans les troupes de la reine et </a:t>
            </a:r>
            <a:r>
              <a:rPr lang="fr-CA" sz="3600" dirty="0" smtClean="0">
                <a:effectLst/>
              </a:rPr>
              <a:t>d’</a:t>
            </a:r>
            <a:r>
              <a:rPr lang="fr-CA" sz="3600" dirty="0" err="1" smtClean="0">
                <a:effectLst/>
              </a:rPr>
              <a:t>Héraklès</a:t>
            </a:r>
            <a:r>
              <a:rPr lang="fr-CA" sz="3600" dirty="0">
                <a:effectLst/>
              </a:rPr>
              <a:t>;</a:t>
            </a:r>
            <a:r>
              <a:rPr lang="fr-CA" sz="3600" dirty="0" smtClean="0">
                <a:effectLst/>
              </a:rPr>
              <a:t> </a:t>
            </a:r>
          </a:p>
          <a:p>
            <a:pPr lvl="1"/>
            <a:r>
              <a:rPr lang="fr-CA" sz="3600" dirty="0" smtClean="0">
                <a:effectLst/>
              </a:rPr>
              <a:t>durant </a:t>
            </a:r>
            <a:r>
              <a:rPr lang="fr-CA" sz="3600" dirty="0">
                <a:effectLst/>
              </a:rPr>
              <a:t>le combat, </a:t>
            </a:r>
            <a:r>
              <a:rPr lang="fr-CA" sz="3600" dirty="0" err="1">
                <a:effectLst/>
              </a:rPr>
              <a:t>Héraklès</a:t>
            </a:r>
            <a:r>
              <a:rPr lang="fr-CA" sz="3600" dirty="0">
                <a:effectLst/>
              </a:rPr>
              <a:t> tue </a:t>
            </a:r>
            <a:r>
              <a:rPr lang="fr-CA" sz="3600" dirty="0" err="1">
                <a:effectLst/>
              </a:rPr>
              <a:t>Hippolyté</a:t>
            </a:r>
            <a:r>
              <a:rPr lang="fr-CA" sz="3600" dirty="0">
                <a:effectLst/>
              </a:rPr>
              <a:t>.</a:t>
            </a:r>
          </a:p>
          <a:p>
            <a:pPr lvl="1"/>
            <a:r>
              <a:rPr lang="fr-CA" sz="3600" dirty="0" err="1">
                <a:effectLst/>
              </a:rPr>
              <a:t>Héraklès</a:t>
            </a:r>
            <a:r>
              <a:rPr lang="fr-CA" sz="3600" dirty="0">
                <a:effectLst/>
              </a:rPr>
              <a:t> rapporta la ceinture à la fille d’Eurysthée.</a:t>
            </a:r>
          </a:p>
          <a:p>
            <a:pPr marL="0" indent="0">
              <a:buNone/>
            </a:pPr>
            <a:endParaRPr lang="fr-FR" dirty="0"/>
          </a:p>
        </p:txBody>
      </p:sp>
    </p:spTree>
    <p:extLst>
      <p:ext uri="{BB962C8B-B14F-4D97-AF65-F5344CB8AC3E}">
        <p14:creationId xmlns:p14="http://schemas.microsoft.com/office/powerpoint/2010/main" val="596998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5-04 à 12.55.53.png"/>
          <p:cNvPicPr>
            <a:picLocks noGrp="1" noChangeAspect="1"/>
          </p:cNvPicPr>
          <p:nvPr>
            <p:ph idx="1"/>
          </p:nvPr>
        </p:nvPicPr>
        <p:blipFill>
          <a:blip r:embed="rId2" cstate="email">
            <a:extLst>
              <a:ext uri="{28A0092B-C50C-407E-A947-70E740481C1C}">
                <a14:useLocalDpi xmlns:a14="http://schemas.microsoft.com/office/drawing/2010/main"/>
              </a:ext>
            </a:extLst>
          </a:blip>
          <a:srcRect l="-10913" r="-10913"/>
          <a:stretch>
            <a:fillRect/>
          </a:stretch>
        </p:blipFill>
        <p:spPr>
          <a:xfrm>
            <a:off x="-827794" y="0"/>
            <a:ext cx="9144000" cy="6858000"/>
          </a:xfrm>
        </p:spPr>
      </p:pic>
      <p:sp>
        <p:nvSpPr>
          <p:cNvPr id="2" name="ZoneTexte 1"/>
          <p:cNvSpPr txBox="1"/>
          <p:nvPr/>
        </p:nvSpPr>
        <p:spPr>
          <a:xfrm>
            <a:off x="7710953" y="294846"/>
            <a:ext cx="1433047" cy="1754327"/>
          </a:xfrm>
          <a:prstGeom prst="rect">
            <a:avLst/>
          </a:prstGeom>
          <a:noFill/>
        </p:spPr>
        <p:txBody>
          <a:bodyPr wrap="square" rtlCol="0">
            <a:spAutoFit/>
          </a:bodyPr>
          <a:lstStyle/>
          <a:p>
            <a:r>
              <a:rPr lang="fr-FR" dirty="0" err="1" smtClean="0">
                <a:solidFill>
                  <a:srgbClr val="FFFF00"/>
                </a:solidFill>
              </a:rPr>
              <a:t>Héraklès</a:t>
            </a:r>
            <a:r>
              <a:rPr lang="fr-FR" dirty="0" smtClean="0">
                <a:solidFill>
                  <a:srgbClr val="FFFF00"/>
                </a:solidFill>
              </a:rPr>
              <a:t> capture </a:t>
            </a:r>
            <a:r>
              <a:rPr lang="fr-FR" dirty="0">
                <a:solidFill>
                  <a:srgbClr val="FFFF00"/>
                </a:solidFill>
              </a:rPr>
              <a:t>la ceinture de la reine des </a:t>
            </a:r>
            <a:r>
              <a:rPr lang="fr-FR" dirty="0" smtClean="0">
                <a:solidFill>
                  <a:srgbClr val="FFFF00"/>
                </a:solidFill>
              </a:rPr>
              <a:t>Amazones </a:t>
            </a:r>
            <a:endParaRPr lang="fr-FR" dirty="0">
              <a:solidFill>
                <a:srgbClr val="FFFF00"/>
              </a:solidFill>
            </a:endParaRPr>
          </a:p>
        </p:txBody>
      </p:sp>
    </p:spTree>
    <p:extLst>
      <p:ext uri="{BB962C8B-B14F-4D97-AF65-F5344CB8AC3E}">
        <p14:creationId xmlns:p14="http://schemas.microsoft.com/office/powerpoint/2010/main" val="1471665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9176" y="0"/>
            <a:ext cx="8431212" cy="1447800"/>
          </a:xfrm>
        </p:spPr>
        <p:txBody>
          <a:bodyPr/>
          <a:lstStyle/>
          <a:p>
            <a:r>
              <a:rPr lang="fr-FR" sz="4000" dirty="0" smtClean="0">
                <a:solidFill>
                  <a:srgbClr val="0000FF"/>
                </a:solidFill>
              </a:rPr>
              <a:t>10</a:t>
            </a:r>
            <a:r>
              <a:rPr lang="fr-FR" sz="4000" baseline="30000" dirty="0" smtClean="0">
                <a:solidFill>
                  <a:srgbClr val="0000FF"/>
                </a:solidFill>
              </a:rPr>
              <a:t>e</a:t>
            </a:r>
            <a:r>
              <a:rPr lang="fr-FR" sz="4000" dirty="0" smtClean="0">
                <a:solidFill>
                  <a:srgbClr val="0000FF"/>
                </a:solidFill>
              </a:rPr>
              <a:t> défi: </a:t>
            </a:r>
            <a:r>
              <a:rPr lang="fr-FR" sz="4000" dirty="0" smtClean="0"/>
              <a:t>les bœufs de Géryon</a:t>
            </a:r>
            <a:endParaRPr lang="fr-FR" sz="4000" dirty="0"/>
          </a:p>
        </p:txBody>
      </p:sp>
      <p:sp>
        <p:nvSpPr>
          <p:cNvPr id="3" name="Espace réservé du contenu 2"/>
          <p:cNvSpPr>
            <a:spLocks noGrp="1"/>
          </p:cNvSpPr>
          <p:nvPr>
            <p:ph idx="1"/>
          </p:nvPr>
        </p:nvSpPr>
        <p:spPr>
          <a:xfrm>
            <a:off x="0" y="1282095"/>
            <a:ext cx="9144000" cy="5575905"/>
          </a:xfrm>
        </p:spPr>
        <p:txBody>
          <a:bodyPr>
            <a:normAutofit fontScale="92500"/>
          </a:bodyPr>
          <a:lstStyle/>
          <a:p>
            <a:pPr lvl="1"/>
            <a:r>
              <a:rPr lang="fr-CA" sz="2400" dirty="0">
                <a:effectLst/>
              </a:rPr>
              <a:t>le roi Géryon, monstre à trois têtes,  possédait un très grand troupeau de bœufs </a:t>
            </a:r>
            <a:endParaRPr lang="fr-CA" sz="2400" dirty="0" smtClean="0">
              <a:effectLst/>
            </a:endParaRPr>
          </a:p>
          <a:p>
            <a:pPr lvl="1"/>
            <a:r>
              <a:rPr lang="fr-CA" sz="2400" dirty="0" smtClean="0">
                <a:effectLst/>
              </a:rPr>
              <a:t>Pour s’y </a:t>
            </a:r>
            <a:r>
              <a:rPr lang="fr-CA" sz="2400" dirty="0" err="1" smtClean="0">
                <a:effectLst/>
              </a:rPr>
              <a:t>rendre,il</a:t>
            </a:r>
            <a:r>
              <a:rPr lang="fr-CA" sz="2400" dirty="0" smtClean="0">
                <a:effectLst/>
              </a:rPr>
              <a:t> </a:t>
            </a:r>
            <a:r>
              <a:rPr lang="fr-CA" sz="2400" dirty="0">
                <a:effectLst/>
              </a:rPr>
              <a:t>fallait traverser l’Océan (la Méditerranée?) :  </a:t>
            </a:r>
            <a:r>
              <a:rPr lang="fr-CA" sz="2400" dirty="0" err="1">
                <a:effectLst/>
              </a:rPr>
              <a:t>Héraklès</a:t>
            </a:r>
            <a:r>
              <a:rPr lang="fr-CA" sz="2400" dirty="0">
                <a:effectLst/>
              </a:rPr>
              <a:t> devait ramener ce troupeau, mais comment?</a:t>
            </a:r>
          </a:p>
          <a:p>
            <a:pPr lvl="1"/>
            <a:r>
              <a:rPr lang="fr-CA" sz="2400" dirty="0">
                <a:effectLst/>
              </a:rPr>
              <a:t>Il demanda l’aide du Soleil </a:t>
            </a:r>
            <a:r>
              <a:rPr lang="fr-CA" sz="2400" dirty="0" smtClean="0">
                <a:effectLst/>
              </a:rPr>
              <a:t>Hélios</a:t>
            </a:r>
          </a:p>
          <a:p>
            <a:pPr lvl="1"/>
            <a:r>
              <a:rPr lang="fr-CA" sz="2400" dirty="0" smtClean="0">
                <a:effectLst/>
              </a:rPr>
              <a:t> celui-ci possédait </a:t>
            </a:r>
            <a:r>
              <a:rPr lang="fr-CA" sz="2400" dirty="0">
                <a:effectLst/>
              </a:rPr>
              <a:t>une coupe sur laquelle il naviguait le soir pour se rendre d’Occident  vers l’Orient;  </a:t>
            </a:r>
            <a:endParaRPr lang="fr-CA" sz="2400" dirty="0" smtClean="0">
              <a:effectLst/>
            </a:endParaRPr>
          </a:p>
          <a:p>
            <a:pPr lvl="1"/>
            <a:r>
              <a:rPr lang="fr-CA" sz="2400" dirty="0" err="1" smtClean="0">
                <a:effectLst/>
              </a:rPr>
              <a:t>Héraklès</a:t>
            </a:r>
            <a:r>
              <a:rPr lang="fr-CA" sz="2400" dirty="0" smtClean="0">
                <a:effectLst/>
              </a:rPr>
              <a:t> lui demanda de la lui prêter: le </a:t>
            </a:r>
            <a:r>
              <a:rPr lang="fr-CA" sz="2400" dirty="0">
                <a:effectLst/>
              </a:rPr>
              <a:t>Soleil refusa</a:t>
            </a:r>
            <a:r>
              <a:rPr lang="fr-CA" sz="2400" dirty="0" smtClean="0">
                <a:effectLst/>
              </a:rPr>
              <a:t>;</a:t>
            </a:r>
          </a:p>
          <a:p>
            <a:pPr lvl="1"/>
            <a:r>
              <a:rPr lang="fr-CA" sz="2400" dirty="0" err="1" smtClean="0">
                <a:effectLst/>
              </a:rPr>
              <a:t>Héraklès</a:t>
            </a:r>
            <a:r>
              <a:rPr lang="fr-CA" sz="2400" dirty="0" smtClean="0">
                <a:effectLst/>
              </a:rPr>
              <a:t> </a:t>
            </a:r>
            <a:r>
              <a:rPr lang="fr-CA" sz="2400" dirty="0">
                <a:effectLst/>
              </a:rPr>
              <a:t>partit quand même, traversa le désert de Libye et les rayons du Soleil étaient tellement puissants qu’</a:t>
            </a:r>
            <a:r>
              <a:rPr lang="fr-CA" sz="2400" dirty="0" err="1">
                <a:effectLst/>
              </a:rPr>
              <a:t>Héraklès</a:t>
            </a:r>
            <a:r>
              <a:rPr lang="fr-CA" sz="2400" dirty="0">
                <a:effectLst/>
              </a:rPr>
              <a:t> menaça le Soleil de son puissant arc :  le Soleil l’implora de ne pas utiliser son arc et consentit de lui prêter sa coupe qui servirait au transport du troupeau de bœufs.</a:t>
            </a:r>
          </a:p>
        </p:txBody>
      </p:sp>
    </p:spTree>
    <p:extLst>
      <p:ext uri="{BB962C8B-B14F-4D97-AF65-F5344CB8AC3E}">
        <p14:creationId xmlns:p14="http://schemas.microsoft.com/office/powerpoint/2010/main" val="2906721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80146"/>
            <a:ext cx="9144000" cy="5677853"/>
          </a:xfrm>
        </p:spPr>
        <p:txBody>
          <a:bodyPr/>
          <a:lstStyle/>
          <a:p>
            <a:pPr lvl="1"/>
            <a:r>
              <a:rPr lang="fr-CA" sz="2400" dirty="0">
                <a:effectLst/>
              </a:rPr>
              <a:t>En naviguant sur l’Océan, les vagues étaient trop puissantes au goût d’</a:t>
            </a:r>
            <a:r>
              <a:rPr lang="fr-CA" sz="2400" dirty="0" err="1">
                <a:effectLst/>
              </a:rPr>
              <a:t>Héraklès</a:t>
            </a:r>
            <a:r>
              <a:rPr lang="fr-CA" sz="2400" dirty="0">
                <a:effectLst/>
              </a:rPr>
              <a:t> qui le menaça de son arc :  Océan se calma.</a:t>
            </a:r>
          </a:p>
          <a:p>
            <a:pPr lvl="1"/>
            <a:r>
              <a:rPr lang="fr-CA" sz="2400" dirty="0">
                <a:effectLst/>
              </a:rPr>
              <a:t>Puis en arrivant près du troupeau, le chien-monstre qui gardait les bœufs fonça sur </a:t>
            </a:r>
            <a:r>
              <a:rPr lang="fr-CA" sz="2400" dirty="0" err="1">
                <a:effectLst/>
              </a:rPr>
              <a:t>Héraklès</a:t>
            </a:r>
            <a:r>
              <a:rPr lang="fr-CA" sz="2400" dirty="0">
                <a:effectLst/>
              </a:rPr>
              <a:t> qui le tua d’un coup de massue.</a:t>
            </a:r>
          </a:p>
          <a:p>
            <a:pPr lvl="1"/>
            <a:r>
              <a:rPr lang="fr-CA" sz="2400" dirty="0" err="1">
                <a:effectLst/>
              </a:rPr>
              <a:t>Héraklès</a:t>
            </a:r>
            <a:r>
              <a:rPr lang="fr-CA" sz="2400" dirty="0">
                <a:effectLst/>
              </a:rPr>
              <a:t> embarqua les bœufs dans la coupe du Soleil et navigua au royaume d’Eurysthée :  il fut attaqué par des pirates et des brigands;</a:t>
            </a:r>
          </a:p>
          <a:p>
            <a:pPr lvl="1"/>
            <a:r>
              <a:rPr lang="fr-CA" sz="2400" dirty="0">
                <a:effectLst/>
              </a:rPr>
              <a:t>Rendu en Grèce, Héra envoya des taons piqués les bœufs qui furent pris de folie;</a:t>
            </a:r>
          </a:p>
          <a:p>
            <a:pPr lvl="1"/>
            <a:r>
              <a:rPr lang="fr-CA" sz="2400" dirty="0" err="1">
                <a:effectLst/>
              </a:rPr>
              <a:t>Héraklès</a:t>
            </a:r>
            <a:r>
              <a:rPr lang="fr-CA" sz="2400" dirty="0">
                <a:effectLst/>
              </a:rPr>
              <a:t> réussit à </a:t>
            </a:r>
            <a:r>
              <a:rPr lang="fr-CA" sz="2400" dirty="0" smtClean="0">
                <a:effectLst/>
              </a:rPr>
              <a:t>capturer </a:t>
            </a:r>
            <a:r>
              <a:rPr lang="fr-CA" sz="2400" dirty="0">
                <a:effectLst/>
              </a:rPr>
              <a:t>une partie du troupeau qu’il ramena à Eurysthée.</a:t>
            </a:r>
          </a:p>
          <a:p>
            <a:pPr marL="0" indent="0">
              <a:buNone/>
            </a:pPr>
            <a:endParaRPr lang="fr-FR" dirty="0"/>
          </a:p>
        </p:txBody>
      </p:sp>
    </p:spTree>
    <p:extLst>
      <p:ext uri="{BB962C8B-B14F-4D97-AF65-F5344CB8AC3E}">
        <p14:creationId xmlns:p14="http://schemas.microsoft.com/office/powerpoint/2010/main" val="3156176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5-04 à 12.58.27.png"/>
          <p:cNvPicPr>
            <a:picLocks noGrp="1" noChangeAspect="1"/>
          </p:cNvPicPr>
          <p:nvPr>
            <p:ph idx="1"/>
          </p:nvPr>
        </p:nvPicPr>
        <p:blipFill>
          <a:blip r:embed="rId2" cstate="email">
            <a:extLst>
              <a:ext uri="{28A0092B-C50C-407E-A947-70E740481C1C}">
                <a14:useLocalDpi xmlns:a14="http://schemas.microsoft.com/office/drawing/2010/main"/>
              </a:ext>
            </a:extLst>
          </a:blip>
          <a:srcRect l="-5275" r="-5275"/>
          <a:stretch>
            <a:fillRect/>
          </a:stretch>
        </p:blipFill>
        <p:spPr>
          <a:xfrm>
            <a:off x="-476264" y="0"/>
            <a:ext cx="8709292" cy="6531969"/>
          </a:xfrm>
        </p:spPr>
      </p:pic>
      <p:sp>
        <p:nvSpPr>
          <p:cNvPr id="2" name="ZoneTexte 1"/>
          <p:cNvSpPr txBox="1"/>
          <p:nvPr/>
        </p:nvSpPr>
        <p:spPr>
          <a:xfrm>
            <a:off x="7903727" y="385568"/>
            <a:ext cx="1240273" cy="2308324"/>
          </a:xfrm>
          <a:prstGeom prst="rect">
            <a:avLst/>
          </a:prstGeom>
          <a:noFill/>
        </p:spPr>
        <p:txBody>
          <a:bodyPr wrap="square" rtlCol="0">
            <a:spAutoFit/>
          </a:bodyPr>
          <a:lstStyle/>
          <a:p>
            <a:r>
              <a:rPr lang="fr-FR" dirty="0" err="1" smtClean="0">
                <a:solidFill>
                  <a:srgbClr val="FFFF00"/>
                </a:solidFill>
              </a:rPr>
              <a:t>Héraklès</a:t>
            </a:r>
            <a:r>
              <a:rPr lang="fr-FR" dirty="0" smtClean="0">
                <a:solidFill>
                  <a:srgbClr val="FFFF00"/>
                </a:solidFill>
              </a:rPr>
              <a:t> se bat contre le monstre à 3 corps, le roi Géryon </a:t>
            </a:r>
            <a:endParaRPr lang="fr-FR" dirty="0">
              <a:solidFill>
                <a:srgbClr val="FFFF00"/>
              </a:solidFill>
            </a:endParaRPr>
          </a:p>
        </p:txBody>
      </p:sp>
    </p:spTree>
    <p:extLst>
      <p:ext uri="{BB962C8B-B14F-4D97-AF65-F5344CB8AC3E}">
        <p14:creationId xmlns:p14="http://schemas.microsoft.com/office/powerpoint/2010/main" val="82057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10773"/>
            <a:ext cx="7716837" cy="1447800"/>
          </a:xfrm>
        </p:spPr>
        <p:txBody>
          <a:bodyPr/>
          <a:lstStyle/>
          <a:p>
            <a:r>
              <a:rPr lang="fr-FR" sz="3200" dirty="0" smtClean="0"/>
              <a:t>Travaux d’</a:t>
            </a:r>
            <a:r>
              <a:rPr lang="fr-FR" sz="3200" dirty="0" err="1" smtClean="0"/>
              <a:t>Héraklès</a:t>
            </a:r>
            <a:r>
              <a:rPr lang="fr-FR" sz="3200" dirty="0" smtClean="0"/>
              <a:t> autour de la Méditerranée</a:t>
            </a:r>
            <a:endParaRPr lang="fr-FR" sz="3200" dirty="0"/>
          </a:p>
        </p:txBody>
      </p:sp>
      <p:pic>
        <p:nvPicPr>
          <p:cNvPr id="4" name="Espace réservé du contenu 3" descr="Capture d’écran 2014-05-17 à 16.20.28.png"/>
          <p:cNvPicPr>
            <a:picLocks noGrp="1" noChangeAspect="1"/>
          </p:cNvPicPr>
          <p:nvPr>
            <p:ph idx="1"/>
          </p:nvPr>
        </p:nvPicPr>
        <p:blipFill>
          <a:blip r:embed="rId2" cstate="email">
            <a:extLst>
              <a:ext uri="{28A0092B-C50C-407E-A947-70E740481C1C}">
                <a14:useLocalDpi xmlns:a14="http://schemas.microsoft.com/office/drawing/2010/main"/>
              </a:ext>
            </a:extLst>
          </a:blip>
          <a:srcRect t="-25117" b="-25117"/>
          <a:stretch>
            <a:fillRect/>
          </a:stretch>
        </p:blipFill>
        <p:spPr>
          <a:xfrm>
            <a:off x="0" y="1179513"/>
            <a:ext cx="9144000" cy="5678487"/>
          </a:xfrm>
        </p:spPr>
      </p:pic>
    </p:spTree>
    <p:extLst>
      <p:ext uri="{BB962C8B-B14F-4D97-AF65-F5344CB8AC3E}">
        <p14:creationId xmlns:p14="http://schemas.microsoft.com/office/powerpoint/2010/main" val="3743225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solidFill>
                  <a:srgbClr val="0000FF"/>
                </a:solidFill>
              </a:rPr>
              <a:t>11</a:t>
            </a:r>
            <a:r>
              <a:rPr lang="fr-FR" baseline="30000" dirty="0" smtClean="0">
                <a:solidFill>
                  <a:srgbClr val="0000FF"/>
                </a:solidFill>
              </a:rPr>
              <a:t>e</a:t>
            </a:r>
            <a:r>
              <a:rPr lang="fr-FR" dirty="0" smtClean="0">
                <a:solidFill>
                  <a:srgbClr val="0000FF"/>
                </a:solidFill>
              </a:rPr>
              <a:t> défi: </a:t>
            </a:r>
            <a:r>
              <a:rPr lang="fr-FR" dirty="0" smtClean="0"/>
              <a:t>le chien Cerbère</a:t>
            </a:r>
            <a:endParaRPr lang="fr-FR" dirty="0"/>
          </a:p>
        </p:txBody>
      </p:sp>
      <p:sp>
        <p:nvSpPr>
          <p:cNvPr id="3" name="Espace réservé du contenu 2"/>
          <p:cNvSpPr>
            <a:spLocks noGrp="1"/>
          </p:cNvSpPr>
          <p:nvPr>
            <p:ph idx="1"/>
          </p:nvPr>
        </p:nvSpPr>
        <p:spPr>
          <a:xfrm>
            <a:off x="0" y="1209524"/>
            <a:ext cx="9144000" cy="5648476"/>
          </a:xfrm>
        </p:spPr>
        <p:txBody>
          <a:bodyPr>
            <a:normAutofit/>
          </a:bodyPr>
          <a:lstStyle/>
          <a:p>
            <a:pPr lvl="1"/>
            <a:r>
              <a:rPr lang="fr-CA" sz="2800" dirty="0">
                <a:effectLst/>
              </a:rPr>
              <a:t>Cerbère était le chien qui gardait les </a:t>
            </a:r>
            <a:r>
              <a:rPr lang="fr-CA" sz="2800" dirty="0" smtClean="0">
                <a:effectLst/>
              </a:rPr>
              <a:t>Enfers</a:t>
            </a:r>
            <a:endParaRPr lang="fr-CA" sz="2800" dirty="0">
              <a:effectLst/>
            </a:endParaRPr>
          </a:p>
          <a:p>
            <a:pPr lvl="1"/>
            <a:r>
              <a:rPr lang="fr-CA" sz="2800" dirty="0" smtClean="0">
                <a:effectLst/>
              </a:rPr>
              <a:t>personne </a:t>
            </a:r>
            <a:r>
              <a:rPr lang="fr-CA" sz="2800" dirty="0">
                <a:effectLst/>
              </a:rPr>
              <a:t>ne pouvait revenir des Enfers, si puissante était-elle.</a:t>
            </a:r>
          </a:p>
          <a:p>
            <a:pPr lvl="1"/>
            <a:r>
              <a:rPr lang="fr-CA" sz="2800" dirty="0">
                <a:effectLst/>
              </a:rPr>
              <a:t>Grâce à l’aide d’Hermès et d’Athéna, complices de Zeus, </a:t>
            </a:r>
            <a:r>
              <a:rPr lang="fr-CA" sz="2800" dirty="0" err="1">
                <a:effectLst/>
              </a:rPr>
              <a:t>Héraklès</a:t>
            </a:r>
            <a:r>
              <a:rPr lang="fr-CA" sz="2800" dirty="0">
                <a:effectLst/>
              </a:rPr>
              <a:t> se rendit aux portes des </a:t>
            </a:r>
            <a:r>
              <a:rPr lang="fr-CA" sz="2800" dirty="0" smtClean="0">
                <a:effectLst/>
              </a:rPr>
              <a:t>Enfers</a:t>
            </a:r>
          </a:p>
          <a:p>
            <a:pPr lvl="1"/>
            <a:r>
              <a:rPr lang="fr-CA" sz="2800" dirty="0" smtClean="0">
                <a:effectLst/>
              </a:rPr>
              <a:t>Il demanda </a:t>
            </a:r>
            <a:r>
              <a:rPr lang="fr-CA" sz="2800" dirty="0">
                <a:effectLst/>
              </a:rPr>
              <a:t>la permission à Hadès de ramener le chien Cerbère :  Hadès lui donna la permission à la condition de ne pas utiliser ses armes…</a:t>
            </a:r>
          </a:p>
        </p:txBody>
      </p:sp>
    </p:spTree>
    <p:extLst>
      <p:ext uri="{BB962C8B-B14F-4D97-AF65-F5344CB8AC3E}">
        <p14:creationId xmlns:p14="http://schemas.microsoft.com/office/powerpoint/2010/main" val="3857600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1385390"/>
            <a:ext cx="9059333" cy="5472610"/>
          </a:xfrm>
        </p:spPr>
        <p:txBody>
          <a:bodyPr>
            <a:normAutofit lnSpcReduction="10000"/>
          </a:bodyPr>
          <a:lstStyle/>
          <a:p>
            <a:pPr lvl="1"/>
            <a:r>
              <a:rPr lang="fr-CA" sz="3600" dirty="0" err="1">
                <a:effectLst/>
              </a:rPr>
              <a:t>Héraklès</a:t>
            </a:r>
            <a:r>
              <a:rPr lang="fr-CA" sz="3600" dirty="0">
                <a:effectLst/>
              </a:rPr>
              <a:t> s’attaque à Cerbère, l’empoigna au cou par derrière et le maîtrisa.</a:t>
            </a:r>
          </a:p>
          <a:p>
            <a:pPr lvl="1"/>
            <a:r>
              <a:rPr lang="fr-CA" sz="3600" dirty="0">
                <a:effectLst/>
              </a:rPr>
              <a:t>En voyant Cerbère, Eurysthée eut encore très peur d’</a:t>
            </a:r>
            <a:r>
              <a:rPr lang="fr-CA" sz="3600" dirty="0" err="1">
                <a:effectLst/>
              </a:rPr>
              <a:t>Héraklès</a:t>
            </a:r>
            <a:r>
              <a:rPr lang="fr-CA" sz="3600" dirty="0">
                <a:effectLst/>
              </a:rPr>
              <a:t> et se cacha encore une fois dans son </a:t>
            </a:r>
            <a:r>
              <a:rPr lang="fr-CA" sz="3600" dirty="0" smtClean="0">
                <a:effectLst/>
              </a:rPr>
              <a:t>…tonneau...</a:t>
            </a:r>
            <a:endParaRPr lang="fr-CA" sz="3600" dirty="0">
              <a:effectLst/>
            </a:endParaRPr>
          </a:p>
          <a:p>
            <a:pPr lvl="1"/>
            <a:r>
              <a:rPr lang="fr-CA" sz="3600" dirty="0">
                <a:effectLst/>
              </a:rPr>
              <a:t>Voyant qu’il n’y avait rien à faire avec le chien Cerbère, </a:t>
            </a:r>
            <a:r>
              <a:rPr lang="fr-CA" sz="3600" dirty="0" err="1">
                <a:effectLst/>
              </a:rPr>
              <a:t>Héraklès</a:t>
            </a:r>
            <a:r>
              <a:rPr lang="fr-CA" sz="3600" dirty="0">
                <a:effectLst/>
              </a:rPr>
              <a:t> le retourna à son maître, Hadès…</a:t>
            </a:r>
          </a:p>
          <a:p>
            <a:pPr marL="0" indent="0">
              <a:buNone/>
            </a:pPr>
            <a:endParaRPr lang="fr-FR" dirty="0"/>
          </a:p>
        </p:txBody>
      </p:sp>
    </p:spTree>
    <p:extLst>
      <p:ext uri="{BB962C8B-B14F-4D97-AF65-F5344CB8AC3E}">
        <p14:creationId xmlns:p14="http://schemas.microsoft.com/office/powerpoint/2010/main" val="23663939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5-04 à 13.01.07.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1"/>
            <a:ext cx="7938156" cy="5953617"/>
          </a:xfrm>
        </p:spPr>
      </p:pic>
      <p:sp>
        <p:nvSpPr>
          <p:cNvPr id="2" name="ZoneTexte 1"/>
          <p:cNvSpPr txBox="1"/>
          <p:nvPr/>
        </p:nvSpPr>
        <p:spPr>
          <a:xfrm>
            <a:off x="7915067" y="181444"/>
            <a:ext cx="1228933" cy="1477328"/>
          </a:xfrm>
          <a:prstGeom prst="rect">
            <a:avLst/>
          </a:prstGeom>
          <a:noFill/>
        </p:spPr>
        <p:txBody>
          <a:bodyPr wrap="square" rtlCol="0">
            <a:spAutoFit/>
          </a:bodyPr>
          <a:lstStyle/>
          <a:p>
            <a:r>
              <a:rPr lang="fr-FR" dirty="0" err="1" smtClean="0">
                <a:solidFill>
                  <a:srgbClr val="FFFF00"/>
                </a:solidFill>
              </a:rPr>
              <a:t>Héraklès</a:t>
            </a:r>
            <a:r>
              <a:rPr lang="fr-FR" dirty="0" smtClean="0">
                <a:solidFill>
                  <a:srgbClr val="FFFF00"/>
                </a:solidFill>
              </a:rPr>
              <a:t> capture Cerbère, le chien à 3 têtes</a:t>
            </a:r>
            <a:endParaRPr lang="fr-FR" dirty="0">
              <a:solidFill>
                <a:srgbClr val="FFFF00"/>
              </a:solidFill>
            </a:endParaRPr>
          </a:p>
        </p:txBody>
      </p:sp>
    </p:spTree>
    <p:extLst>
      <p:ext uri="{BB962C8B-B14F-4D97-AF65-F5344CB8AC3E}">
        <p14:creationId xmlns:p14="http://schemas.microsoft.com/office/powerpoint/2010/main" val="3798467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788" y="24693"/>
            <a:ext cx="8431212" cy="1447800"/>
          </a:xfrm>
        </p:spPr>
        <p:txBody>
          <a:bodyPr/>
          <a:lstStyle/>
          <a:p>
            <a:r>
              <a:rPr lang="fr-FR" sz="3200" dirty="0" smtClean="0">
                <a:solidFill>
                  <a:srgbClr val="0000FF"/>
                </a:solidFill>
              </a:rPr>
              <a:t>12</a:t>
            </a:r>
            <a:r>
              <a:rPr lang="fr-FR" sz="3200" baseline="30000" dirty="0" smtClean="0">
                <a:solidFill>
                  <a:srgbClr val="0000FF"/>
                </a:solidFill>
              </a:rPr>
              <a:t>e</a:t>
            </a:r>
            <a:r>
              <a:rPr lang="fr-FR" sz="3200" dirty="0" smtClean="0">
                <a:solidFill>
                  <a:srgbClr val="0000FF"/>
                </a:solidFill>
              </a:rPr>
              <a:t> défi: </a:t>
            </a:r>
            <a:r>
              <a:rPr lang="fr-FR" sz="3200" dirty="0" smtClean="0"/>
              <a:t>les pommes d’or des Hespérides</a:t>
            </a:r>
            <a:endParaRPr lang="fr-FR" sz="3200" dirty="0"/>
          </a:p>
        </p:txBody>
      </p:sp>
      <p:sp>
        <p:nvSpPr>
          <p:cNvPr id="3" name="Espace réservé du contenu 2"/>
          <p:cNvSpPr>
            <a:spLocks noGrp="1"/>
          </p:cNvSpPr>
          <p:nvPr>
            <p:ph idx="1"/>
          </p:nvPr>
        </p:nvSpPr>
        <p:spPr>
          <a:xfrm>
            <a:off x="0" y="1218630"/>
            <a:ext cx="9262670" cy="5639370"/>
          </a:xfrm>
        </p:spPr>
        <p:txBody>
          <a:bodyPr/>
          <a:lstStyle/>
          <a:p>
            <a:pPr lvl="1"/>
            <a:r>
              <a:rPr lang="fr-CA" sz="2400" dirty="0">
                <a:effectLst/>
              </a:rPr>
              <a:t>ces pommes d’or avaient été offertes par Gaia à Héra lors de son mariage avec Zeus;  </a:t>
            </a:r>
            <a:endParaRPr lang="fr-CA" sz="2400" dirty="0" smtClean="0">
              <a:effectLst/>
            </a:endParaRPr>
          </a:p>
          <a:p>
            <a:pPr lvl="1"/>
            <a:r>
              <a:rPr lang="fr-CA" sz="2400" dirty="0" smtClean="0">
                <a:effectLst/>
              </a:rPr>
              <a:t>Héra </a:t>
            </a:r>
            <a:r>
              <a:rPr lang="fr-CA" sz="2400" dirty="0">
                <a:effectLst/>
              </a:rPr>
              <a:t>les avait trouvées si belles qu’elles les fit planter dans son jardin près du mont Atlas; </a:t>
            </a:r>
            <a:endParaRPr lang="fr-CA" sz="2400" dirty="0" smtClean="0">
              <a:effectLst/>
            </a:endParaRPr>
          </a:p>
          <a:p>
            <a:pPr lvl="1"/>
            <a:r>
              <a:rPr lang="fr-CA" sz="2400" dirty="0" smtClean="0">
                <a:effectLst/>
              </a:rPr>
              <a:t> </a:t>
            </a:r>
            <a:r>
              <a:rPr lang="fr-CA" sz="2400" dirty="0">
                <a:effectLst/>
              </a:rPr>
              <a:t>mais comme les filles d’Atlas y venaient voler les fruits du jardin, et comme les pommes d’or étaient fort précieuses, Héra fit garder le jardin par un dragon à cent têtes qui était de plus, immortel. </a:t>
            </a:r>
            <a:endParaRPr lang="fr-CA" sz="2400" dirty="0" smtClean="0">
              <a:effectLst/>
            </a:endParaRPr>
          </a:p>
          <a:p>
            <a:pPr lvl="1"/>
            <a:r>
              <a:rPr lang="fr-CA" sz="2400" dirty="0" smtClean="0">
                <a:effectLst/>
              </a:rPr>
              <a:t> </a:t>
            </a:r>
            <a:r>
              <a:rPr lang="fr-CA" sz="2400" dirty="0">
                <a:effectLst/>
              </a:rPr>
              <a:t>Le dragon avait aussi pour tâche de protéger trois Nymphes, les Hespérides.</a:t>
            </a:r>
          </a:p>
          <a:p>
            <a:pPr lvl="1"/>
            <a:r>
              <a:rPr lang="fr-CA" sz="2400" dirty="0">
                <a:effectLst/>
              </a:rPr>
              <a:t>Le défi d’</a:t>
            </a:r>
            <a:r>
              <a:rPr lang="fr-CA" sz="2400" dirty="0" err="1">
                <a:effectLst/>
              </a:rPr>
              <a:t>Héraklès</a:t>
            </a:r>
            <a:r>
              <a:rPr lang="fr-CA" sz="2400" dirty="0">
                <a:effectLst/>
              </a:rPr>
              <a:t> était de rapporter ces pommes d’or qui appartenaient à…Héra!</a:t>
            </a:r>
          </a:p>
        </p:txBody>
      </p:sp>
    </p:spTree>
    <p:extLst>
      <p:ext uri="{BB962C8B-B14F-4D97-AF65-F5344CB8AC3E}">
        <p14:creationId xmlns:p14="http://schemas.microsoft.com/office/powerpoint/2010/main" val="1722369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36422"/>
            <a:ext cx="9144000" cy="5921578"/>
          </a:xfrm>
        </p:spPr>
        <p:txBody>
          <a:bodyPr>
            <a:noAutofit/>
          </a:bodyPr>
          <a:lstStyle/>
          <a:p>
            <a:pPr lvl="1"/>
            <a:r>
              <a:rPr lang="fr-CA" sz="1800" dirty="0">
                <a:effectLst/>
              </a:rPr>
              <a:t>Aussi fallait-il trouver le chemin! </a:t>
            </a:r>
            <a:endParaRPr lang="fr-CA" sz="1800" dirty="0" smtClean="0">
              <a:effectLst/>
            </a:endParaRPr>
          </a:p>
          <a:p>
            <a:pPr lvl="1"/>
            <a:r>
              <a:rPr lang="fr-CA" sz="1800" dirty="0" smtClean="0">
                <a:effectLst/>
              </a:rPr>
              <a:t> </a:t>
            </a:r>
            <a:r>
              <a:rPr lang="fr-CA" sz="1800" dirty="0">
                <a:effectLst/>
              </a:rPr>
              <a:t>Il partit vers le Nord, et rencontra et délivra Prométhée qui était attaché au rocher et qu’un aigle dévorait le foie qui se reconstituait, cela en punition d’avoir donné le feu aux humains… en récompense, le Titan Prométhée apprit à </a:t>
            </a:r>
            <a:r>
              <a:rPr lang="fr-CA" sz="1800" dirty="0" err="1">
                <a:effectLst/>
              </a:rPr>
              <a:t>Héraklès</a:t>
            </a:r>
            <a:r>
              <a:rPr lang="fr-CA" sz="1800" dirty="0">
                <a:effectLst/>
              </a:rPr>
              <a:t> qu’il ne devait pas prendre les pommes d’or lui-même, mais de les faire cueillir par Atlas.</a:t>
            </a:r>
          </a:p>
          <a:p>
            <a:pPr lvl="1"/>
            <a:r>
              <a:rPr lang="fr-CA" sz="1800" dirty="0" smtClean="0">
                <a:effectLst/>
              </a:rPr>
              <a:t>Il se </a:t>
            </a:r>
            <a:r>
              <a:rPr lang="fr-CA" sz="1800" dirty="0">
                <a:effectLst/>
              </a:rPr>
              <a:t>rendit auprès d’Atlas qui soutenait le Ciel sur ses épaules</a:t>
            </a:r>
            <a:r>
              <a:rPr lang="fr-CA" sz="1800" dirty="0" smtClean="0">
                <a:effectLst/>
              </a:rPr>
              <a:t>.</a:t>
            </a:r>
          </a:p>
          <a:p>
            <a:pPr lvl="1"/>
            <a:r>
              <a:rPr lang="fr-CA" sz="1800" dirty="0" smtClean="0">
                <a:effectLst/>
              </a:rPr>
              <a:t> </a:t>
            </a:r>
            <a:r>
              <a:rPr lang="fr-CA" sz="1800" dirty="0">
                <a:effectLst/>
              </a:rPr>
              <a:t>Il proposa à Atlas de supporter le Ciel </a:t>
            </a:r>
            <a:r>
              <a:rPr lang="fr-CA" sz="1800" dirty="0" smtClean="0">
                <a:effectLst/>
              </a:rPr>
              <a:t>pendant </a:t>
            </a:r>
            <a:r>
              <a:rPr lang="fr-CA" sz="1800" dirty="0">
                <a:effectLst/>
              </a:rPr>
              <a:t>qu’il irait prendre les pommes d’or dans le jardin des Hespérides…ce que fit Atlas.  </a:t>
            </a:r>
            <a:endParaRPr lang="fr-CA" sz="1800" dirty="0" smtClean="0">
              <a:effectLst/>
            </a:endParaRPr>
          </a:p>
          <a:p>
            <a:pPr lvl="1"/>
            <a:r>
              <a:rPr lang="fr-CA" sz="1800" dirty="0" smtClean="0">
                <a:effectLst/>
              </a:rPr>
              <a:t>À </a:t>
            </a:r>
            <a:r>
              <a:rPr lang="fr-CA" sz="1800" dirty="0">
                <a:effectLst/>
              </a:rPr>
              <a:t>son retour, ce dernier annonça qu’il irait porter lui-même les pommes d’or à Eurysthée</a:t>
            </a:r>
            <a:r>
              <a:rPr lang="fr-CA" sz="1800" dirty="0" smtClean="0">
                <a:effectLst/>
              </a:rPr>
              <a:t>…</a:t>
            </a:r>
          </a:p>
          <a:p>
            <a:pPr lvl="1"/>
            <a:r>
              <a:rPr lang="fr-CA" sz="1800" dirty="0" smtClean="0">
                <a:effectLst/>
              </a:rPr>
              <a:t> </a:t>
            </a:r>
            <a:r>
              <a:rPr lang="fr-CA" sz="1800" dirty="0" err="1">
                <a:effectLst/>
              </a:rPr>
              <a:t>Héraklès</a:t>
            </a:r>
            <a:r>
              <a:rPr lang="fr-CA" sz="1800" dirty="0">
                <a:effectLst/>
              </a:rPr>
              <a:t> utilisant la ruse, demanda à Atlas, dans ce cas, de soutenir le Ciel un instant, le temps de poser un coussin sur ses épaules. </a:t>
            </a:r>
            <a:endParaRPr lang="fr-CA" sz="1800" dirty="0" smtClean="0">
              <a:effectLst/>
            </a:endParaRPr>
          </a:p>
          <a:p>
            <a:pPr lvl="1"/>
            <a:r>
              <a:rPr lang="fr-CA" sz="1800" dirty="0" smtClean="0">
                <a:effectLst/>
              </a:rPr>
              <a:t> </a:t>
            </a:r>
            <a:r>
              <a:rPr lang="fr-CA" sz="1800" dirty="0">
                <a:effectLst/>
              </a:rPr>
              <a:t>Ne se méfiant de rien, Atlas accepta le marché…et </a:t>
            </a:r>
            <a:r>
              <a:rPr lang="fr-CA" sz="1800" dirty="0" err="1">
                <a:effectLst/>
              </a:rPr>
              <a:t>Héraklès</a:t>
            </a:r>
            <a:r>
              <a:rPr lang="fr-CA" sz="1800" dirty="0">
                <a:effectLst/>
              </a:rPr>
              <a:t> rendit le poids du Ciel à Atlas, et s’enfuit avec les pommes d’or…</a:t>
            </a:r>
          </a:p>
          <a:p>
            <a:pPr lvl="1"/>
            <a:r>
              <a:rPr lang="fr-CA" sz="1800" dirty="0" err="1">
                <a:effectLst/>
              </a:rPr>
              <a:t>Héraklès</a:t>
            </a:r>
            <a:r>
              <a:rPr lang="fr-CA" sz="1800" dirty="0">
                <a:effectLst/>
              </a:rPr>
              <a:t> rendit les pommes d’or à Eurysthée qui ne sut quoi en faire et les offrit à </a:t>
            </a:r>
            <a:r>
              <a:rPr lang="fr-CA" sz="1800" dirty="0" err="1">
                <a:effectLst/>
              </a:rPr>
              <a:t>Héraklès</a:t>
            </a:r>
            <a:r>
              <a:rPr lang="fr-CA" sz="1800" dirty="0">
                <a:effectLst/>
              </a:rPr>
              <a:t> qui les offrit à son tour à Athéna qui les rapporta au …Jardin des Hespérides!</a:t>
            </a:r>
          </a:p>
        </p:txBody>
      </p:sp>
    </p:spTree>
    <p:extLst>
      <p:ext uri="{BB962C8B-B14F-4D97-AF65-F5344CB8AC3E}">
        <p14:creationId xmlns:p14="http://schemas.microsoft.com/office/powerpoint/2010/main" val="3000400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5-04 à 13.08.58.png"/>
          <p:cNvPicPr>
            <a:picLocks noGrp="1" noChangeAspect="1"/>
          </p:cNvPicPr>
          <p:nvPr>
            <p:ph idx="1"/>
          </p:nvPr>
        </p:nvPicPr>
        <p:blipFill>
          <a:blip r:embed="rId2" cstate="email">
            <a:extLst>
              <a:ext uri="{28A0092B-C50C-407E-A947-70E740481C1C}">
                <a14:useLocalDpi xmlns:a14="http://schemas.microsoft.com/office/drawing/2010/main"/>
              </a:ext>
            </a:extLst>
          </a:blip>
          <a:srcRect l="-44614" r="-44614"/>
          <a:stretch>
            <a:fillRect/>
          </a:stretch>
        </p:blipFill>
        <p:spPr>
          <a:xfrm>
            <a:off x="-2222568" y="0"/>
            <a:ext cx="9266264" cy="6858000"/>
          </a:xfrm>
        </p:spPr>
      </p:pic>
      <p:sp>
        <p:nvSpPr>
          <p:cNvPr id="2" name="ZoneTexte 1"/>
          <p:cNvSpPr txBox="1"/>
          <p:nvPr/>
        </p:nvSpPr>
        <p:spPr>
          <a:xfrm>
            <a:off x="7189330" y="601032"/>
            <a:ext cx="1954670" cy="2308324"/>
          </a:xfrm>
          <a:prstGeom prst="rect">
            <a:avLst/>
          </a:prstGeom>
          <a:noFill/>
        </p:spPr>
        <p:txBody>
          <a:bodyPr wrap="square" rtlCol="0">
            <a:spAutoFit/>
          </a:bodyPr>
          <a:lstStyle/>
          <a:p>
            <a:r>
              <a:rPr lang="fr-FR" dirty="0" err="1" smtClean="0">
                <a:solidFill>
                  <a:srgbClr val="FFFF00"/>
                </a:solidFill>
              </a:rPr>
              <a:t>Héraklès</a:t>
            </a:r>
            <a:r>
              <a:rPr lang="fr-FR" dirty="0" smtClean="0">
                <a:solidFill>
                  <a:srgbClr val="FFFF00"/>
                </a:solidFill>
              </a:rPr>
              <a:t> soutenant le Ciel pendant qu’Atlas rapporte les pommes d’Or du jardin des Hespérides</a:t>
            </a:r>
            <a:endParaRPr lang="fr-FR" dirty="0">
              <a:solidFill>
                <a:srgbClr val="FFFF00"/>
              </a:solidFill>
            </a:endParaRPr>
          </a:p>
        </p:txBody>
      </p:sp>
    </p:spTree>
    <p:extLst>
      <p:ext uri="{BB962C8B-B14F-4D97-AF65-F5344CB8AC3E}">
        <p14:creationId xmlns:p14="http://schemas.microsoft.com/office/powerpoint/2010/main" val="1390279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La fin d’</a:t>
            </a:r>
            <a:r>
              <a:rPr lang="fr-FR" dirty="0" err="1" smtClean="0"/>
              <a:t>Héraklès</a:t>
            </a:r>
            <a:endParaRPr lang="fr-FR" dirty="0"/>
          </a:p>
        </p:txBody>
      </p:sp>
      <p:sp>
        <p:nvSpPr>
          <p:cNvPr id="3" name="Espace réservé du contenu 2"/>
          <p:cNvSpPr>
            <a:spLocks noGrp="1"/>
          </p:cNvSpPr>
          <p:nvPr>
            <p:ph idx="1"/>
          </p:nvPr>
        </p:nvSpPr>
        <p:spPr>
          <a:xfrm>
            <a:off x="0" y="1447800"/>
            <a:ext cx="9144000" cy="5410200"/>
          </a:xfrm>
        </p:spPr>
        <p:txBody>
          <a:bodyPr>
            <a:normAutofit/>
          </a:bodyPr>
          <a:lstStyle/>
          <a:p>
            <a:pPr lvl="0"/>
            <a:r>
              <a:rPr lang="fr-CA" dirty="0" err="1" smtClean="0">
                <a:effectLst/>
              </a:rPr>
              <a:t>Héraklès</a:t>
            </a:r>
            <a:r>
              <a:rPr lang="fr-CA" dirty="0" smtClean="0">
                <a:effectLst/>
              </a:rPr>
              <a:t> épousa </a:t>
            </a:r>
            <a:r>
              <a:rPr lang="fr-CA" dirty="0">
                <a:effectLst/>
              </a:rPr>
              <a:t>Déjanire, </a:t>
            </a:r>
          </a:p>
          <a:p>
            <a:pPr lvl="0"/>
            <a:r>
              <a:rPr lang="fr-CA" dirty="0" smtClean="0">
                <a:effectLst/>
              </a:rPr>
              <a:t>le </a:t>
            </a:r>
            <a:r>
              <a:rPr lang="fr-CA" dirty="0">
                <a:effectLst/>
              </a:rPr>
              <a:t>Centaure Nessos tenta de la violer </a:t>
            </a:r>
          </a:p>
          <a:p>
            <a:pPr lvl="0"/>
            <a:r>
              <a:rPr lang="fr-CA" dirty="0" err="1" smtClean="0">
                <a:effectLst/>
              </a:rPr>
              <a:t>Héraklès</a:t>
            </a:r>
            <a:r>
              <a:rPr lang="fr-CA" dirty="0" smtClean="0">
                <a:effectLst/>
              </a:rPr>
              <a:t> </a:t>
            </a:r>
            <a:r>
              <a:rPr lang="fr-CA" dirty="0">
                <a:effectLst/>
              </a:rPr>
              <a:t>le tua de ses flèches;  le Centaure offrit à Déjanire, avant de mourir, un philtre d’amour, qui avait la propriété de fidéliser la personne qui le prendrait, mais qui en fait, était empoisonné. </a:t>
            </a:r>
          </a:p>
          <a:p>
            <a:pPr lvl="0"/>
            <a:r>
              <a:rPr lang="fr-CA" dirty="0">
                <a:effectLst/>
              </a:rPr>
              <a:t>Un jour Déjanire voulant s’assurer de la fidélité d’</a:t>
            </a:r>
            <a:r>
              <a:rPr lang="fr-CA" dirty="0" err="1">
                <a:effectLst/>
              </a:rPr>
              <a:t>Héraklès</a:t>
            </a:r>
            <a:r>
              <a:rPr lang="fr-CA" dirty="0">
                <a:effectLst/>
              </a:rPr>
              <a:t>, versa le contenu du philtre sur sa tunique :  le poison pénétra la peau d’</a:t>
            </a:r>
            <a:r>
              <a:rPr lang="fr-CA" dirty="0" err="1">
                <a:effectLst/>
              </a:rPr>
              <a:t>Héraklès</a:t>
            </a:r>
            <a:r>
              <a:rPr lang="fr-CA" dirty="0">
                <a:effectLst/>
              </a:rPr>
              <a:t> qui en mourut. </a:t>
            </a:r>
            <a:endParaRPr lang="fr-CA" dirty="0" smtClean="0">
              <a:effectLst/>
            </a:endParaRPr>
          </a:p>
          <a:p>
            <a:pPr marL="0" lvl="0" indent="0">
              <a:buNone/>
            </a:pPr>
            <a:endParaRPr lang="fr-FR" dirty="0"/>
          </a:p>
        </p:txBody>
      </p:sp>
    </p:spTree>
    <p:extLst>
      <p:ext uri="{BB962C8B-B14F-4D97-AF65-F5344CB8AC3E}">
        <p14:creationId xmlns:p14="http://schemas.microsoft.com/office/powerpoint/2010/main" val="36648621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nessos.jpg"/>
          <p:cNvPicPr>
            <a:picLocks noGrp="1" noChangeAspect="1"/>
          </p:cNvPicPr>
          <p:nvPr>
            <p:ph idx="1"/>
          </p:nvPr>
        </p:nvPicPr>
        <p:blipFill>
          <a:blip r:embed="rId2" cstate="email">
            <a:extLst>
              <a:ext uri="{28A0092B-C50C-407E-A947-70E740481C1C}">
                <a14:useLocalDpi xmlns:a14="http://schemas.microsoft.com/office/drawing/2010/main"/>
              </a:ext>
            </a:extLst>
          </a:blip>
          <a:srcRect l="-4397" r="-4397"/>
          <a:stretch>
            <a:fillRect/>
          </a:stretch>
        </p:blipFill>
        <p:spPr>
          <a:xfrm>
            <a:off x="-396890" y="0"/>
            <a:ext cx="8482487" cy="6361865"/>
          </a:xfrm>
        </p:spPr>
      </p:pic>
      <p:sp>
        <p:nvSpPr>
          <p:cNvPr id="5" name="ZoneTexte 4"/>
          <p:cNvSpPr txBox="1"/>
          <p:nvPr/>
        </p:nvSpPr>
        <p:spPr>
          <a:xfrm>
            <a:off x="7778991" y="362887"/>
            <a:ext cx="1247360" cy="1200329"/>
          </a:xfrm>
          <a:prstGeom prst="rect">
            <a:avLst/>
          </a:prstGeom>
          <a:noFill/>
        </p:spPr>
        <p:txBody>
          <a:bodyPr wrap="square" rtlCol="0">
            <a:spAutoFit/>
          </a:bodyPr>
          <a:lstStyle/>
          <a:p>
            <a:r>
              <a:rPr lang="fr-FR" dirty="0" err="1" smtClean="0">
                <a:solidFill>
                  <a:srgbClr val="FFFF00"/>
                </a:solidFill>
              </a:rPr>
              <a:t>Héraklès</a:t>
            </a:r>
            <a:r>
              <a:rPr lang="fr-FR" dirty="0" smtClean="0">
                <a:solidFill>
                  <a:srgbClr val="FFFF00"/>
                </a:solidFill>
              </a:rPr>
              <a:t> tuant </a:t>
            </a:r>
            <a:r>
              <a:rPr lang="fr-CA" dirty="0">
                <a:solidFill>
                  <a:srgbClr val="FFFF00"/>
                </a:solidFill>
              </a:rPr>
              <a:t>le Centaure Nessos </a:t>
            </a:r>
            <a:endParaRPr lang="fr-FR" dirty="0">
              <a:solidFill>
                <a:srgbClr val="FFFF00"/>
              </a:solidFill>
            </a:endParaRPr>
          </a:p>
        </p:txBody>
      </p:sp>
    </p:spTree>
    <p:extLst>
      <p:ext uri="{BB962C8B-B14F-4D97-AF65-F5344CB8AC3E}">
        <p14:creationId xmlns:p14="http://schemas.microsoft.com/office/powerpoint/2010/main" val="3803431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olympe.jpg"/>
          <p:cNvPicPr>
            <a:picLocks noGrp="1" noChangeAspect="1"/>
          </p:cNvPicPr>
          <p:nvPr>
            <p:ph idx="1"/>
          </p:nvPr>
        </p:nvPicPr>
        <p:blipFill>
          <a:blip r:embed="rId2" cstate="email">
            <a:extLst>
              <a:ext uri="{28A0092B-C50C-407E-A947-70E740481C1C}">
                <a14:useLocalDpi xmlns:a14="http://schemas.microsoft.com/office/drawing/2010/main"/>
              </a:ext>
            </a:extLst>
          </a:blip>
          <a:srcRect t="-19252" b="-19252"/>
          <a:stretch>
            <a:fillRect/>
          </a:stretch>
        </p:blipFill>
        <p:spPr>
          <a:xfrm>
            <a:off x="-23080" y="-816496"/>
            <a:ext cx="7756713" cy="5817535"/>
          </a:xfrm>
        </p:spPr>
      </p:pic>
      <p:sp>
        <p:nvSpPr>
          <p:cNvPr id="5" name="ZoneTexte 4"/>
          <p:cNvSpPr txBox="1"/>
          <p:nvPr/>
        </p:nvSpPr>
        <p:spPr>
          <a:xfrm>
            <a:off x="7733633" y="294846"/>
            <a:ext cx="1410367" cy="1477328"/>
          </a:xfrm>
          <a:prstGeom prst="rect">
            <a:avLst/>
          </a:prstGeom>
          <a:noFill/>
        </p:spPr>
        <p:txBody>
          <a:bodyPr wrap="square" rtlCol="0">
            <a:spAutoFit/>
          </a:bodyPr>
          <a:lstStyle/>
          <a:p>
            <a:r>
              <a:rPr lang="fr-FR" dirty="0" err="1" smtClean="0">
                <a:solidFill>
                  <a:srgbClr val="FFFF00"/>
                </a:solidFill>
              </a:rPr>
              <a:t>Héraklès</a:t>
            </a:r>
            <a:r>
              <a:rPr lang="fr-FR" dirty="0" smtClean="0">
                <a:solidFill>
                  <a:srgbClr val="FFFF00"/>
                </a:solidFill>
              </a:rPr>
              <a:t> admis à l’Olympe parmi les divinités</a:t>
            </a:r>
            <a:endParaRPr lang="fr-FR" dirty="0">
              <a:solidFill>
                <a:srgbClr val="FFFF00"/>
              </a:solidFill>
            </a:endParaRPr>
          </a:p>
        </p:txBody>
      </p:sp>
      <p:sp>
        <p:nvSpPr>
          <p:cNvPr id="2" name="ZoneTexte 1"/>
          <p:cNvSpPr txBox="1"/>
          <p:nvPr/>
        </p:nvSpPr>
        <p:spPr>
          <a:xfrm>
            <a:off x="623680" y="4785574"/>
            <a:ext cx="7109953" cy="1846659"/>
          </a:xfrm>
          <a:prstGeom prst="rect">
            <a:avLst/>
          </a:prstGeom>
          <a:noFill/>
        </p:spPr>
        <p:txBody>
          <a:bodyPr wrap="square" rtlCol="0">
            <a:spAutoFit/>
          </a:bodyPr>
          <a:lstStyle/>
          <a:p>
            <a:pPr lvl="0"/>
            <a:r>
              <a:rPr lang="fr-CA" sz="2400" dirty="0">
                <a:solidFill>
                  <a:schemeClr val="bg1"/>
                </a:solidFill>
              </a:rPr>
              <a:t>Son fils le fit brûler sur un bûcher comme convenu.  </a:t>
            </a:r>
          </a:p>
          <a:p>
            <a:pPr lvl="0"/>
            <a:r>
              <a:rPr lang="fr-CA" sz="2400" dirty="0">
                <a:solidFill>
                  <a:schemeClr val="bg1"/>
                </a:solidFill>
              </a:rPr>
              <a:t>Zeus le reçut sur l’Olympe et lui accorda l’immortalité.</a:t>
            </a:r>
          </a:p>
          <a:p>
            <a:endParaRPr lang="fr-FR" dirty="0"/>
          </a:p>
        </p:txBody>
      </p:sp>
    </p:spTree>
    <p:extLst>
      <p:ext uri="{BB962C8B-B14F-4D97-AF65-F5344CB8AC3E}">
        <p14:creationId xmlns:p14="http://schemas.microsoft.com/office/powerpoint/2010/main" val="2754402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 est le sens de ces 12 Travaux d’</a:t>
            </a:r>
            <a:r>
              <a:rPr lang="fr-FR" dirty="0" err="1" smtClean="0"/>
              <a:t>Héraklès</a:t>
            </a:r>
            <a:r>
              <a:rPr lang="fr-FR" dirty="0" smtClean="0"/>
              <a:t>?</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Il faut expier une faute grave</a:t>
            </a:r>
          </a:p>
          <a:p>
            <a:r>
              <a:rPr lang="fr-FR" dirty="0" smtClean="0"/>
              <a:t>Il faut consulter l’oracle de Delphes</a:t>
            </a:r>
          </a:p>
          <a:p>
            <a:r>
              <a:rPr lang="fr-FR" dirty="0" smtClean="0"/>
              <a:t>Il faut démontrer sa bravoure, son ingéniosité, sa force</a:t>
            </a:r>
          </a:p>
          <a:p>
            <a:r>
              <a:rPr lang="fr-FR" dirty="0" smtClean="0"/>
              <a:t>Devoir de piété</a:t>
            </a:r>
          </a:p>
          <a:p>
            <a:r>
              <a:rPr lang="fr-FR" dirty="0" smtClean="0"/>
              <a:t>L’immortalité se gagne par des actes de bravoure!</a:t>
            </a:r>
          </a:p>
          <a:p>
            <a:r>
              <a:rPr lang="fr-FR" dirty="0" smtClean="0"/>
              <a:t>Les Grecs furent de grands voyageurs!</a:t>
            </a:r>
            <a:endParaRPr lang="fr-FR" dirty="0"/>
          </a:p>
        </p:txBody>
      </p:sp>
    </p:spTree>
    <p:extLst>
      <p:ext uri="{BB962C8B-B14F-4D97-AF65-F5344CB8AC3E}">
        <p14:creationId xmlns:p14="http://schemas.microsoft.com/office/powerpoint/2010/main" val="274110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solidFill>
                  <a:srgbClr val="0000FF"/>
                </a:solidFill>
              </a:rPr>
              <a:t>Qui est </a:t>
            </a:r>
            <a:r>
              <a:rPr lang="fr-FR" dirty="0" err="1" smtClean="0">
                <a:solidFill>
                  <a:srgbClr val="0000FF"/>
                </a:solidFill>
              </a:rPr>
              <a:t>Héraklès</a:t>
            </a:r>
            <a:r>
              <a:rPr lang="fr-FR" dirty="0" smtClean="0">
                <a:solidFill>
                  <a:srgbClr val="0000FF"/>
                </a:solidFill>
              </a:rPr>
              <a:t>?</a:t>
            </a:r>
            <a:endParaRPr lang="fr-FR" dirty="0">
              <a:solidFill>
                <a:srgbClr val="0000FF"/>
              </a:solidFill>
            </a:endParaRPr>
          </a:p>
        </p:txBody>
      </p:sp>
      <p:sp>
        <p:nvSpPr>
          <p:cNvPr id="3" name="Espace réservé du contenu 2"/>
          <p:cNvSpPr>
            <a:spLocks noGrp="1"/>
          </p:cNvSpPr>
          <p:nvPr>
            <p:ph idx="1"/>
          </p:nvPr>
        </p:nvSpPr>
        <p:spPr>
          <a:xfrm>
            <a:off x="0" y="1306286"/>
            <a:ext cx="4422459" cy="5551714"/>
          </a:xfrm>
        </p:spPr>
        <p:txBody>
          <a:bodyPr/>
          <a:lstStyle/>
          <a:p>
            <a:r>
              <a:rPr lang="fr-FR" dirty="0" err="1" smtClean="0"/>
              <a:t>Héraklès</a:t>
            </a:r>
            <a:r>
              <a:rPr lang="fr-FR" dirty="0" smtClean="0"/>
              <a:t> = « la gloire d’Héra »!</a:t>
            </a:r>
          </a:p>
          <a:p>
            <a:r>
              <a:rPr lang="fr-FR" dirty="0" smtClean="0"/>
              <a:t>Né de Zeus et d’Alcmène une mortelle</a:t>
            </a:r>
          </a:p>
          <a:p>
            <a:r>
              <a:rPr lang="fr-FR" dirty="0" smtClean="0"/>
              <a:t>Vengeance d’Héra, épouse de Zeus</a:t>
            </a:r>
          </a:p>
          <a:p>
            <a:pPr lvl="1"/>
            <a:r>
              <a:rPr lang="fr-FR" dirty="0" smtClean="0"/>
              <a:t>Elle envoie des serpents pour l’étouffer…mais en vain!</a:t>
            </a:r>
          </a:p>
        </p:txBody>
      </p:sp>
      <p:pic>
        <p:nvPicPr>
          <p:cNvPr id="4" name="Image 3" descr="Capture d’écran 2014-05-19 à 19.18.15.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43081" y="2167447"/>
            <a:ext cx="4800919" cy="4690553"/>
          </a:xfrm>
          <a:prstGeom prst="rect">
            <a:avLst/>
          </a:prstGeom>
        </p:spPr>
      </p:pic>
    </p:spTree>
    <p:extLst>
      <p:ext uri="{BB962C8B-B14F-4D97-AF65-F5344CB8AC3E}">
        <p14:creationId xmlns:p14="http://schemas.microsoft.com/office/powerpoint/2010/main" val="2706655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13404"/>
            <a:ext cx="9144000" cy="5644596"/>
          </a:xfrm>
        </p:spPr>
        <p:txBody>
          <a:bodyPr>
            <a:noAutofit/>
          </a:bodyPr>
          <a:lstStyle/>
          <a:p>
            <a:pPr lvl="1"/>
            <a:r>
              <a:rPr lang="fr-FR" sz="2800" dirty="0"/>
              <a:t>Elle le rend fou et dans sa folie, assassine son épouse </a:t>
            </a:r>
            <a:r>
              <a:rPr lang="fr-FR" sz="2800" dirty="0" err="1"/>
              <a:t>Mégara</a:t>
            </a:r>
            <a:r>
              <a:rPr lang="fr-FR" sz="2800" dirty="0"/>
              <a:t> et ses enfants </a:t>
            </a:r>
          </a:p>
          <a:p>
            <a:pPr lvl="1"/>
            <a:r>
              <a:rPr lang="fr-FR" sz="2800" dirty="0"/>
              <a:t>pour expier sa « faute », il consulta l’oracle de Delphes:  il devra se mettre au service du roi d’Argolide (Mycènes-Tirynthe), Eurysthée, son cousin qui le détestait...</a:t>
            </a:r>
          </a:p>
          <a:p>
            <a:pPr lvl="1"/>
            <a:r>
              <a:rPr lang="fr-FR" sz="2800" dirty="0"/>
              <a:t>Ce dernier lui impose 10 Travaux …et lui en imposera 2 autres</a:t>
            </a:r>
            <a:r>
              <a:rPr lang="fr-FR" sz="2800" dirty="0" smtClean="0"/>
              <a:t>…parce que…il s’était fait aider…</a:t>
            </a:r>
            <a:endParaRPr lang="fr-FR" sz="2800" dirty="0"/>
          </a:p>
          <a:p>
            <a:endParaRPr lang="fr-FR" sz="3600" dirty="0"/>
          </a:p>
        </p:txBody>
      </p:sp>
    </p:spTree>
    <p:extLst>
      <p:ext uri="{BB962C8B-B14F-4D97-AF65-F5344CB8AC3E}">
        <p14:creationId xmlns:p14="http://schemas.microsoft.com/office/powerpoint/2010/main" val="59319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16933"/>
            <a:ext cx="7716837" cy="1447800"/>
          </a:xfrm>
        </p:spPr>
        <p:txBody>
          <a:bodyPr/>
          <a:lstStyle/>
          <a:p>
            <a:r>
              <a:rPr lang="fr-FR" dirty="0" smtClean="0">
                <a:solidFill>
                  <a:srgbClr val="0000FF"/>
                </a:solidFill>
              </a:rPr>
              <a:t>Les armes d’</a:t>
            </a:r>
            <a:r>
              <a:rPr lang="fr-FR" dirty="0" err="1" smtClean="0">
                <a:solidFill>
                  <a:srgbClr val="0000FF"/>
                </a:solidFill>
              </a:rPr>
              <a:t>Héraklès</a:t>
            </a:r>
            <a:endParaRPr lang="fr-FR" dirty="0">
              <a:solidFill>
                <a:srgbClr val="0000FF"/>
              </a:solidFill>
            </a:endParaRPr>
          </a:p>
        </p:txBody>
      </p:sp>
      <p:sp>
        <p:nvSpPr>
          <p:cNvPr id="3" name="Espace réservé du contenu 2"/>
          <p:cNvSpPr>
            <a:spLocks noGrp="1"/>
          </p:cNvSpPr>
          <p:nvPr>
            <p:ph idx="1"/>
          </p:nvPr>
        </p:nvSpPr>
        <p:spPr>
          <a:xfrm>
            <a:off x="0" y="1330476"/>
            <a:ext cx="9144000" cy="5527524"/>
          </a:xfrm>
        </p:spPr>
        <p:txBody>
          <a:bodyPr/>
          <a:lstStyle/>
          <a:p>
            <a:pPr lvl="2"/>
            <a:r>
              <a:rPr lang="fr-CA" sz="4400" dirty="0">
                <a:effectLst/>
              </a:rPr>
              <a:t>Sa massue faite de bois d’olivier</a:t>
            </a:r>
          </a:p>
          <a:p>
            <a:pPr lvl="2"/>
            <a:r>
              <a:rPr lang="fr-CA" sz="4400" dirty="0">
                <a:effectLst/>
              </a:rPr>
              <a:t>Son épée offerte par Hermès</a:t>
            </a:r>
          </a:p>
          <a:p>
            <a:pPr lvl="2"/>
            <a:r>
              <a:rPr lang="fr-CA" sz="4400" dirty="0">
                <a:effectLst/>
              </a:rPr>
              <a:t>Son arc et ses flèches par Apollon</a:t>
            </a:r>
          </a:p>
          <a:p>
            <a:pPr lvl="2"/>
            <a:r>
              <a:rPr lang="fr-CA" sz="4400" dirty="0">
                <a:effectLst/>
              </a:rPr>
              <a:t>Sa cuirasse par Athéna</a:t>
            </a:r>
          </a:p>
          <a:p>
            <a:pPr lvl="2"/>
            <a:r>
              <a:rPr lang="fr-CA" sz="4400" dirty="0">
                <a:effectLst/>
              </a:rPr>
              <a:t>Ses chevaux par Poséidon</a:t>
            </a:r>
          </a:p>
          <a:p>
            <a:endParaRPr lang="fr-FR" dirty="0"/>
          </a:p>
        </p:txBody>
      </p:sp>
    </p:spTree>
    <p:extLst>
      <p:ext uri="{BB962C8B-B14F-4D97-AF65-F5344CB8AC3E}">
        <p14:creationId xmlns:p14="http://schemas.microsoft.com/office/powerpoint/2010/main" val="3623121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16933"/>
            <a:ext cx="7716837" cy="1447800"/>
          </a:xfrm>
        </p:spPr>
        <p:txBody>
          <a:bodyPr/>
          <a:lstStyle/>
          <a:p>
            <a:r>
              <a:rPr lang="fr-FR" dirty="0" smtClean="0">
                <a:solidFill>
                  <a:srgbClr val="0000FF"/>
                </a:solidFill>
              </a:rPr>
              <a:t>1</a:t>
            </a:r>
            <a:r>
              <a:rPr lang="fr-FR" baseline="30000" dirty="0" smtClean="0">
                <a:solidFill>
                  <a:srgbClr val="0000FF"/>
                </a:solidFill>
              </a:rPr>
              <a:t>er</a:t>
            </a:r>
            <a:r>
              <a:rPr lang="fr-FR" dirty="0" smtClean="0">
                <a:solidFill>
                  <a:srgbClr val="0000FF"/>
                </a:solidFill>
              </a:rPr>
              <a:t> défi: </a:t>
            </a:r>
            <a:r>
              <a:rPr lang="fr-FR" dirty="0" smtClean="0"/>
              <a:t>le lion de Némée </a:t>
            </a:r>
            <a:endParaRPr lang="fr-FR" dirty="0"/>
          </a:p>
        </p:txBody>
      </p:sp>
      <p:sp>
        <p:nvSpPr>
          <p:cNvPr id="3" name="Espace réservé du contenu 2"/>
          <p:cNvSpPr>
            <a:spLocks noGrp="1"/>
          </p:cNvSpPr>
          <p:nvPr>
            <p:ph idx="1"/>
          </p:nvPr>
        </p:nvSpPr>
        <p:spPr>
          <a:xfrm>
            <a:off x="0" y="1245810"/>
            <a:ext cx="9144000" cy="5612190"/>
          </a:xfrm>
        </p:spPr>
        <p:txBody>
          <a:bodyPr>
            <a:noAutofit/>
          </a:bodyPr>
          <a:lstStyle/>
          <a:p>
            <a:pPr lvl="1"/>
            <a:r>
              <a:rPr lang="fr-CA" sz="3200" dirty="0">
                <a:effectLst/>
              </a:rPr>
              <a:t>frère du sphinx de Thèbes</a:t>
            </a:r>
          </a:p>
          <a:p>
            <a:pPr lvl="1"/>
            <a:r>
              <a:rPr lang="fr-CA" sz="3200" dirty="0">
                <a:effectLst/>
              </a:rPr>
              <a:t>dévorait les habitants et les animaux de la région de Némée près de Mycènes</a:t>
            </a:r>
          </a:p>
          <a:p>
            <a:pPr lvl="1"/>
            <a:r>
              <a:rPr lang="fr-CA" sz="3200" dirty="0">
                <a:effectLst/>
              </a:rPr>
              <a:t>a été élevé par Héra, et s’en trouvait invulnérable</a:t>
            </a:r>
          </a:p>
          <a:p>
            <a:pPr lvl="1"/>
            <a:r>
              <a:rPr lang="fr-CA" sz="3200" dirty="0">
                <a:effectLst/>
              </a:rPr>
              <a:t>vivait dans une caverne qui possédait deux entrées</a:t>
            </a:r>
          </a:p>
          <a:p>
            <a:pPr lvl="1"/>
            <a:r>
              <a:rPr lang="fr-CA" sz="3200" dirty="0">
                <a:effectLst/>
              </a:rPr>
              <a:t>les flèches n’avaient aucun effet sur le lion</a:t>
            </a:r>
          </a:p>
          <a:p>
            <a:pPr marL="0" indent="0">
              <a:buNone/>
            </a:pPr>
            <a:endParaRPr lang="fr-FR" sz="3200" dirty="0"/>
          </a:p>
        </p:txBody>
      </p:sp>
    </p:spTree>
    <p:extLst>
      <p:ext uri="{BB962C8B-B14F-4D97-AF65-F5344CB8AC3E}">
        <p14:creationId xmlns:p14="http://schemas.microsoft.com/office/powerpoint/2010/main" val="2829540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pture d’écran 2014-05-04 à 12.33.53.png"/>
          <p:cNvPicPr>
            <a:picLocks noGrp="1" noChangeAspect="1"/>
          </p:cNvPicPr>
          <p:nvPr>
            <p:ph idx="1"/>
          </p:nvPr>
        </p:nvPicPr>
        <p:blipFill>
          <a:blip r:embed="rId2" cstate="email">
            <a:extLst>
              <a:ext uri="{28A0092B-C50C-407E-A947-70E740481C1C}">
                <a14:useLocalDpi xmlns:a14="http://schemas.microsoft.com/office/drawing/2010/main"/>
              </a:ext>
            </a:extLst>
          </a:blip>
          <a:srcRect l="-27551" r="-27551"/>
          <a:stretch>
            <a:fillRect/>
          </a:stretch>
        </p:blipFill>
        <p:spPr>
          <a:xfrm>
            <a:off x="-52249" y="-1"/>
            <a:ext cx="9078395" cy="6770113"/>
          </a:xfrm>
        </p:spPr>
      </p:pic>
      <p:sp>
        <p:nvSpPr>
          <p:cNvPr id="2" name="ZoneTexte 1"/>
          <p:cNvSpPr txBox="1"/>
          <p:nvPr/>
        </p:nvSpPr>
        <p:spPr>
          <a:xfrm>
            <a:off x="7960425" y="555671"/>
            <a:ext cx="1183575" cy="1200329"/>
          </a:xfrm>
          <a:prstGeom prst="rect">
            <a:avLst/>
          </a:prstGeom>
          <a:noFill/>
        </p:spPr>
        <p:txBody>
          <a:bodyPr wrap="square" rtlCol="0">
            <a:spAutoFit/>
          </a:bodyPr>
          <a:lstStyle/>
          <a:p>
            <a:r>
              <a:rPr lang="fr-FR" dirty="0" err="1" smtClean="0">
                <a:solidFill>
                  <a:srgbClr val="FFFF00"/>
                </a:solidFill>
              </a:rPr>
              <a:t>Héraklès</a:t>
            </a:r>
            <a:r>
              <a:rPr lang="fr-FR" dirty="0" smtClean="0">
                <a:solidFill>
                  <a:srgbClr val="FFFF00"/>
                </a:solidFill>
              </a:rPr>
              <a:t> étouffe le lion de Némée</a:t>
            </a:r>
            <a:endParaRPr lang="fr-FR" dirty="0">
              <a:solidFill>
                <a:srgbClr val="FFFF00"/>
              </a:solidFill>
            </a:endParaRPr>
          </a:p>
        </p:txBody>
      </p:sp>
    </p:spTree>
    <p:extLst>
      <p:ext uri="{BB962C8B-B14F-4D97-AF65-F5344CB8AC3E}">
        <p14:creationId xmlns:p14="http://schemas.microsoft.com/office/powerpoint/2010/main" val="3566610527"/>
      </p:ext>
    </p:extLst>
  </p:cSld>
  <p:clrMapOvr>
    <a:masterClrMapping/>
  </p:clrMapOvr>
</p:sld>
</file>

<file path=ppt/theme/theme1.xml><?xml version="1.0" encoding="utf-8"?>
<a:theme xmlns:a="http://schemas.openxmlformats.org/drawingml/2006/main" name="uta">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Ciel">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Ciel">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uta.thmx</Template>
  <TotalTime>429</TotalTime>
  <Words>1538</Words>
  <Application>Microsoft Macintosh PowerPoint</Application>
  <PresentationFormat>Présentation à l'écran (4:3)</PresentationFormat>
  <Paragraphs>155</Paragraphs>
  <Slides>49</Slides>
  <Notes>0</Notes>
  <HiddenSlides>0</HiddenSlides>
  <MMClips>0</MMClips>
  <ScaleCrop>false</ScaleCrop>
  <HeadingPairs>
    <vt:vector size="4" baseType="variant">
      <vt:variant>
        <vt:lpstr>Thème</vt:lpstr>
      </vt:variant>
      <vt:variant>
        <vt:i4>1</vt:i4>
      </vt:variant>
      <vt:variant>
        <vt:lpstr>Titres des diapositives</vt:lpstr>
      </vt:variant>
      <vt:variant>
        <vt:i4>49</vt:i4>
      </vt:variant>
    </vt:vector>
  </HeadingPairs>
  <TitlesOfParts>
    <vt:vector size="50" baseType="lpstr">
      <vt:lpstr>uta</vt:lpstr>
      <vt:lpstr>La mythologie grecque-3</vt:lpstr>
      <vt:lpstr>12 travaux d’Héraklès</vt:lpstr>
      <vt:lpstr>Travaux d’Héraklès en Grèce</vt:lpstr>
      <vt:lpstr>Travaux d’Héraklès autour de la Méditerranée</vt:lpstr>
      <vt:lpstr>Qui est Héraklès?</vt:lpstr>
      <vt:lpstr>Présentation PowerPoint</vt:lpstr>
      <vt:lpstr>Les armes d’Héraklès</vt:lpstr>
      <vt:lpstr>1er défi: le lion de Némée </vt:lpstr>
      <vt:lpstr>Présentation PowerPoint</vt:lpstr>
      <vt:lpstr>Présentation PowerPoint</vt:lpstr>
      <vt:lpstr>Présentation PowerPoint</vt:lpstr>
      <vt:lpstr>2e défi: l’hydre de Lerne</vt:lpstr>
      <vt:lpstr>Présentation PowerPoint</vt:lpstr>
      <vt:lpstr>Présentation PowerPoint</vt:lpstr>
      <vt:lpstr>Présentation PowerPoint</vt:lpstr>
      <vt:lpstr>3e défi: le sanglier d’Érymanthe</vt:lpstr>
      <vt:lpstr>Présentation PowerPoint</vt:lpstr>
      <vt:lpstr>Présentation PowerPoint</vt:lpstr>
      <vt:lpstr>4e défi: la biche de Cérynie</vt:lpstr>
      <vt:lpstr>Présentation PowerPoint</vt:lpstr>
      <vt:lpstr>Présentation PowerPoint</vt:lpstr>
      <vt:lpstr>5e défi: les oiseaux du Lac Stymphale</vt:lpstr>
      <vt:lpstr>Présentation PowerPoint</vt:lpstr>
      <vt:lpstr>Présentation PowerPoint</vt:lpstr>
      <vt:lpstr>6e défi: les écuries du roi Augias</vt:lpstr>
      <vt:lpstr>Présentation PowerPoint</vt:lpstr>
      <vt:lpstr>Présentation PowerPoint</vt:lpstr>
      <vt:lpstr>   7e défi: le taureau de Crète du roi Minos</vt:lpstr>
      <vt:lpstr>Présentation PowerPoint</vt:lpstr>
      <vt:lpstr>Présentation PowerPoint</vt:lpstr>
      <vt:lpstr>8e défi:  les juments de Diomède</vt:lpstr>
      <vt:lpstr>Présentation PowerPoint</vt:lpstr>
      <vt:lpstr>Présentation PowerPoint</vt:lpstr>
      <vt:lpstr>9e défi: la ceinture de la reine des Amazones</vt:lpstr>
      <vt:lpstr>Présentation PowerPoint</vt:lpstr>
      <vt:lpstr>Présentation PowerPoint</vt:lpstr>
      <vt:lpstr>10e défi: les bœufs de Géryon</vt:lpstr>
      <vt:lpstr>Présentation PowerPoint</vt:lpstr>
      <vt:lpstr>Présentation PowerPoint</vt:lpstr>
      <vt:lpstr>11e défi: le chien Cerbère</vt:lpstr>
      <vt:lpstr>Présentation PowerPoint</vt:lpstr>
      <vt:lpstr>Présentation PowerPoint</vt:lpstr>
      <vt:lpstr>12e défi: les pommes d’or des Hespérides</vt:lpstr>
      <vt:lpstr>Présentation PowerPoint</vt:lpstr>
      <vt:lpstr>Présentation PowerPoint</vt:lpstr>
      <vt:lpstr>La fin d’Héraklès</vt:lpstr>
      <vt:lpstr>Présentation PowerPoint</vt:lpstr>
      <vt:lpstr>Présentation PowerPoint</vt:lpstr>
      <vt:lpstr>Quel est le sens de ces 12 Travaux d’Héraklès?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mythologie grecque-3</dc:title>
  <dc:creator>évaluateur texte</dc:creator>
  <cp:lastModifiedBy>évaluateur texte</cp:lastModifiedBy>
  <cp:revision>57</cp:revision>
  <dcterms:created xsi:type="dcterms:W3CDTF">2014-05-01T00:23:03Z</dcterms:created>
  <dcterms:modified xsi:type="dcterms:W3CDTF">2014-05-20T00:03:10Z</dcterms:modified>
</cp:coreProperties>
</file>