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95" r:id="rId4"/>
    <p:sldId id="258" r:id="rId5"/>
    <p:sldId id="259" r:id="rId6"/>
    <p:sldId id="261" r:id="rId7"/>
    <p:sldId id="262" r:id="rId8"/>
    <p:sldId id="263" r:id="rId9"/>
    <p:sldId id="260" r:id="rId10"/>
    <p:sldId id="283" r:id="rId11"/>
    <p:sldId id="264" r:id="rId12"/>
    <p:sldId id="265" r:id="rId13"/>
    <p:sldId id="266" r:id="rId14"/>
    <p:sldId id="272" r:id="rId15"/>
    <p:sldId id="267" r:id="rId16"/>
    <p:sldId id="269" r:id="rId17"/>
    <p:sldId id="270" r:id="rId18"/>
    <p:sldId id="268" r:id="rId19"/>
    <p:sldId id="271" r:id="rId20"/>
    <p:sldId id="285" r:id="rId21"/>
    <p:sldId id="273" r:id="rId22"/>
    <p:sldId id="274" r:id="rId23"/>
    <p:sldId id="294" r:id="rId24"/>
    <p:sldId id="275" r:id="rId25"/>
    <p:sldId id="278" r:id="rId26"/>
    <p:sldId id="279" r:id="rId27"/>
    <p:sldId id="280" r:id="rId28"/>
    <p:sldId id="284" r:id="rId29"/>
    <p:sldId id="276" r:id="rId30"/>
    <p:sldId id="277" r:id="rId31"/>
    <p:sldId id="289" r:id="rId32"/>
    <p:sldId id="282" r:id="rId33"/>
    <p:sldId id="286" r:id="rId34"/>
    <p:sldId id="281" r:id="rId35"/>
    <p:sldId id="292" r:id="rId36"/>
    <p:sldId id="290" r:id="rId37"/>
    <p:sldId id="287" r:id="rId38"/>
    <p:sldId id="288" r:id="rId39"/>
    <p:sldId id="291" r:id="rId40"/>
    <p:sldId id="293" r:id="rId41"/>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5" d="100"/>
          <a:sy n="105" d="100"/>
        </p:scale>
        <p:origin x="-112" y="-17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fr-CA" smtClean="0"/>
              <a:t>Cliquez et modifiez le titre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1CE4FB7A-E53E-AC44-830C-EFEC049A0402}" type="datetimeFigureOut">
              <a:rPr lang="fr-FR" smtClean="0"/>
              <a:t>2014-05-26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59D22DB-43E7-FF40-92C7-F2EA37CD9AF6}" type="slidenum">
              <a:rPr lang="fr-FR" smtClean="0"/>
              <a:t>‹#›</a:t>
            </a:fld>
            <a:endParaRPr lang="fr-FR"/>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fr-CA" smtClean="0"/>
              <a:t>Cliquez et modifiez le titre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Faire glisser l'image vers l'espace réservé ou cliquer sur l'icône pour l'ajouter</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u-dessus de légende">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1CE4FB7A-E53E-AC44-830C-EFEC049A0402}" type="datetimeFigureOut">
              <a:rPr lang="fr-FR" smtClean="0"/>
              <a:t>2014-05-26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59D22DB-43E7-FF40-92C7-F2EA37CD9AF6}" type="slidenum">
              <a:rPr lang="fr-FR" smtClean="0"/>
              <a:t>‹#›</a:t>
            </a:fld>
            <a:endParaRPr lang="fr-FR"/>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Faire glisser l'image vers l'espace réservé ou cliquer sur l'icône pour l'ajouter</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fr-CA" smtClean="0"/>
              <a:t>Cliquez et modifiez le titre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images au-dessus de légende">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1CE4FB7A-E53E-AC44-830C-EFEC049A0402}" type="datetimeFigureOut">
              <a:rPr lang="fr-FR" smtClean="0"/>
              <a:t>2014-05-26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59D22DB-43E7-FF40-92C7-F2EA37CD9AF6}" type="slidenum">
              <a:rPr lang="fr-FR" smtClean="0"/>
              <a:t>‹#›</a:t>
            </a:fld>
            <a:endParaRPr lang="fr-FR"/>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Faire glisser l'image vers l'espace réservé ou cliquer sur l'icône pour l'ajouter</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fr-CA" smtClean="0"/>
              <a:t>Cliquez et modifiez le titre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Faire glisser l'image vers l'espace réservé ou cliquer sur l'icône pour l'ajouter</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fr-CA" smtClean="0"/>
              <a:t>Cliquez et modifiez le titre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4" name="Date Placeholder 3"/>
          <p:cNvSpPr>
            <a:spLocks noGrp="1"/>
          </p:cNvSpPr>
          <p:nvPr>
            <p:ph type="dt" sz="half" idx="10"/>
          </p:nvPr>
        </p:nvSpPr>
        <p:spPr/>
        <p:txBody>
          <a:bodyPr/>
          <a:lstStyle/>
          <a:p>
            <a:fld id="{1CE4FB7A-E53E-AC44-830C-EFEC049A0402}" type="datetimeFigureOut">
              <a:rPr lang="fr-FR" smtClean="0"/>
              <a:t>2014-05-26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59D22DB-43E7-FF40-92C7-F2EA37CD9AF6}" type="slidenum">
              <a:rPr lang="fr-FR" smtClean="0"/>
              <a:t>‹#›</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fr-CA" smtClean="0"/>
              <a:t>Cliquez et modifiez le titre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4" name="Date Placeholder 3"/>
          <p:cNvSpPr>
            <a:spLocks noGrp="1"/>
          </p:cNvSpPr>
          <p:nvPr>
            <p:ph type="dt" sz="half" idx="10"/>
          </p:nvPr>
        </p:nvSpPr>
        <p:spPr/>
        <p:txBody>
          <a:bodyPr/>
          <a:lstStyle/>
          <a:p>
            <a:fld id="{1CE4FB7A-E53E-AC44-830C-EFEC049A0402}" type="datetimeFigureOut">
              <a:rPr lang="fr-FR" smtClean="0"/>
              <a:t>2014-05-26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59D22DB-43E7-FF40-92C7-F2EA37CD9AF6}" type="slidenum">
              <a:rPr lang="fr-FR" smtClean="0"/>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fr-CA" smtClean="0"/>
              <a:t>Cliquez et modifiez le titre</a:t>
            </a:r>
            <a:endParaRPr/>
          </a:p>
        </p:txBody>
      </p:sp>
      <p:sp>
        <p:nvSpPr>
          <p:cNvPr id="3" name="Content Placeholder 2"/>
          <p:cNvSpPr>
            <a:spLocks noGrp="1"/>
          </p:cNvSpPr>
          <p:nvPr>
            <p:ph idx="1"/>
          </p:nvPr>
        </p:nvSpPr>
        <p:spPr/>
        <p:txBody>
          <a:bodyPr/>
          <a:lstStyle>
            <a:lvl5pPr>
              <a:defRPr/>
            </a:lvl5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4" name="Date Placeholder 3"/>
          <p:cNvSpPr>
            <a:spLocks noGrp="1"/>
          </p:cNvSpPr>
          <p:nvPr>
            <p:ph type="dt" sz="half" idx="10"/>
          </p:nvPr>
        </p:nvSpPr>
        <p:spPr/>
        <p:txBody>
          <a:bodyPr/>
          <a:lstStyle/>
          <a:p>
            <a:fld id="{1CE4FB7A-E53E-AC44-830C-EFEC049A0402}" type="datetimeFigureOut">
              <a:rPr lang="fr-FR" smtClean="0"/>
              <a:t>2014-05-26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59D22DB-43E7-FF40-92C7-F2EA37CD9AF6}" type="slidenum">
              <a:rPr lang="fr-FR" smtClean="0"/>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apositive de titre avec imag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fr-CA" smtClean="0"/>
              <a:t>Cliquez et modifiez le titre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Faire glisser l'image vers l'espace réservé ou cliquer sur l'icône pour l'ajouter</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fr-CA" smtClean="0"/>
              <a:t>Cliquez et modifiez le titre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fr-CA" smtClean="0"/>
              <a:t>Cliquez et modifiez le titre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5" name="Date Placeholder 4"/>
          <p:cNvSpPr>
            <a:spLocks noGrp="1"/>
          </p:cNvSpPr>
          <p:nvPr>
            <p:ph type="dt" sz="half" idx="10"/>
          </p:nvPr>
        </p:nvSpPr>
        <p:spPr/>
        <p:txBody>
          <a:bodyPr/>
          <a:lstStyle/>
          <a:p>
            <a:fld id="{1CE4FB7A-E53E-AC44-830C-EFEC049A0402}" type="datetimeFigureOut">
              <a:rPr lang="fr-FR" smtClean="0"/>
              <a:t>2014-05-26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59D22DB-43E7-FF40-92C7-F2EA37CD9AF6}" type="slidenum">
              <a:rPr lang="fr-FR" smtClean="0"/>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fr-CA" smtClean="0"/>
              <a:t>Cliquez et modifiez le titre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7" name="Date Placeholder 6"/>
          <p:cNvSpPr>
            <a:spLocks noGrp="1"/>
          </p:cNvSpPr>
          <p:nvPr>
            <p:ph type="dt" sz="half" idx="10"/>
          </p:nvPr>
        </p:nvSpPr>
        <p:spPr/>
        <p:txBody>
          <a:bodyPr/>
          <a:lstStyle/>
          <a:p>
            <a:fld id="{1CE4FB7A-E53E-AC44-830C-EFEC049A0402}" type="datetimeFigureOut">
              <a:rPr lang="fr-FR" smtClean="0"/>
              <a:t>2014-05-26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59D22DB-43E7-FF40-92C7-F2EA37CD9AF6}" type="slidenum">
              <a:rPr lang="fr-FR" smtClean="0"/>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fr-CA" smtClean="0"/>
              <a:t>Cliquez et modifiez le titre</a:t>
            </a:r>
            <a:endParaRPr/>
          </a:p>
        </p:txBody>
      </p:sp>
      <p:sp>
        <p:nvSpPr>
          <p:cNvPr id="3" name="Date Placeholder 2"/>
          <p:cNvSpPr>
            <a:spLocks noGrp="1"/>
          </p:cNvSpPr>
          <p:nvPr>
            <p:ph type="dt" sz="half" idx="10"/>
          </p:nvPr>
        </p:nvSpPr>
        <p:spPr/>
        <p:txBody>
          <a:bodyPr/>
          <a:lstStyle/>
          <a:p>
            <a:fld id="{1CE4FB7A-E53E-AC44-830C-EFEC049A0402}" type="datetimeFigureOut">
              <a:rPr lang="fr-FR" smtClean="0"/>
              <a:t>2014-05-26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59D22DB-43E7-FF40-92C7-F2EA37CD9AF6}" type="slidenum">
              <a:rPr lang="fr-FR" smtClean="0"/>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E4FB7A-E53E-AC44-830C-EFEC049A0402}" type="datetimeFigureOut">
              <a:rPr lang="fr-FR" smtClean="0"/>
              <a:t>2014-05-26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C59D22DB-43E7-FF40-92C7-F2EA37CD9AF6}" type="slidenum">
              <a:rPr lang="fr-FR" smtClean="0"/>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fr-CA" smtClean="0"/>
              <a:t>Cliquez et modifiez le titre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Date Placeholder 4"/>
          <p:cNvSpPr>
            <a:spLocks noGrp="1"/>
          </p:cNvSpPr>
          <p:nvPr>
            <p:ph type="dt" sz="half" idx="10"/>
          </p:nvPr>
        </p:nvSpPr>
        <p:spPr/>
        <p:txBody>
          <a:bodyPr/>
          <a:lstStyle/>
          <a:p>
            <a:fld id="{1CE4FB7A-E53E-AC44-830C-EFEC049A0402}" type="datetimeFigureOut">
              <a:rPr lang="fr-FR" smtClean="0"/>
              <a:t>2014-05-26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59D22DB-43E7-FF40-92C7-F2EA37CD9AF6}" type="slidenum">
              <a:rPr lang="fr-FR" smtClean="0"/>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fr-CA" smtClean="0"/>
              <a:t>Cliquez et modifiez le titre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1CE4FB7A-E53E-AC44-830C-EFEC049A0402}" type="datetimeFigureOut">
              <a:rPr lang="fr-FR" smtClean="0"/>
              <a:t>2014-05-26</a:t>
            </a:fld>
            <a:endParaRPr lang="fr-FR"/>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fr-FR"/>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C59D22DB-43E7-FF40-92C7-F2EA37CD9AF6}" type="slidenum">
              <a:rPr lang="fr-FR" smtClean="0"/>
              <a:t>‹#›</a:t>
            </a:fld>
            <a:endParaRPr lang="fr-FR"/>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editerranees.net/civilisation/olympiques/pindare/pythique4.htm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La mythologie grecque - 4</a:t>
            </a:r>
            <a:endParaRPr lang="fr-FR" dirty="0"/>
          </a:p>
        </p:txBody>
      </p:sp>
      <p:sp>
        <p:nvSpPr>
          <p:cNvPr id="3" name="Sous-titre 2"/>
          <p:cNvSpPr>
            <a:spLocks noGrp="1"/>
          </p:cNvSpPr>
          <p:nvPr>
            <p:ph type="subTitle" idx="1"/>
          </p:nvPr>
        </p:nvSpPr>
        <p:spPr/>
        <p:txBody>
          <a:bodyPr/>
          <a:lstStyle/>
          <a:p>
            <a:r>
              <a:rPr lang="fr-FR" dirty="0" smtClean="0"/>
              <a:t>Luc Guay, Ph. D, didactique de l’histoire</a:t>
            </a:r>
          </a:p>
          <a:p>
            <a:r>
              <a:rPr lang="fr-FR" dirty="0" smtClean="0"/>
              <a:t>UTA – printemps 2014</a:t>
            </a:r>
            <a:endParaRPr lang="fr-FR" dirty="0"/>
          </a:p>
        </p:txBody>
      </p:sp>
    </p:spTree>
    <p:extLst>
      <p:ext uri="{BB962C8B-B14F-4D97-AF65-F5344CB8AC3E}">
        <p14:creationId xmlns:p14="http://schemas.microsoft.com/office/powerpoint/2010/main" val="1438930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4-05-20 à 19.11.17.png"/>
          <p:cNvPicPr>
            <a:picLocks noGrp="1" noChangeAspect="1"/>
          </p:cNvPicPr>
          <p:nvPr>
            <p:ph idx="1"/>
          </p:nvPr>
        </p:nvPicPr>
        <p:blipFill>
          <a:blip r:embed="rId2" cstate="email">
            <a:extLst>
              <a:ext uri="{28A0092B-C50C-407E-A947-70E740481C1C}">
                <a14:useLocalDpi xmlns:a14="http://schemas.microsoft.com/office/drawing/2010/main"/>
              </a:ext>
            </a:extLst>
          </a:blip>
          <a:srcRect l="-11935" r="-11935"/>
          <a:stretch>
            <a:fillRect/>
          </a:stretch>
        </p:blipFill>
        <p:spPr>
          <a:xfrm>
            <a:off x="-762000" y="0"/>
            <a:ext cx="8429625" cy="6773862"/>
          </a:xfrm>
        </p:spPr>
      </p:pic>
      <p:sp>
        <p:nvSpPr>
          <p:cNvPr id="5" name="ZoneTexte 4"/>
          <p:cNvSpPr txBox="1"/>
          <p:nvPr/>
        </p:nvSpPr>
        <p:spPr>
          <a:xfrm>
            <a:off x="7341810" y="1064381"/>
            <a:ext cx="1717523" cy="1477328"/>
          </a:xfrm>
          <a:prstGeom prst="rect">
            <a:avLst/>
          </a:prstGeom>
          <a:noFill/>
        </p:spPr>
        <p:txBody>
          <a:bodyPr wrap="square" rtlCol="0">
            <a:spAutoFit/>
          </a:bodyPr>
          <a:lstStyle/>
          <a:p>
            <a:r>
              <a:rPr lang="fr-FR" dirty="0" smtClean="0">
                <a:solidFill>
                  <a:srgbClr val="FFCC00"/>
                </a:solidFill>
              </a:rPr>
              <a:t>Thésée abandonnant Ariane sur l’île de Naxos…</a:t>
            </a:r>
            <a:endParaRPr lang="fr-FR" dirty="0">
              <a:solidFill>
                <a:srgbClr val="FFCC00"/>
              </a:solidFill>
            </a:endParaRPr>
          </a:p>
        </p:txBody>
      </p:sp>
    </p:spTree>
    <p:extLst>
      <p:ext uri="{BB962C8B-B14F-4D97-AF65-F5344CB8AC3E}">
        <p14:creationId xmlns:p14="http://schemas.microsoft.com/office/powerpoint/2010/main" val="2489889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0"/>
            <a:ext cx="7716837" cy="1447800"/>
          </a:xfrm>
        </p:spPr>
        <p:txBody>
          <a:bodyPr/>
          <a:lstStyle/>
          <a:p>
            <a:r>
              <a:rPr lang="fr-FR" dirty="0" smtClean="0"/>
              <a:t>Thésée est puni…</a:t>
            </a:r>
            <a:endParaRPr lang="fr-FR" dirty="0"/>
          </a:p>
        </p:txBody>
      </p:sp>
      <p:sp>
        <p:nvSpPr>
          <p:cNvPr id="3" name="Espace réservé du contenu 2"/>
          <p:cNvSpPr>
            <a:spLocks noGrp="1"/>
          </p:cNvSpPr>
          <p:nvPr>
            <p:ph idx="1"/>
          </p:nvPr>
        </p:nvSpPr>
        <p:spPr>
          <a:xfrm>
            <a:off x="0" y="1269941"/>
            <a:ext cx="9144000" cy="5588059"/>
          </a:xfrm>
        </p:spPr>
        <p:txBody>
          <a:bodyPr/>
          <a:lstStyle/>
          <a:p>
            <a:r>
              <a:rPr lang="fr-FR" dirty="0" smtClean="0"/>
              <a:t>Prit pour épouse Antiope (reine des Amazones)</a:t>
            </a:r>
          </a:p>
          <a:p>
            <a:pPr lvl="1"/>
            <a:r>
              <a:rPr lang="fr-FR" dirty="0" smtClean="0"/>
              <a:t>Leur fils = Hippolyte</a:t>
            </a:r>
          </a:p>
          <a:p>
            <a:r>
              <a:rPr lang="fr-FR" dirty="0" smtClean="0"/>
              <a:t>Thésée tomba amoureux de Phèdre, sœur …d’Ariane</a:t>
            </a:r>
          </a:p>
          <a:p>
            <a:pPr lvl="1"/>
            <a:r>
              <a:rPr lang="fr-FR" dirty="0" smtClean="0"/>
              <a:t>Mais…Phèdre tomba amoureuse d’Hippolyte qui refusa ses avances</a:t>
            </a:r>
          </a:p>
          <a:p>
            <a:r>
              <a:rPr lang="fr-FR" dirty="0" smtClean="0"/>
              <a:t>Celle-ci l’accusa faussement…Thésée chassa son fils et demanda à Poséidon de le punir sévèrement…</a:t>
            </a:r>
          </a:p>
          <a:p>
            <a:pPr lvl="1"/>
            <a:r>
              <a:rPr lang="fr-FR" dirty="0" smtClean="0"/>
              <a:t>Hippolyte fut piétiné par ses chevaux…</a:t>
            </a:r>
          </a:p>
          <a:p>
            <a:r>
              <a:rPr lang="fr-FR" dirty="0" smtClean="0"/>
              <a:t>Phèdre se pendit…</a:t>
            </a:r>
          </a:p>
          <a:p>
            <a:r>
              <a:rPr lang="fr-FR" dirty="0" smtClean="0"/>
              <a:t>Thésée meurt en exil…</a:t>
            </a:r>
            <a:endParaRPr lang="fr-FR" dirty="0"/>
          </a:p>
        </p:txBody>
      </p:sp>
    </p:spTree>
    <p:extLst>
      <p:ext uri="{BB962C8B-B14F-4D97-AF65-F5344CB8AC3E}">
        <p14:creationId xmlns:p14="http://schemas.microsoft.com/office/powerpoint/2010/main" val="3234080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0"/>
            <a:ext cx="7716837" cy="1447800"/>
          </a:xfrm>
        </p:spPr>
        <p:txBody>
          <a:bodyPr/>
          <a:lstStyle/>
          <a:p>
            <a:r>
              <a:rPr lang="fr-FR" dirty="0" smtClean="0"/>
              <a:t>Jason et la Toison d’Or</a:t>
            </a:r>
            <a:endParaRPr lang="fr-FR" dirty="0"/>
          </a:p>
        </p:txBody>
      </p:sp>
      <p:sp>
        <p:nvSpPr>
          <p:cNvPr id="3" name="Espace réservé du contenu 2"/>
          <p:cNvSpPr>
            <a:spLocks noGrp="1"/>
          </p:cNvSpPr>
          <p:nvPr>
            <p:ph idx="1"/>
          </p:nvPr>
        </p:nvSpPr>
        <p:spPr>
          <a:xfrm>
            <a:off x="0" y="1346907"/>
            <a:ext cx="9144000" cy="5511093"/>
          </a:xfrm>
        </p:spPr>
        <p:txBody>
          <a:bodyPr>
            <a:normAutofit lnSpcReduction="10000"/>
          </a:bodyPr>
          <a:lstStyle/>
          <a:p>
            <a:r>
              <a:rPr lang="fr-FR" dirty="0" smtClean="0"/>
              <a:t>Son père = descendant d’Éole, </a:t>
            </a:r>
            <a:r>
              <a:rPr lang="fr-FR" dirty="0" err="1" smtClean="0"/>
              <a:t>Aeson</a:t>
            </a:r>
            <a:r>
              <a:rPr lang="fr-FR" dirty="0" smtClean="0"/>
              <a:t>, roi d’</a:t>
            </a:r>
            <a:r>
              <a:rPr lang="fr-FR" dirty="0" err="1" smtClean="0"/>
              <a:t>Iolcos</a:t>
            </a:r>
            <a:r>
              <a:rPr lang="fr-FR" dirty="0" smtClean="0"/>
              <a:t> en Thessalie</a:t>
            </a:r>
          </a:p>
          <a:p>
            <a:r>
              <a:rPr lang="fr-FR" dirty="0" smtClean="0"/>
              <a:t>Sa mère = tante d’Ulysse, </a:t>
            </a:r>
            <a:r>
              <a:rPr lang="fr-FR" dirty="0" err="1" smtClean="0"/>
              <a:t>Polymédée</a:t>
            </a:r>
            <a:endParaRPr lang="fr-FR" dirty="0" smtClean="0"/>
          </a:p>
          <a:p>
            <a:r>
              <a:rPr lang="fr-FR" dirty="0" err="1" smtClean="0"/>
              <a:t>Aeson</a:t>
            </a:r>
            <a:r>
              <a:rPr lang="fr-FR" dirty="0" smtClean="0"/>
              <a:t> laisse son trône à son demi-frère, Pélias jusqu’au jour où Jason serait en âge de régner</a:t>
            </a:r>
          </a:p>
          <a:p>
            <a:pPr lvl="1"/>
            <a:r>
              <a:rPr lang="fr-FR" dirty="0" smtClean="0"/>
              <a:t>Jason passe sa jeunesse ailleurs…</a:t>
            </a:r>
          </a:p>
          <a:p>
            <a:pPr lvl="1"/>
            <a:r>
              <a:rPr lang="fr-FR" dirty="0" smtClean="0"/>
              <a:t>Fut élevé par le centaure Chiron</a:t>
            </a:r>
          </a:p>
          <a:p>
            <a:pPr lvl="1"/>
            <a:r>
              <a:rPr lang="fr-FR" dirty="0" smtClean="0"/>
              <a:t>Se sentant prêt à diriger, il se rendit au royaume de son père dirigé par son oncle</a:t>
            </a:r>
          </a:p>
          <a:p>
            <a:r>
              <a:rPr lang="fr-FR" dirty="0" smtClean="0"/>
              <a:t>Chemin faisant il aide une vieille femme à traverser une rivière</a:t>
            </a:r>
          </a:p>
          <a:p>
            <a:r>
              <a:rPr lang="fr-FR" dirty="0" smtClean="0"/>
              <a:t>Il perdit une sandale</a:t>
            </a:r>
            <a:endParaRPr lang="fr-FR" dirty="0"/>
          </a:p>
        </p:txBody>
      </p:sp>
    </p:spTree>
    <p:extLst>
      <p:ext uri="{BB962C8B-B14F-4D97-AF65-F5344CB8AC3E}">
        <p14:creationId xmlns:p14="http://schemas.microsoft.com/office/powerpoint/2010/main" val="2499699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9804" y="1436700"/>
            <a:ext cx="9054196" cy="5421300"/>
          </a:xfrm>
        </p:spPr>
        <p:txBody>
          <a:bodyPr>
            <a:normAutofit lnSpcReduction="10000"/>
          </a:bodyPr>
          <a:lstStyle/>
          <a:p>
            <a:r>
              <a:rPr lang="fr-FR" dirty="0" smtClean="0"/>
              <a:t>La vieille dame était…Héra qui lui accorda sa protection</a:t>
            </a:r>
          </a:p>
          <a:p>
            <a:r>
              <a:rPr lang="fr-FR" dirty="0" smtClean="0"/>
              <a:t>Son oncle lui demanda de rapporter la fameuse Toison d’Or qui se trouvait en Colchide (la Géorgie)…soit à l’autre bout du monde, en mer Noire!</a:t>
            </a:r>
          </a:p>
          <a:p>
            <a:r>
              <a:rPr lang="fr-FR" dirty="0" smtClean="0"/>
              <a:t>La Toison d’Or:</a:t>
            </a:r>
          </a:p>
          <a:p>
            <a:pPr lvl="1"/>
            <a:r>
              <a:rPr lang="fr-FR" dirty="0" smtClean="0"/>
              <a:t>Celle d’un bélier, Cornes d’or, toison d’or: Pouvait parler</a:t>
            </a:r>
          </a:p>
          <a:p>
            <a:pPr lvl="1"/>
            <a:r>
              <a:rPr lang="fr-FR" dirty="0" smtClean="0"/>
              <a:t>Avait été envoyé par Zeus pour sauver un frère et sa sœur (Phrixos et </a:t>
            </a:r>
            <a:r>
              <a:rPr lang="fr-FR" dirty="0" err="1" smtClean="0"/>
              <a:t>Hellé</a:t>
            </a:r>
            <a:r>
              <a:rPr lang="fr-FR" dirty="0" smtClean="0"/>
              <a:t>) de leur belle-mère…</a:t>
            </a:r>
          </a:p>
          <a:p>
            <a:pPr lvl="1"/>
            <a:r>
              <a:rPr lang="fr-FR" dirty="0" smtClean="0"/>
              <a:t>Montés sur le bélier ils volèrent jusqu’au moment où se brisa une corne…entraînant la chute d’</a:t>
            </a:r>
            <a:r>
              <a:rPr lang="fr-FR" dirty="0" err="1" smtClean="0"/>
              <a:t>Hellé</a:t>
            </a:r>
            <a:r>
              <a:rPr lang="fr-FR" dirty="0" smtClean="0"/>
              <a:t> donnant le nom à l’Hellespont (mer de Marmara à Istanbul)</a:t>
            </a:r>
          </a:p>
          <a:p>
            <a:pPr lvl="1"/>
            <a:r>
              <a:rPr lang="fr-FR" dirty="0" smtClean="0"/>
              <a:t>Son frère offrit le bélier à Zeus, la toison fut attachée à un arbre et gardée par dragon et des soldats…</a:t>
            </a:r>
            <a:endParaRPr lang="fr-FR" dirty="0"/>
          </a:p>
        </p:txBody>
      </p:sp>
    </p:spTree>
    <p:extLst>
      <p:ext uri="{BB962C8B-B14F-4D97-AF65-F5344CB8AC3E}">
        <p14:creationId xmlns:p14="http://schemas.microsoft.com/office/powerpoint/2010/main" val="3063508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4-05-06 à 22.35.56.pn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41288" y="0"/>
            <a:ext cx="7319666" cy="5575905"/>
          </a:xfrm>
        </p:spPr>
      </p:pic>
      <p:sp>
        <p:nvSpPr>
          <p:cNvPr id="2" name="ZoneTexte 1"/>
          <p:cNvSpPr txBox="1"/>
          <p:nvPr/>
        </p:nvSpPr>
        <p:spPr>
          <a:xfrm>
            <a:off x="7874000" y="387048"/>
            <a:ext cx="1149048" cy="2862323"/>
          </a:xfrm>
          <a:prstGeom prst="rect">
            <a:avLst/>
          </a:prstGeom>
          <a:noFill/>
        </p:spPr>
        <p:txBody>
          <a:bodyPr wrap="square" rtlCol="0">
            <a:spAutoFit/>
          </a:bodyPr>
          <a:lstStyle/>
          <a:p>
            <a:r>
              <a:rPr lang="fr-FR" dirty="0">
                <a:solidFill>
                  <a:srgbClr val="FFCC00"/>
                </a:solidFill>
              </a:rPr>
              <a:t>Phrixos </a:t>
            </a:r>
            <a:r>
              <a:rPr lang="fr-FR" dirty="0" smtClean="0">
                <a:solidFill>
                  <a:srgbClr val="FFCC00"/>
                </a:solidFill>
              </a:rPr>
              <a:t>tentant de retenir sa sœur </a:t>
            </a:r>
            <a:r>
              <a:rPr lang="fr-FR" dirty="0" err="1" smtClean="0">
                <a:solidFill>
                  <a:srgbClr val="FFCC00"/>
                </a:solidFill>
              </a:rPr>
              <a:t>Hellé</a:t>
            </a:r>
            <a:r>
              <a:rPr lang="fr-FR" dirty="0" smtClean="0">
                <a:solidFill>
                  <a:srgbClr val="FFCC00"/>
                </a:solidFill>
              </a:rPr>
              <a:t> sur le bélier à la toison d’or.</a:t>
            </a:r>
            <a:endParaRPr lang="fr-FR" dirty="0">
              <a:solidFill>
                <a:srgbClr val="FFCC00"/>
              </a:solidFill>
            </a:endParaRPr>
          </a:p>
        </p:txBody>
      </p:sp>
    </p:spTree>
    <p:extLst>
      <p:ext uri="{BB962C8B-B14F-4D97-AF65-F5344CB8AC3E}">
        <p14:creationId xmlns:p14="http://schemas.microsoft.com/office/powerpoint/2010/main" val="1233475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26617"/>
            <a:ext cx="7716837" cy="1447800"/>
          </a:xfrm>
        </p:spPr>
        <p:txBody>
          <a:bodyPr/>
          <a:lstStyle/>
          <a:p>
            <a:pPr algn="ctr"/>
            <a:r>
              <a:rPr lang="fr-FR" dirty="0" smtClean="0"/>
              <a:t>La quête de la Toison d’Or</a:t>
            </a:r>
            <a:endParaRPr lang="fr-FR" dirty="0"/>
          </a:p>
        </p:txBody>
      </p:sp>
      <p:sp>
        <p:nvSpPr>
          <p:cNvPr id="3" name="Espace réservé du contenu 2"/>
          <p:cNvSpPr>
            <a:spLocks noGrp="1"/>
          </p:cNvSpPr>
          <p:nvPr>
            <p:ph idx="1"/>
          </p:nvPr>
        </p:nvSpPr>
        <p:spPr>
          <a:xfrm>
            <a:off x="0" y="1421183"/>
            <a:ext cx="9144000" cy="5436817"/>
          </a:xfrm>
        </p:spPr>
        <p:txBody>
          <a:bodyPr>
            <a:normAutofit/>
          </a:bodyPr>
          <a:lstStyle/>
          <a:p>
            <a:r>
              <a:rPr lang="fr-FR" dirty="0" smtClean="0"/>
              <a:t>Jason réunit ses amis, les Argonautes = 50 dont </a:t>
            </a:r>
            <a:r>
              <a:rPr lang="fr-FR" dirty="0" err="1" smtClean="0"/>
              <a:t>Héraklès</a:t>
            </a:r>
            <a:endParaRPr lang="fr-FR" dirty="0" smtClean="0"/>
          </a:p>
          <a:p>
            <a:r>
              <a:rPr lang="fr-FR" dirty="0" smtClean="0"/>
              <a:t>Navire </a:t>
            </a:r>
            <a:r>
              <a:rPr lang="fr-FR" dirty="0" err="1" smtClean="0"/>
              <a:t>Argo</a:t>
            </a:r>
            <a:r>
              <a:rPr lang="fr-FR" dirty="0" smtClean="0"/>
              <a:t> = « rapide »</a:t>
            </a:r>
          </a:p>
          <a:p>
            <a:r>
              <a:rPr lang="fr-FR" dirty="0" smtClean="0"/>
              <a:t>Voyage en Colchide = mer Noire</a:t>
            </a:r>
          </a:p>
          <a:p>
            <a:r>
              <a:rPr lang="fr-FR" dirty="0" smtClean="0"/>
              <a:t>Médée, fille du roi, tombe amoureuse de Jason…</a:t>
            </a:r>
          </a:p>
          <a:p>
            <a:r>
              <a:rPr lang="fr-FR" dirty="0" smtClean="0"/>
              <a:t>2 défis lancés par le roi pour s’emparer de la Toison d’Or:</a:t>
            </a:r>
          </a:p>
          <a:p>
            <a:pPr lvl="1"/>
            <a:r>
              <a:rPr lang="fr-FR" dirty="0"/>
              <a:t>1. labourer terre avec bœufs crachant feu, des monstres</a:t>
            </a:r>
          </a:p>
          <a:p>
            <a:pPr lvl="1"/>
            <a:r>
              <a:rPr lang="fr-FR" dirty="0"/>
              <a:t>2. semer dents dragon qui deviennent soldats qui l’attaquent aussitôt</a:t>
            </a:r>
            <a:r>
              <a:rPr lang="fr-FR" dirty="0" smtClean="0"/>
              <a:t>…</a:t>
            </a:r>
          </a:p>
          <a:p>
            <a:r>
              <a:rPr lang="fr-FR" dirty="0" smtClean="0"/>
              <a:t>Grâce à Médée, Jason réussit… mais le roi rompit sa promesse…</a:t>
            </a:r>
          </a:p>
          <a:p>
            <a:pPr lvl="1"/>
            <a:endParaRPr lang="fr-FR" dirty="0"/>
          </a:p>
        </p:txBody>
      </p:sp>
    </p:spTree>
    <p:extLst>
      <p:ext uri="{BB962C8B-B14F-4D97-AF65-F5344CB8AC3E}">
        <p14:creationId xmlns:p14="http://schemas.microsoft.com/office/powerpoint/2010/main" val="460875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4-05-06 à 22.26.43.png"/>
          <p:cNvPicPr>
            <a:picLocks noGrp="1" noChangeAspect="1"/>
          </p:cNvPicPr>
          <p:nvPr>
            <p:ph idx="1"/>
          </p:nvPr>
        </p:nvPicPr>
        <p:blipFill>
          <a:blip r:embed="rId2" cstate="email">
            <a:extLst>
              <a:ext uri="{28A0092B-C50C-407E-A947-70E740481C1C}">
                <a14:useLocalDpi xmlns:a14="http://schemas.microsoft.com/office/drawing/2010/main"/>
              </a:ext>
            </a:extLst>
          </a:blip>
          <a:srcRect l="-14956" r="-14956"/>
          <a:stretch>
            <a:fillRect/>
          </a:stretch>
        </p:blipFill>
        <p:spPr>
          <a:xfrm>
            <a:off x="-1016000" y="0"/>
            <a:ext cx="9144000" cy="6858000"/>
          </a:xfrm>
        </p:spPr>
      </p:pic>
      <p:sp>
        <p:nvSpPr>
          <p:cNvPr id="2" name="ZoneTexte 1"/>
          <p:cNvSpPr txBox="1"/>
          <p:nvPr/>
        </p:nvSpPr>
        <p:spPr>
          <a:xfrm>
            <a:off x="7753048" y="568476"/>
            <a:ext cx="1282095" cy="2585323"/>
          </a:xfrm>
          <a:prstGeom prst="rect">
            <a:avLst/>
          </a:prstGeom>
          <a:noFill/>
        </p:spPr>
        <p:txBody>
          <a:bodyPr wrap="square" rtlCol="0">
            <a:spAutoFit/>
          </a:bodyPr>
          <a:lstStyle/>
          <a:p>
            <a:r>
              <a:rPr lang="fr-FR" dirty="0" smtClean="0">
                <a:solidFill>
                  <a:srgbClr val="FFCC00"/>
                </a:solidFill>
              </a:rPr>
              <a:t>Jason après avoir combattu le dragon gardant la Toison d’or, aidé d’Athéna</a:t>
            </a:r>
            <a:endParaRPr lang="fr-FR" dirty="0">
              <a:solidFill>
                <a:srgbClr val="FFCC00"/>
              </a:solidFill>
            </a:endParaRPr>
          </a:p>
        </p:txBody>
      </p:sp>
    </p:spTree>
    <p:extLst>
      <p:ext uri="{BB962C8B-B14F-4D97-AF65-F5344CB8AC3E}">
        <p14:creationId xmlns:p14="http://schemas.microsoft.com/office/powerpoint/2010/main" val="3731052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4-05-06 à 22.26.07.png"/>
          <p:cNvPicPr>
            <a:picLocks noGrp="1" noChangeAspect="1"/>
          </p:cNvPicPr>
          <p:nvPr>
            <p:ph idx="1"/>
          </p:nvPr>
        </p:nvPicPr>
        <p:blipFill>
          <a:blip r:embed="rId2" cstate="email">
            <a:extLst>
              <a:ext uri="{28A0092B-C50C-407E-A947-70E740481C1C}">
                <a14:useLocalDpi xmlns:a14="http://schemas.microsoft.com/office/drawing/2010/main"/>
              </a:ext>
            </a:extLst>
          </a:blip>
          <a:srcRect l="-41379" r="-41379"/>
          <a:stretch>
            <a:fillRect/>
          </a:stretch>
        </p:blipFill>
        <p:spPr>
          <a:xfrm>
            <a:off x="0" y="0"/>
            <a:ext cx="9144000" cy="6858000"/>
          </a:xfrm>
        </p:spPr>
      </p:pic>
      <p:sp>
        <p:nvSpPr>
          <p:cNvPr id="2" name="ZoneTexte 1"/>
          <p:cNvSpPr txBox="1"/>
          <p:nvPr/>
        </p:nvSpPr>
        <p:spPr>
          <a:xfrm>
            <a:off x="7499048" y="302381"/>
            <a:ext cx="1511905" cy="1477328"/>
          </a:xfrm>
          <a:prstGeom prst="rect">
            <a:avLst/>
          </a:prstGeom>
          <a:noFill/>
        </p:spPr>
        <p:txBody>
          <a:bodyPr wrap="square" rtlCol="0">
            <a:spAutoFit/>
          </a:bodyPr>
          <a:lstStyle/>
          <a:p>
            <a:r>
              <a:rPr lang="fr-FR" dirty="0" smtClean="0">
                <a:solidFill>
                  <a:srgbClr val="FFCC00"/>
                </a:solidFill>
              </a:rPr>
              <a:t>Jason rapportant la Toison d’or à son oncle</a:t>
            </a:r>
            <a:endParaRPr lang="fr-FR" dirty="0">
              <a:solidFill>
                <a:srgbClr val="FFCC00"/>
              </a:solidFill>
            </a:endParaRPr>
          </a:p>
        </p:txBody>
      </p:sp>
    </p:spTree>
    <p:extLst>
      <p:ext uri="{BB962C8B-B14F-4D97-AF65-F5344CB8AC3E}">
        <p14:creationId xmlns:p14="http://schemas.microsoft.com/office/powerpoint/2010/main" val="3939473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269940"/>
            <a:ext cx="9144000" cy="5588059"/>
          </a:xfrm>
        </p:spPr>
        <p:txBody>
          <a:bodyPr>
            <a:normAutofit/>
          </a:bodyPr>
          <a:lstStyle/>
          <a:p>
            <a:r>
              <a:rPr lang="fr-FR" dirty="0" smtClean="0"/>
              <a:t>Jason et Médée s’enfuirent en dérobant la Toison d’Or</a:t>
            </a:r>
          </a:p>
          <a:p>
            <a:r>
              <a:rPr lang="fr-FR" dirty="0" smtClean="0"/>
              <a:t>De retour au royaume de son père, Jason apprend que son oncle avait assassiné son père…</a:t>
            </a:r>
          </a:p>
          <a:p>
            <a:r>
              <a:rPr lang="fr-FR" dirty="0" smtClean="0"/>
              <a:t>Il voulut venger sa mort</a:t>
            </a:r>
          </a:p>
          <a:p>
            <a:r>
              <a:rPr lang="fr-FR" dirty="0" smtClean="0"/>
              <a:t>Demanda l’aide de Médée</a:t>
            </a:r>
          </a:p>
          <a:p>
            <a:pPr lvl="1"/>
            <a:r>
              <a:rPr lang="fr-FR" dirty="0"/>
              <a:t>Elle convainquit les filles de Pélias (l’oncle) de découper leur père en morceaux, de le faire bouillir pour qu’il </a:t>
            </a:r>
            <a:r>
              <a:rPr lang="fr-FR" dirty="0" smtClean="0"/>
              <a:t>vive </a:t>
            </a:r>
            <a:r>
              <a:rPr lang="fr-FR" dirty="0"/>
              <a:t>encore plus longtemps…et le rajeunir…</a:t>
            </a:r>
          </a:p>
          <a:p>
            <a:pPr lvl="1"/>
            <a:r>
              <a:rPr lang="fr-FR" dirty="0"/>
              <a:t>En exemple, elle leur sacrifia un vieux bélier qui devint un …agneau!</a:t>
            </a:r>
          </a:p>
          <a:p>
            <a:pPr lvl="1"/>
            <a:r>
              <a:rPr lang="fr-FR" dirty="0"/>
              <a:t>Devant ce spectacle, les filles acceptèrent…mais la magie n’opéra </a:t>
            </a:r>
            <a:r>
              <a:rPr lang="fr-FR" dirty="0" smtClean="0"/>
              <a:t>pas bien entendu!</a:t>
            </a:r>
          </a:p>
        </p:txBody>
      </p:sp>
    </p:spTree>
    <p:extLst>
      <p:ext uri="{BB962C8B-B14F-4D97-AF65-F5344CB8AC3E}">
        <p14:creationId xmlns:p14="http://schemas.microsoft.com/office/powerpoint/2010/main" val="1582085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2633" y="1257113"/>
            <a:ext cx="9041367" cy="5600887"/>
          </a:xfrm>
        </p:spPr>
        <p:txBody>
          <a:bodyPr>
            <a:normAutofit fontScale="77500" lnSpcReduction="20000"/>
          </a:bodyPr>
          <a:lstStyle/>
          <a:p>
            <a:r>
              <a:rPr lang="fr-FR" sz="3600" dirty="0"/>
              <a:t>Jason et Médée durent quitter le royaume et se réfugièrent à Corinthe pendant 10 </a:t>
            </a:r>
            <a:r>
              <a:rPr lang="fr-FR" sz="3600" dirty="0" smtClean="0"/>
              <a:t>ans</a:t>
            </a:r>
          </a:p>
          <a:p>
            <a:r>
              <a:rPr lang="fr-FR" sz="3600" dirty="0" smtClean="0"/>
              <a:t>Jason </a:t>
            </a:r>
            <a:r>
              <a:rPr lang="fr-FR" sz="3600" dirty="0"/>
              <a:t>tomba amoureux de la fille du roi</a:t>
            </a:r>
          </a:p>
          <a:p>
            <a:pPr lvl="1"/>
            <a:r>
              <a:rPr lang="fr-FR" sz="3600" dirty="0"/>
              <a:t>Médée se vengea en offrant une robe de mariée qui embrasa la nouvelle mariée…</a:t>
            </a:r>
          </a:p>
          <a:p>
            <a:pPr lvl="1"/>
            <a:r>
              <a:rPr lang="fr-FR" sz="3600" dirty="0"/>
              <a:t>Elle tua aussi les enfants qu’elle avait eus de Jason et s’enfuit sur un char offert par le dieu Soleil </a:t>
            </a:r>
          </a:p>
          <a:p>
            <a:pPr lvl="1"/>
            <a:r>
              <a:rPr lang="fr-FR" sz="3600" dirty="0"/>
              <a:t>Jason retourna dans son royaume et fit alliance avec un cousin</a:t>
            </a:r>
            <a:r>
              <a:rPr lang="fr-FR" sz="3600" dirty="0" smtClean="0"/>
              <a:t>.</a:t>
            </a:r>
          </a:p>
          <a:p>
            <a:pPr lvl="1"/>
            <a:r>
              <a:rPr lang="fr-FR" sz="3600" dirty="0" smtClean="0"/>
              <a:t>Il mourut de désespoir…une poutre de l’</a:t>
            </a:r>
            <a:r>
              <a:rPr lang="fr-FR" sz="3600" dirty="0" err="1" smtClean="0"/>
              <a:t>Argo</a:t>
            </a:r>
            <a:r>
              <a:rPr lang="fr-FR" sz="3600" dirty="0" smtClean="0"/>
              <a:t> tomba sur lui (</a:t>
            </a:r>
            <a:r>
              <a:rPr lang="fr-FR" sz="3600" dirty="0" err="1" smtClean="0"/>
              <a:t>Argo</a:t>
            </a:r>
            <a:r>
              <a:rPr lang="fr-FR" sz="3600" dirty="0" smtClean="0"/>
              <a:t>= symbole de ses exploits de jeunesse).</a:t>
            </a:r>
            <a:endParaRPr lang="fr-FR" sz="3600" dirty="0"/>
          </a:p>
          <a:p>
            <a:pPr marL="0" indent="0">
              <a:buNone/>
            </a:pPr>
            <a:endParaRPr lang="fr-FR" dirty="0"/>
          </a:p>
        </p:txBody>
      </p:sp>
    </p:spTree>
    <p:extLst>
      <p:ext uri="{BB962C8B-B14F-4D97-AF65-F5344CB8AC3E}">
        <p14:creationId xmlns:p14="http://schemas.microsoft.com/office/powerpoint/2010/main" val="2608934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12788" y="1372562"/>
            <a:ext cx="7716838" cy="5028238"/>
          </a:xfrm>
        </p:spPr>
        <p:txBody>
          <a:bodyPr/>
          <a:lstStyle/>
          <a:p>
            <a:r>
              <a:rPr lang="fr-FR" dirty="0" smtClean="0"/>
              <a:t>3 mythes importants:</a:t>
            </a:r>
          </a:p>
          <a:p>
            <a:endParaRPr lang="fr-FR" dirty="0"/>
          </a:p>
          <a:p>
            <a:r>
              <a:rPr lang="fr-FR" dirty="0" smtClean="0"/>
              <a:t>Thésée et le Minotaure</a:t>
            </a:r>
          </a:p>
          <a:p>
            <a:r>
              <a:rPr lang="fr-FR" dirty="0" smtClean="0"/>
              <a:t>Jason et la Toison d’Or</a:t>
            </a:r>
          </a:p>
          <a:p>
            <a:r>
              <a:rPr lang="fr-FR" dirty="0" smtClean="0"/>
              <a:t>Persée et la Méduse</a:t>
            </a:r>
            <a:endParaRPr lang="fr-FR" dirty="0"/>
          </a:p>
        </p:txBody>
      </p:sp>
    </p:spTree>
    <p:extLst>
      <p:ext uri="{BB962C8B-B14F-4D97-AF65-F5344CB8AC3E}">
        <p14:creationId xmlns:p14="http://schemas.microsoft.com/office/powerpoint/2010/main" val="117162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7714" y="907143"/>
            <a:ext cx="8926286" cy="6253237"/>
          </a:xfrm>
        </p:spPr>
        <p:txBody>
          <a:bodyPr>
            <a:normAutofit fontScale="62500" lnSpcReduction="20000"/>
          </a:bodyPr>
          <a:lstStyle/>
          <a:p>
            <a:pPr marL="0" indent="0">
              <a:buNone/>
            </a:pPr>
            <a:r>
              <a:rPr lang="fr-FR" sz="2900" dirty="0" smtClean="0"/>
              <a:t>« Au </a:t>
            </a:r>
            <a:r>
              <a:rPr lang="fr-FR" sz="2900" dirty="0"/>
              <a:t>milieu des plaines, </a:t>
            </a:r>
            <a:r>
              <a:rPr lang="fr-FR" sz="2900" dirty="0" err="1"/>
              <a:t>Aétas</a:t>
            </a:r>
            <a:r>
              <a:rPr lang="fr-FR" sz="2900" dirty="0"/>
              <a:t> avait dressé sa charrue de diamant. Seul, maîtrisant ses </a:t>
            </a:r>
            <a:r>
              <a:rPr lang="fr-FR" sz="2900" dirty="0" err="1"/>
              <a:t>boeufs</a:t>
            </a:r>
            <a:r>
              <a:rPr lang="fr-FR" sz="2900" dirty="0"/>
              <a:t> dont les narines enflammées exhalaient des torrents de feu et dont les pieds d'airain, levés tour-à-tour, battaient en la déchirant la surface de la terre, il les met aisément sous le joug. Puis soulevant le soc en le dirigeant vers le sillon qu'il doit tracer, il fend la terre et en retourne la glèbe profonde de quatre coudées </a:t>
            </a:r>
            <a:r>
              <a:rPr lang="fr-FR" sz="2900" dirty="0" smtClean="0"/>
              <a:t>. </a:t>
            </a:r>
            <a:r>
              <a:rPr lang="fr-FR" sz="2900" dirty="0"/>
              <a:t>Alors, en présence de tous, il dit : «Que le roi, quel qu'il soit, qui commande ce navire, s'il achève l'</a:t>
            </a:r>
            <a:r>
              <a:rPr lang="fr-FR" sz="2900" dirty="0" err="1"/>
              <a:t>oeuvre</a:t>
            </a:r>
            <a:r>
              <a:rPr lang="fr-FR" sz="2900" dirty="0"/>
              <a:t> que je viens de commencer, emporte pour prix de son courage la dépouille incorruptible d'où la laine pend en filets d'or».</a:t>
            </a:r>
            <a:br>
              <a:rPr lang="fr-FR" sz="2900" dirty="0"/>
            </a:br>
            <a:r>
              <a:rPr lang="fr-FR" sz="2900" dirty="0"/>
              <a:t/>
            </a:r>
            <a:br>
              <a:rPr lang="fr-FR" sz="2900" dirty="0"/>
            </a:br>
            <a:r>
              <a:rPr lang="fr-FR" sz="2900" dirty="0"/>
              <a:t>A peine le prince eut achevé ces mots que Jason quitte son manteau de </a:t>
            </a:r>
            <a:r>
              <a:rPr lang="fr-FR" sz="2900" dirty="0" smtClean="0"/>
              <a:t>pourpre </a:t>
            </a:r>
            <a:r>
              <a:rPr lang="fr-FR" sz="2900" dirty="0"/>
              <a:t>et recommence le travail. Instruit dans les arts secrets par l'étrangère son amie, il brave les flammes et saisissant la charrue, il soumet au joug et au harnais le col des </a:t>
            </a:r>
            <a:r>
              <a:rPr lang="fr-FR" sz="2900" dirty="0" err="1"/>
              <a:t>boeufs</a:t>
            </a:r>
            <a:r>
              <a:rPr lang="fr-FR" sz="2900" dirty="0"/>
              <a:t>, tandis qu'il presse de l'aiguillon leurs énormes flancs. Peu d'instants suffirent pour qu'il fournît la carrière mesurée. Un mortel dépit tourmente </a:t>
            </a:r>
            <a:r>
              <a:rPr lang="fr-FR" sz="2900" dirty="0" err="1"/>
              <a:t>Aetas</a:t>
            </a:r>
            <a:r>
              <a:rPr lang="fr-FR" sz="2900" dirty="0"/>
              <a:t>, surpris de la force du héros ; mais vers ce dernier se précipitent ses compagnons d'armes, tous à la fois lui tendent les bras, le comblent de félicitations et couronnent son front de verts feuillages.</a:t>
            </a:r>
            <a:br>
              <a:rPr lang="fr-FR" sz="2900" dirty="0"/>
            </a:br>
            <a:r>
              <a:rPr lang="fr-FR" sz="2900" dirty="0"/>
              <a:t/>
            </a:r>
            <a:br>
              <a:rPr lang="fr-FR" sz="2900" dirty="0"/>
            </a:br>
            <a:r>
              <a:rPr lang="fr-FR" sz="2900" dirty="0"/>
              <a:t>Cependant le superbe fils du soleil ne balance plus, il veut découvrir à son rival la brillante toison, que le glaive tranchant de </a:t>
            </a:r>
            <a:r>
              <a:rPr lang="fr-FR" sz="2900" dirty="0" err="1"/>
              <a:t>Phrixus</a:t>
            </a:r>
            <a:r>
              <a:rPr lang="fr-FR" sz="2900" dirty="0"/>
              <a:t> avait détachée du bélier par lui sacrifié. Il se flattait que Jason ne l'arracherait jamais du réduit profond de la forêt où depuis si longtemps elle demeurait suspendue. Un dragon furieux, armé de dents voraces, la gardait nuit et jour, monstre comparable pour la grosseur et la longueur de son corps, à une galère à laquelle le fer du constructeur habile donnerait cinquante rangs de </a:t>
            </a:r>
            <a:r>
              <a:rPr lang="fr-FR" sz="2900" dirty="0" smtClean="0"/>
              <a:t>rames. »</a:t>
            </a:r>
          </a:p>
          <a:p>
            <a:pPr marL="0" indent="0">
              <a:buNone/>
            </a:pPr>
            <a:r>
              <a:rPr lang="fr-FR" b="1" dirty="0">
                <a:hlinkClick r:id="rId2"/>
              </a:rPr>
              <a:t>Pindare - IVe </a:t>
            </a:r>
            <a:r>
              <a:rPr lang="fr-FR" b="1" i="1" dirty="0">
                <a:hlinkClick r:id="rId2"/>
              </a:rPr>
              <a:t>Pythique</a:t>
            </a:r>
            <a:endParaRPr lang="fr-FR" dirty="0"/>
          </a:p>
        </p:txBody>
      </p:sp>
    </p:spTree>
    <p:extLst>
      <p:ext uri="{BB962C8B-B14F-4D97-AF65-F5344CB8AC3E}">
        <p14:creationId xmlns:p14="http://schemas.microsoft.com/office/powerpoint/2010/main" val="3497944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0"/>
            <a:ext cx="7716837" cy="1447800"/>
          </a:xfrm>
        </p:spPr>
        <p:txBody>
          <a:bodyPr/>
          <a:lstStyle/>
          <a:p>
            <a:r>
              <a:rPr lang="fr-FR" dirty="0" smtClean="0"/>
              <a:t>Persée et la Méduse</a:t>
            </a:r>
            <a:endParaRPr lang="fr-FR" dirty="0"/>
          </a:p>
        </p:txBody>
      </p:sp>
      <p:sp>
        <p:nvSpPr>
          <p:cNvPr id="3" name="Espace réservé du contenu 2"/>
          <p:cNvSpPr>
            <a:spLocks noGrp="1"/>
          </p:cNvSpPr>
          <p:nvPr>
            <p:ph idx="1"/>
          </p:nvPr>
        </p:nvSpPr>
        <p:spPr>
          <a:xfrm>
            <a:off x="0" y="1334079"/>
            <a:ext cx="9144000" cy="5523921"/>
          </a:xfrm>
        </p:spPr>
        <p:txBody>
          <a:bodyPr/>
          <a:lstStyle/>
          <a:p>
            <a:r>
              <a:rPr lang="fr-FR" dirty="0" smtClean="0"/>
              <a:t>Oracle en défaveur de l’enfant qui naîtrait de Danaé, fille du roi d’Argos, </a:t>
            </a:r>
            <a:r>
              <a:rPr lang="fr-FR" dirty="0" err="1" smtClean="0"/>
              <a:t>Acrisios</a:t>
            </a:r>
            <a:endParaRPr lang="fr-FR" dirty="0" smtClean="0"/>
          </a:p>
          <a:p>
            <a:r>
              <a:rPr lang="fr-FR" dirty="0" smtClean="0"/>
              <a:t>Enfermée dans chambre de bronze…</a:t>
            </a:r>
          </a:p>
          <a:p>
            <a:r>
              <a:rPr lang="fr-FR" dirty="0" smtClean="0"/>
              <a:t>Zeus réussit à s’introduire en se transformant en pluie d’or (l’argent ouvre toutes les portes</a:t>
            </a:r>
            <a:r>
              <a:rPr lang="fr-FR" dirty="0" smtClean="0">
                <a:sym typeface="Wingdings"/>
              </a:rPr>
              <a:t>)</a:t>
            </a:r>
          </a:p>
          <a:p>
            <a:pPr lvl="1"/>
            <a:r>
              <a:rPr lang="fr-FR" dirty="0" smtClean="0">
                <a:sym typeface="Wingdings"/>
              </a:rPr>
              <a:t>Persée élevé en cachette mais le roi s’en rendit compte…</a:t>
            </a:r>
          </a:p>
          <a:p>
            <a:pPr lvl="1"/>
            <a:r>
              <a:rPr lang="fr-FR" dirty="0" smtClean="0">
                <a:sym typeface="Wingdings"/>
              </a:rPr>
              <a:t>Danaé et Persée furent jetés en mer</a:t>
            </a:r>
          </a:p>
          <a:p>
            <a:pPr lvl="1"/>
            <a:r>
              <a:rPr lang="fr-FR" dirty="0" smtClean="0">
                <a:sym typeface="Wingdings"/>
              </a:rPr>
              <a:t>Furent recueillis par pêcheur et remis au roi de l’île de </a:t>
            </a:r>
            <a:r>
              <a:rPr lang="fr-FR" dirty="0" err="1" smtClean="0">
                <a:sym typeface="Wingdings"/>
              </a:rPr>
              <a:t>Sérifos</a:t>
            </a:r>
            <a:endParaRPr lang="fr-FR" dirty="0" smtClean="0">
              <a:sym typeface="Wingdings"/>
            </a:endParaRPr>
          </a:p>
          <a:p>
            <a:pPr lvl="1"/>
            <a:r>
              <a:rPr lang="fr-FR" dirty="0" smtClean="0">
                <a:sym typeface="Wingdings"/>
              </a:rPr>
              <a:t>Le roi voulut en vain épouser Danaé…</a:t>
            </a:r>
            <a:endParaRPr lang="fr-FR" dirty="0" smtClean="0"/>
          </a:p>
          <a:p>
            <a:endParaRPr lang="fr-FR" dirty="0"/>
          </a:p>
        </p:txBody>
      </p:sp>
    </p:spTree>
    <p:extLst>
      <p:ext uri="{BB962C8B-B14F-4D97-AF65-F5344CB8AC3E}">
        <p14:creationId xmlns:p14="http://schemas.microsoft.com/office/powerpoint/2010/main" val="2930317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372562"/>
            <a:ext cx="9144000" cy="5485438"/>
          </a:xfrm>
        </p:spPr>
        <p:txBody>
          <a:bodyPr>
            <a:normAutofit fontScale="92500" lnSpcReduction="10000"/>
          </a:bodyPr>
          <a:lstStyle/>
          <a:p>
            <a:r>
              <a:rPr lang="fr-FR" dirty="0" smtClean="0"/>
              <a:t>Puis lors d’un banquet, le roi demanda à ses convives quel cadeau ils pourraient lui faire…</a:t>
            </a:r>
          </a:p>
          <a:p>
            <a:r>
              <a:rPr lang="fr-FR" dirty="0" smtClean="0"/>
              <a:t>Persée offrit la tête de la Gorgone Méduse!</a:t>
            </a:r>
          </a:p>
          <a:p>
            <a:pPr marL="625475" lvl="2" indent="-342900">
              <a:spcAft>
                <a:spcPts val="2000"/>
              </a:spcAft>
            </a:pPr>
            <a:r>
              <a:rPr lang="fr-FR" dirty="0" smtClean="0"/>
              <a:t>Les Gorgones étaient des monstres </a:t>
            </a:r>
            <a:r>
              <a:rPr lang="fr-FR" dirty="0"/>
              <a:t>qui pétrifiaient les gens qui les </a:t>
            </a:r>
            <a:r>
              <a:rPr lang="fr-FR" dirty="0" smtClean="0"/>
              <a:t>regardaient</a:t>
            </a:r>
          </a:p>
          <a:p>
            <a:pPr marL="625475" lvl="2" indent="-342900">
              <a:spcAft>
                <a:spcPts val="2000"/>
              </a:spcAft>
            </a:pPr>
            <a:r>
              <a:rPr lang="fr-FR" dirty="0" smtClean="0"/>
              <a:t>Elles vivaient dans la région des Hespérides, là où le Soleil se couche</a:t>
            </a:r>
          </a:p>
          <a:p>
            <a:r>
              <a:rPr lang="fr-FR" dirty="0" smtClean="0"/>
              <a:t>Partit à la recherche des 3 Gorgones avec aide de Hermès, </a:t>
            </a:r>
            <a:r>
              <a:rPr lang="fr-FR" dirty="0" err="1" smtClean="0"/>
              <a:t>Athèna</a:t>
            </a:r>
            <a:r>
              <a:rPr lang="fr-FR" dirty="0" smtClean="0"/>
              <a:t> et des Nymphes</a:t>
            </a:r>
          </a:p>
          <a:p>
            <a:r>
              <a:rPr lang="fr-FR" dirty="0" smtClean="0"/>
              <a:t>Cadeaux des dieux:</a:t>
            </a:r>
          </a:p>
          <a:p>
            <a:pPr lvl="1"/>
            <a:r>
              <a:rPr lang="fr-FR" dirty="0" smtClean="0"/>
              <a:t>Sandales qui volent</a:t>
            </a:r>
          </a:p>
          <a:p>
            <a:pPr lvl="1"/>
            <a:r>
              <a:rPr lang="fr-FR" dirty="0" smtClean="0"/>
              <a:t>Serpe au tranchant très dur</a:t>
            </a:r>
          </a:p>
          <a:p>
            <a:pPr lvl="1"/>
            <a:r>
              <a:rPr lang="fr-FR" dirty="0" smtClean="0"/>
              <a:t>Casque de Hadès qui rendait invisible</a:t>
            </a:r>
          </a:p>
        </p:txBody>
      </p:sp>
    </p:spTree>
    <p:extLst>
      <p:ext uri="{BB962C8B-B14F-4D97-AF65-F5344CB8AC3E}">
        <p14:creationId xmlns:p14="http://schemas.microsoft.com/office/powerpoint/2010/main" val="660583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4-05-26 à 10.58.07.png"/>
          <p:cNvPicPr>
            <a:picLocks noGrp="1" noChangeAspect="1"/>
          </p:cNvPicPr>
          <p:nvPr>
            <p:ph idx="1"/>
          </p:nvPr>
        </p:nvPicPr>
        <p:blipFill>
          <a:blip r:embed="rId2" cstate="email">
            <a:extLst>
              <a:ext uri="{28A0092B-C50C-407E-A947-70E740481C1C}">
                <a14:useLocalDpi xmlns:a14="http://schemas.microsoft.com/office/drawing/2010/main"/>
              </a:ext>
            </a:extLst>
          </a:blip>
          <a:srcRect l="-19841" r="-19841"/>
          <a:stretch>
            <a:fillRect/>
          </a:stretch>
        </p:blipFill>
        <p:spPr>
          <a:xfrm>
            <a:off x="-1318381" y="0"/>
            <a:ext cx="9144000" cy="6858000"/>
          </a:xfrm>
        </p:spPr>
      </p:pic>
      <p:sp>
        <p:nvSpPr>
          <p:cNvPr id="5" name="ZoneTexte 4"/>
          <p:cNvSpPr txBox="1"/>
          <p:nvPr/>
        </p:nvSpPr>
        <p:spPr>
          <a:xfrm>
            <a:off x="7511143" y="459619"/>
            <a:ext cx="1463524" cy="2585323"/>
          </a:xfrm>
          <a:prstGeom prst="rect">
            <a:avLst/>
          </a:prstGeom>
          <a:noFill/>
        </p:spPr>
        <p:txBody>
          <a:bodyPr wrap="square" rtlCol="0">
            <a:spAutoFit/>
          </a:bodyPr>
          <a:lstStyle/>
          <a:p>
            <a:r>
              <a:rPr lang="fr-FR" dirty="0" smtClean="0">
                <a:solidFill>
                  <a:srgbClr val="FFFF00"/>
                </a:solidFill>
              </a:rPr>
              <a:t>La Gorgone Méduse qui avait le pouvoir de pétrifier quiconque la regardait…</a:t>
            </a:r>
            <a:endParaRPr lang="fr-FR" dirty="0">
              <a:solidFill>
                <a:srgbClr val="FFFF00"/>
              </a:solidFill>
            </a:endParaRPr>
          </a:p>
        </p:txBody>
      </p:sp>
    </p:spTree>
    <p:extLst>
      <p:ext uri="{BB962C8B-B14F-4D97-AF65-F5344CB8AC3E}">
        <p14:creationId xmlns:p14="http://schemas.microsoft.com/office/powerpoint/2010/main" val="2219543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411045"/>
            <a:ext cx="9144000" cy="5446955"/>
          </a:xfrm>
        </p:spPr>
        <p:txBody>
          <a:bodyPr>
            <a:normAutofit/>
          </a:bodyPr>
          <a:lstStyle/>
          <a:p>
            <a:r>
              <a:rPr lang="fr-FR" dirty="0" smtClean="0"/>
              <a:t>Il décapita Méduse avec sa serpe et grâce au bouclier poli que tenait </a:t>
            </a:r>
            <a:r>
              <a:rPr lang="fr-FR" dirty="0" err="1" smtClean="0"/>
              <a:t>Athèna</a:t>
            </a:r>
            <a:r>
              <a:rPr lang="fr-FR" dirty="0" smtClean="0"/>
              <a:t> au-dessus du monstre</a:t>
            </a:r>
          </a:p>
          <a:p>
            <a:r>
              <a:rPr lang="fr-FR" dirty="0" smtClean="0"/>
              <a:t>Du cou jaillit le cheval Pégase</a:t>
            </a:r>
          </a:p>
          <a:p>
            <a:r>
              <a:rPr lang="fr-FR" dirty="0" smtClean="0"/>
              <a:t>Persée revêtit le casque pour se rendre invisible des deux autres Gorgones et se rendit remettre la tête (dans un sac), au roi…</a:t>
            </a:r>
          </a:p>
          <a:p>
            <a:r>
              <a:rPr lang="fr-FR" dirty="0" smtClean="0"/>
              <a:t>Chemin faisant, il rencontre Atlas qui voulut le tuer et Persée lui présenta la tête de Méduse, transformant Atlas en montagne…qui porte son nom aujourd’hui…</a:t>
            </a:r>
          </a:p>
          <a:p>
            <a:pPr lvl="1"/>
            <a:r>
              <a:rPr lang="fr-FR" dirty="0" smtClean="0"/>
              <a:t>Il sauva de la mort Andromède qu’il épousa…</a:t>
            </a:r>
          </a:p>
        </p:txBody>
      </p:sp>
    </p:spTree>
    <p:extLst>
      <p:ext uri="{BB962C8B-B14F-4D97-AF65-F5344CB8AC3E}">
        <p14:creationId xmlns:p14="http://schemas.microsoft.com/office/powerpoint/2010/main" val="1037654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descr="Capture d’écran 2014-05-06 à 23.04.32.png"/>
          <p:cNvPicPr>
            <a:picLocks noGrp="1" noChangeAspect="1"/>
          </p:cNvPicPr>
          <p:nvPr>
            <p:ph idx="1"/>
          </p:nvPr>
        </p:nvPicPr>
        <p:blipFill>
          <a:blip r:embed="rId2" cstate="email">
            <a:extLst>
              <a:ext uri="{28A0092B-C50C-407E-A947-70E740481C1C}">
                <a14:useLocalDpi xmlns:a14="http://schemas.microsoft.com/office/drawing/2010/main"/>
              </a:ext>
            </a:extLst>
          </a:blip>
          <a:srcRect l="-23269" r="-23269"/>
          <a:stretch>
            <a:fillRect/>
          </a:stretch>
        </p:blipFill>
        <p:spPr>
          <a:xfrm>
            <a:off x="-1384526" y="0"/>
            <a:ext cx="9040812" cy="6858000"/>
          </a:xfrm>
        </p:spPr>
      </p:pic>
      <p:sp>
        <p:nvSpPr>
          <p:cNvPr id="2" name="ZoneTexte 1"/>
          <p:cNvSpPr txBox="1"/>
          <p:nvPr/>
        </p:nvSpPr>
        <p:spPr>
          <a:xfrm>
            <a:off x="7547429" y="725714"/>
            <a:ext cx="1596571" cy="1477328"/>
          </a:xfrm>
          <a:prstGeom prst="rect">
            <a:avLst/>
          </a:prstGeom>
          <a:noFill/>
        </p:spPr>
        <p:txBody>
          <a:bodyPr wrap="square" rtlCol="0">
            <a:spAutoFit/>
          </a:bodyPr>
          <a:lstStyle/>
          <a:p>
            <a:r>
              <a:rPr lang="fr-FR" dirty="0" smtClean="0">
                <a:solidFill>
                  <a:srgbClr val="FFCC00"/>
                </a:solidFill>
              </a:rPr>
              <a:t>Persée coupant la tête à la Gorgone Méduse</a:t>
            </a:r>
            <a:endParaRPr lang="fr-FR" dirty="0">
              <a:solidFill>
                <a:srgbClr val="FFCC00"/>
              </a:solidFill>
            </a:endParaRPr>
          </a:p>
        </p:txBody>
      </p:sp>
    </p:spTree>
    <p:extLst>
      <p:ext uri="{BB962C8B-B14F-4D97-AF65-F5344CB8AC3E}">
        <p14:creationId xmlns:p14="http://schemas.microsoft.com/office/powerpoint/2010/main" val="3051661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4-05-06 à 23.05.00.png"/>
          <p:cNvPicPr>
            <a:picLocks noGrp="1" noChangeAspect="1"/>
          </p:cNvPicPr>
          <p:nvPr>
            <p:ph idx="1"/>
          </p:nvPr>
        </p:nvPicPr>
        <p:blipFill>
          <a:blip r:embed="rId2" cstate="email">
            <a:extLst>
              <a:ext uri="{28A0092B-C50C-407E-A947-70E740481C1C}">
                <a14:useLocalDpi xmlns:a14="http://schemas.microsoft.com/office/drawing/2010/main"/>
              </a:ext>
            </a:extLst>
          </a:blip>
          <a:srcRect l="-30510" r="-30510"/>
          <a:stretch>
            <a:fillRect/>
          </a:stretch>
        </p:blipFill>
        <p:spPr>
          <a:xfrm>
            <a:off x="-1506083" y="0"/>
            <a:ext cx="9053512" cy="6858000"/>
          </a:xfrm>
        </p:spPr>
      </p:pic>
      <p:sp>
        <p:nvSpPr>
          <p:cNvPr id="2" name="ZoneTexte 1"/>
          <p:cNvSpPr txBox="1"/>
          <p:nvPr/>
        </p:nvSpPr>
        <p:spPr>
          <a:xfrm>
            <a:off x="7861905" y="641048"/>
            <a:ext cx="1173238" cy="2031325"/>
          </a:xfrm>
          <a:prstGeom prst="rect">
            <a:avLst/>
          </a:prstGeom>
          <a:noFill/>
        </p:spPr>
        <p:txBody>
          <a:bodyPr wrap="square" rtlCol="0">
            <a:spAutoFit/>
          </a:bodyPr>
          <a:lstStyle/>
          <a:p>
            <a:r>
              <a:rPr lang="fr-FR" dirty="0">
                <a:solidFill>
                  <a:srgbClr val="FFCC00"/>
                </a:solidFill>
              </a:rPr>
              <a:t>Persée coupant la tête à la Gorgone Méduse</a:t>
            </a:r>
          </a:p>
          <a:p>
            <a:endParaRPr lang="fr-FR" dirty="0"/>
          </a:p>
        </p:txBody>
      </p:sp>
    </p:spTree>
    <p:extLst>
      <p:ext uri="{BB962C8B-B14F-4D97-AF65-F5344CB8AC3E}">
        <p14:creationId xmlns:p14="http://schemas.microsoft.com/office/powerpoint/2010/main" val="3984922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4-05-06 à 23.04.00.png"/>
          <p:cNvPicPr>
            <a:picLocks noGrp="1" noChangeAspect="1"/>
          </p:cNvPicPr>
          <p:nvPr>
            <p:ph idx="1"/>
          </p:nvPr>
        </p:nvPicPr>
        <p:blipFill>
          <a:blip r:embed="rId2" cstate="email">
            <a:extLst>
              <a:ext uri="{28A0092B-C50C-407E-A947-70E740481C1C}">
                <a14:useLocalDpi xmlns:a14="http://schemas.microsoft.com/office/drawing/2010/main"/>
              </a:ext>
            </a:extLst>
          </a:blip>
          <a:srcRect t="-7023" b="-7023"/>
          <a:stretch>
            <a:fillRect/>
          </a:stretch>
        </p:blipFill>
        <p:spPr>
          <a:xfrm>
            <a:off x="-78998" y="-205619"/>
            <a:ext cx="7159639" cy="5309809"/>
          </a:xfrm>
        </p:spPr>
      </p:pic>
      <p:sp>
        <p:nvSpPr>
          <p:cNvPr id="2" name="ZoneTexte 1"/>
          <p:cNvSpPr txBox="1"/>
          <p:nvPr/>
        </p:nvSpPr>
        <p:spPr>
          <a:xfrm>
            <a:off x="7934476" y="532190"/>
            <a:ext cx="1112762" cy="1200329"/>
          </a:xfrm>
          <a:prstGeom prst="rect">
            <a:avLst/>
          </a:prstGeom>
          <a:noFill/>
        </p:spPr>
        <p:txBody>
          <a:bodyPr wrap="square" rtlCol="0">
            <a:spAutoFit/>
          </a:bodyPr>
          <a:lstStyle/>
          <a:p>
            <a:r>
              <a:rPr lang="fr-FR" dirty="0" smtClean="0">
                <a:solidFill>
                  <a:srgbClr val="FFCC00"/>
                </a:solidFill>
              </a:rPr>
              <a:t>Méduse ayant la tête coupée</a:t>
            </a:r>
            <a:endParaRPr lang="fr-FR" dirty="0">
              <a:solidFill>
                <a:srgbClr val="FFCC00"/>
              </a:solidFill>
            </a:endParaRPr>
          </a:p>
        </p:txBody>
      </p:sp>
    </p:spTree>
    <p:extLst>
      <p:ext uri="{BB962C8B-B14F-4D97-AF65-F5344CB8AC3E}">
        <p14:creationId xmlns:p14="http://schemas.microsoft.com/office/powerpoint/2010/main" val="2771980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245810"/>
            <a:ext cx="9144000" cy="5612190"/>
          </a:xfrm>
        </p:spPr>
        <p:txBody>
          <a:bodyPr>
            <a:normAutofit/>
          </a:bodyPr>
          <a:lstStyle/>
          <a:p>
            <a:pPr marL="0" indent="0">
              <a:buNone/>
            </a:pPr>
            <a:r>
              <a:rPr lang="fr-FR" sz="2800" b="1" dirty="0"/>
              <a:t>"Persée se tint donc au-dessus d'elles pendant leur sommeil, et, alors qu'</a:t>
            </a:r>
            <a:r>
              <a:rPr lang="fr-FR" sz="2800" b="1" dirty="0" err="1"/>
              <a:t>Athèna</a:t>
            </a:r>
            <a:r>
              <a:rPr lang="fr-FR" sz="2800" b="1" dirty="0"/>
              <a:t> guidait </a:t>
            </a:r>
            <a:r>
              <a:rPr lang="fr-FR" sz="2800" b="1" dirty="0" smtClean="0"/>
              <a:t>sa main </a:t>
            </a:r>
            <a:r>
              <a:rPr lang="fr-FR" sz="2800" b="1" dirty="0"/>
              <a:t>et qu'il regardait, d'un </a:t>
            </a:r>
            <a:r>
              <a:rPr lang="fr-FR" sz="2800" b="1" dirty="0" err="1"/>
              <a:t>oeil</a:t>
            </a:r>
            <a:r>
              <a:rPr lang="fr-FR" sz="2800" b="1" dirty="0"/>
              <a:t> averti, le bouclier brillant, dans lequel il voyait l'image de </a:t>
            </a:r>
            <a:r>
              <a:rPr lang="fr-FR" sz="2800" b="1" dirty="0" smtClean="0"/>
              <a:t>la Gorgone</a:t>
            </a:r>
            <a:r>
              <a:rPr lang="fr-FR" sz="2800" b="1" dirty="0"/>
              <a:t>, il la décapita. Lorsque la tête fut tranchée, il jaillit du coup de la Gorgone </a:t>
            </a:r>
            <a:r>
              <a:rPr lang="fr-FR" sz="2800" b="1" dirty="0" smtClean="0"/>
              <a:t>le cheval </a:t>
            </a:r>
            <a:r>
              <a:rPr lang="fr-FR" sz="2800" b="1" dirty="0"/>
              <a:t>ailé Pégase et </a:t>
            </a:r>
            <a:r>
              <a:rPr lang="fr-FR" sz="2800" b="1" dirty="0" err="1"/>
              <a:t>Chrysaor</a:t>
            </a:r>
            <a:r>
              <a:rPr lang="fr-FR" sz="2800" b="1" dirty="0"/>
              <a:t>, le père de Géryon, elle les avait conçus de Poséidon."</a:t>
            </a:r>
          </a:p>
          <a:p>
            <a:r>
              <a:rPr lang="fr-FR" sz="2800" b="1" dirty="0"/>
              <a:t>Apollodore, II, 4, 2</a:t>
            </a:r>
            <a:endParaRPr lang="fr-FR" sz="2800" dirty="0"/>
          </a:p>
        </p:txBody>
      </p:sp>
    </p:spTree>
    <p:extLst>
      <p:ext uri="{BB962C8B-B14F-4D97-AF65-F5344CB8AC3E}">
        <p14:creationId xmlns:p14="http://schemas.microsoft.com/office/powerpoint/2010/main" val="3951416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385390"/>
            <a:ext cx="9144000" cy="5472610"/>
          </a:xfrm>
        </p:spPr>
        <p:txBody>
          <a:bodyPr/>
          <a:lstStyle/>
          <a:p>
            <a:r>
              <a:rPr lang="fr-FR" dirty="0"/>
              <a:t>De retour à la maison, il s’aperçut que sa mère s’était réfugiée dans un temple afin d’échapper aux pressions du roi…</a:t>
            </a:r>
          </a:p>
          <a:p>
            <a:r>
              <a:rPr lang="fr-FR" dirty="0" smtClean="0"/>
              <a:t>Il se rendit au palais et sortit la tête de Méduse et tout le monde fut transformé en statues de pierre!</a:t>
            </a:r>
          </a:p>
          <a:p>
            <a:r>
              <a:rPr lang="fr-FR" dirty="0" smtClean="0"/>
              <a:t>Il remit à Hermès ses sandales ailées</a:t>
            </a:r>
          </a:p>
          <a:p>
            <a:r>
              <a:rPr lang="fr-FR" dirty="0" smtClean="0"/>
              <a:t>À Athéna sa serpe</a:t>
            </a:r>
          </a:p>
          <a:p>
            <a:r>
              <a:rPr lang="fr-FR" dirty="0" smtClean="0"/>
              <a:t>Aux Nymphes, le casque rendant invisible.</a:t>
            </a:r>
          </a:p>
          <a:p>
            <a:r>
              <a:rPr lang="fr-FR" dirty="0" smtClean="0"/>
              <a:t>Athéna plaça la tête de Méduse sur son bouclier!</a:t>
            </a:r>
            <a:endParaRPr lang="fr-FR" dirty="0"/>
          </a:p>
        </p:txBody>
      </p:sp>
    </p:spTree>
    <p:extLst>
      <p:ext uri="{BB962C8B-B14F-4D97-AF65-F5344CB8AC3E}">
        <p14:creationId xmlns:p14="http://schemas.microsoft.com/office/powerpoint/2010/main" val="2530125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4-05-26 à 11.07.09.png"/>
          <p:cNvPicPr>
            <a:picLocks noGrp="1" noChangeAspect="1"/>
          </p:cNvPicPr>
          <p:nvPr>
            <p:ph idx="1"/>
          </p:nvPr>
        </p:nvPicPr>
        <p:blipFill>
          <a:blip r:embed="rId2" cstate="email">
            <a:extLst>
              <a:ext uri="{28A0092B-C50C-407E-A947-70E740481C1C}">
                <a14:useLocalDpi xmlns:a14="http://schemas.microsoft.com/office/drawing/2010/main"/>
              </a:ext>
            </a:extLst>
          </a:blip>
          <a:srcRect l="-8674" r="-8674"/>
          <a:stretch>
            <a:fillRect/>
          </a:stretch>
        </p:blipFill>
        <p:spPr>
          <a:xfrm>
            <a:off x="0" y="0"/>
            <a:ext cx="9144000" cy="6858000"/>
          </a:xfrm>
        </p:spPr>
      </p:pic>
      <p:cxnSp>
        <p:nvCxnSpPr>
          <p:cNvPr id="6" name="Connecteur droit avec flèche 5"/>
          <p:cNvCxnSpPr/>
          <p:nvPr/>
        </p:nvCxnSpPr>
        <p:spPr>
          <a:xfrm flipV="1">
            <a:off x="5080000" y="2225524"/>
            <a:ext cx="60476" cy="11490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ZoneTexte 6"/>
          <p:cNvSpPr txBox="1"/>
          <p:nvPr/>
        </p:nvSpPr>
        <p:spPr>
          <a:xfrm>
            <a:off x="4656667" y="1995714"/>
            <a:ext cx="1124857" cy="369332"/>
          </a:xfrm>
          <a:prstGeom prst="rect">
            <a:avLst/>
          </a:prstGeom>
          <a:noFill/>
        </p:spPr>
        <p:txBody>
          <a:bodyPr wrap="square" rtlCol="0">
            <a:spAutoFit/>
          </a:bodyPr>
          <a:lstStyle/>
          <a:p>
            <a:r>
              <a:rPr lang="fr-FR" dirty="0" smtClean="0">
                <a:solidFill>
                  <a:schemeClr val="accent4"/>
                </a:solidFill>
              </a:rPr>
              <a:t>Thésée</a:t>
            </a:r>
            <a:endParaRPr lang="fr-FR" dirty="0">
              <a:solidFill>
                <a:schemeClr val="accent4"/>
              </a:solidFill>
            </a:endParaRPr>
          </a:p>
        </p:txBody>
      </p:sp>
      <p:cxnSp>
        <p:nvCxnSpPr>
          <p:cNvPr id="9" name="Connecteur droit avec flèche 8"/>
          <p:cNvCxnSpPr/>
          <p:nvPr/>
        </p:nvCxnSpPr>
        <p:spPr>
          <a:xfrm>
            <a:off x="4197048" y="4027714"/>
            <a:ext cx="580571" cy="6773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ZoneTexte 9"/>
          <p:cNvSpPr txBox="1"/>
          <p:nvPr/>
        </p:nvSpPr>
        <p:spPr>
          <a:xfrm>
            <a:off x="4535713" y="4713905"/>
            <a:ext cx="1052287" cy="369332"/>
          </a:xfrm>
          <a:prstGeom prst="rect">
            <a:avLst/>
          </a:prstGeom>
          <a:noFill/>
        </p:spPr>
        <p:txBody>
          <a:bodyPr wrap="square" rtlCol="0">
            <a:spAutoFit/>
          </a:bodyPr>
          <a:lstStyle/>
          <a:p>
            <a:r>
              <a:rPr lang="fr-FR" dirty="0">
                <a:solidFill>
                  <a:srgbClr val="EB6615"/>
                </a:solidFill>
              </a:rPr>
              <a:t>Persée</a:t>
            </a:r>
          </a:p>
        </p:txBody>
      </p:sp>
      <p:cxnSp>
        <p:nvCxnSpPr>
          <p:cNvPr id="12" name="Connecteur droit avec flèche 11"/>
          <p:cNvCxnSpPr/>
          <p:nvPr/>
        </p:nvCxnSpPr>
        <p:spPr>
          <a:xfrm flipV="1">
            <a:off x="4197048" y="1838476"/>
            <a:ext cx="338665" cy="3870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ZoneTexte 12"/>
          <p:cNvSpPr txBox="1"/>
          <p:nvPr/>
        </p:nvSpPr>
        <p:spPr>
          <a:xfrm>
            <a:off x="4197048" y="1632857"/>
            <a:ext cx="1100666" cy="369332"/>
          </a:xfrm>
          <a:prstGeom prst="rect">
            <a:avLst/>
          </a:prstGeom>
          <a:noFill/>
        </p:spPr>
        <p:txBody>
          <a:bodyPr wrap="square" rtlCol="0">
            <a:spAutoFit/>
          </a:bodyPr>
          <a:lstStyle/>
          <a:p>
            <a:r>
              <a:rPr lang="fr-FR" dirty="0" smtClean="0">
                <a:solidFill>
                  <a:srgbClr val="EB6615"/>
                </a:solidFill>
              </a:rPr>
              <a:t>Jason</a:t>
            </a:r>
            <a:endParaRPr lang="fr-FR" dirty="0">
              <a:solidFill>
                <a:srgbClr val="EB6615"/>
              </a:solidFill>
            </a:endParaRPr>
          </a:p>
        </p:txBody>
      </p:sp>
      <p:cxnSp>
        <p:nvCxnSpPr>
          <p:cNvPr id="16" name="Connecteur droit avec flèche 15"/>
          <p:cNvCxnSpPr/>
          <p:nvPr/>
        </p:nvCxnSpPr>
        <p:spPr>
          <a:xfrm flipH="1">
            <a:off x="4535713" y="6047619"/>
            <a:ext cx="1487716" cy="5749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ZoneTexte 16"/>
          <p:cNvSpPr txBox="1"/>
          <p:nvPr/>
        </p:nvSpPr>
        <p:spPr>
          <a:xfrm>
            <a:off x="3797905" y="6441141"/>
            <a:ext cx="1717523" cy="369332"/>
          </a:xfrm>
          <a:prstGeom prst="rect">
            <a:avLst/>
          </a:prstGeom>
          <a:noFill/>
        </p:spPr>
        <p:txBody>
          <a:bodyPr wrap="square" rtlCol="0">
            <a:spAutoFit/>
          </a:bodyPr>
          <a:lstStyle/>
          <a:p>
            <a:r>
              <a:rPr lang="fr-FR" dirty="0" smtClean="0">
                <a:solidFill>
                  <a:srgbClr val="EB6615"/>
                </a:solidFill>
              </a:rPr>
              <a:t>Minos</a:t>
            </a:r>
            <a:endParaRPr lang="fr-FR" dirty="0">
              <a:solidFill>
                <a:srgbClr val="EB6615"/>
              </a:solidFill>
            </a:endParaRPr>
          </a:p>
        </p:txBody>
      </p:sp>
      <p:cxnSp>
        <p:nvCxnSpPr>
          <p:cNvPr id="19" name="Connecteur droit avec flèche 18"/>
          <p:cNvCxnSpPr/>
          <p:nvPr/>
        </p:nvCxnSpPr>
        <p:spPr>
          <a:xfrm flipH="1">
            <a:off x="2334381" y="3773714"/>
            <a:ext cx="1862667" cy="508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ZoneTexte 19"/>
          <p:cNvSpPr txBox="1"/>
          <p:nvPr/>
        </p:nvSpPr>
        <p:spPr>
          <a:xfrm>
            <a:off x="1149048" y="4027714"/>
            <a:ext cx="1427238" cy="369332"/>
          </a:xfrm>
          <a:prstGeom prst="rect">
            <a:avLst/>
          </a:prstGeom>
          <a:noFill/>
        </p:spPr>
        <p:txBody>
          <a:bodyPr wrap="square" rtlCol="0">
            <a:spAutoFit/>
          </a:bodyPr>
          <a:lstStyle/>
          <a:p>
            <a:r>
              <a:rPr lang="fr-FR" dirty="0" err="1" smtClean="0">
                <a:solidFill>
                  <a:srgbClr val="EB6615"/>
                </a:solidFill>
              </a:rPr>
              <a:t>Héraklès</a:t>
            </a:r>
            <a:endParaRPr lang="fr-FR" dirty="0">
              <a:solidFill>
                <a:srgbClr val="EB6615"/>
              </a:solidFill>
            </a:endParaRPr>
          </a:p>
        </p:txBody>
      </p:sp>
      <p:cxnSp>
        <p:nvCxnSpPr>
          <p:cNvPr id="22" name="Connecteur droit avec flèche 21"/>
          <p:cNvCxnSpPr/>
          <p:nvPr/>
        </p:nvCxnSpPr>
        <p:spPr>
          <a:xfrm flipH="1">
            <a:off x="1620762" y="2999619"/>
            <a:ext cx="955524" cy="1935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ZoneTexte 22"/>
          <p:cNvSpPr txBox="1"/>
          <p:nvPr/>
        </p:nvSpPr>
        <p:spPr>
          <a:xfrm>
            <a:off x="834571" y="3193143"/>
            <a:ext cx="931334" cy="369332"/>
          </a:xfrm>
          <a:prstGeom prst="rect">
            <a:avLst/>
          </a:prstGeom>
          <a:noFill/>
        </p:spPr>
        <p:txBody>
          <a:bodyPr wrap="square" rtlCol="0">
            <a:spAutoFit/>
          </a:bodyPr>
          <a:lstStyle/>
          <a:p>
            <a:r>
              <a:rPr lang="fr-FR" dirty="0" smtClean="0">
                <a:solidFill>
                  <a:srgbClr val="EB6615"/>
                </a:solidFill>
              </a:rPr>
              <a:t>Ulysse</a:t>
            </a:r>
            <a:endParaRPr lang="fr-FR" dirty="0">
              <a:solidFill>
                <a:srgbClr val="EB6615"/>
              </a:solidFill>
            </a:endParaRPr>
          </a:p>
        </p:txBody>
      </p:sp>
      <p:cxnSp>
        <p:nvCxnSpPr>
          <p:cNvPr id="25" name="Connecteur droit avec flèche 24"/>
          <p:cNvCxnSpPr/>
          <p:nvPr/>
        </p:nvCxnSpPr>
        <p:spPr>
          <a:xfrm>
            <a:off x="6628190" y="1838476"/>
            <a:ext cx="62895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ZoneTexte 25"/>
          <p:cNvSpPr txBox="1"/>
          <p:nvPr/>
        </p:nvSpPr>
        <p:spPr>
          <a:xfrm>
            <a:off x="7353905" y="1632857"/>
            <a:ext cx="1016000" cy="369332"/>
          </a:xfrm>
          <a:prstGeom prst="rect">
            <a:avLst/>
          </a:prstGeom>
          <a:noFill/>
        </p:spPr>
        <p:txBody>
          <a:bodyPr wrap="square" rtlCol="0">
            <a:spAutoFit/>
          </a:bodyPr>
          <a:lstStyle/>
          <a:p>
            <a:r>
              <a:rPr lang="fr-FR" dirty="0" smtClean="0">
                <a:solidFill>
                  <a:srgbClr val="EB6615"/>
                </a:solidFill>
              </a:rPr>
              <a:t>Troie</a:t>
            </a:r>
            <a:endParaRPr lang="fr-FR" dirty="0">
              <a:solidFill>
                <a:srgbClr val="EB6615"/>
              </a:solidFill>
            </a:endParaRPr>
          </a:p>
        </p:txBody>
      </p:sp>
      <p:cxnSp>
        <p:nvCxnSpPr>
          <p:cNvPr id="28" name="Connecteur droit avec flèche 27"/>
          <p:cNvCxnSpPr/>
          <p:nvPr/>
        </p:nvCxnSpPr>
        <p:spPr>
          <a:xfrm>
            <a:off x="6628190" y="1838476"/>
            <a:ext cx="955524" cy="3870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ZoneTexte 28"/>
          <p:cNvSpPr txBox="1"/>
          <p:nvPr/>
        </p:nvSpPr>
        <p:spPr>
          <a:xfrm>
            <a:off x="7353905" y="2225524"/>
            <a:ext cx="1149047" cy="369332"/>
          </a:xfrm>
          <a:prstGeom prst="rect">
            <a:avLst/>
          </a:prstGeom>
          <a:noFill/>
        </p:spPr>
        <p:txBody>
          <a:bodyPr wrap="square" rtlCol="0">
            <a:spAutoFit/>
          </a:bodyPr>
          <a:lstStyle/>
          <a:p>
            <a:r>
              <a:rPr lang="fr-FR" dirty="0" smtClean="0">
                <a:solidFill>
                  <a:srgbClr val="EB6615"/>
                </a:solidFill>
              </a:rPr>
              <a:t>Achille</a:t>
            </a:r>
            <a:endParaRPr lang="fr-FR" dirty="0">
              <a:solidFill>
                <a:srgbClr val="EB6615"/>
              </a:solidFill>
            </a:endParaRPr>
          </a:p>
        </p:txBody>
      </p:sp>
      <p:cxnSp>
        <p:nvCxnSpPr>
          <p:cNvPr id="31" name="Connecteur droit avec flèche 30"/>
          <p:cNvCxnSpPr/>
          <p:nvPr/>
        </p:nvCxnSpPr>
        <p:spPr>
          <a:xfrm flipH="1" flipV="1">
            <a:off x="3797905" y="2866571"/>
            <a:ext cx="120952" cy="3265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ZoneTexte 32"/>
          <p:cNvSpPr txBox="1"/>
          <p:nvPr/>
        </p:nvSpPr>
        <p:spPr>
          <a:xfrm>
            <a:off x="2914952" y="2866571"/>
            <a:ext cx="1112762" cy="369332"/>
          </a:xfrm>
          <a:prstGeom prst="rect">
            <a:avLst/>
          </a:prstGeom>
          <a:noFill/>
        </p:spPr>
        <p:txBody>
          <a:bodyPr wrap="square" rtlCol="0">
            <a:spAutoFit/>
          </a:bodyPr>
          <a:lstStyle/>
          <a:p>
            <a:r>
              <a:rPr lang="fr-FR" dirty="0" smtClean="0">
                <a:solidFill>
                  <a:srgbClr val="EB6615"/>
                </a:solidFill>
              </a:rPr>
              <a:t>Delphes</a:t>
            </a:r>
            <a:endParaRPr lang="fr-FR" dirty="0">
              <a:solidFill>
                <a:srgbClr val="EB6615"/>
              </a:solidFill>
            </a:endParaRPr>
          </a:p>
        </p:txBody>
      </p:sp>
    </p:spTree>
    <p:extLst>
      <p:ext uri="{BB962C8B-B14F-4D97-AF65-F5344CB8AC3E}">
        <p14:creationId xmlns:p14="http://schemas.microsoft.com/office/powerpoint/2010/main" val="30990109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346907"/>
            <a:ext cx="9144000" cy="5511093"/>
          </a:xfrm>
        </p:spPr>
        <p:txBody>
          <a:bodyPr/>
          <a:lstStyle/>
          <a:p>
            <a:r>
              <a:rPr lang="fr-FR" dirty="0" smtClean="0"/>
              <a:t>Il voulut revoir son grand père </a:t>
            </a:r>
            <a:r>
              <a:rPr lang="fr-FR" dirty="0" err="1" smtClean="0"/>
              <a:t>Acrisios</a:t>
            </a:r>
            <a:r>
              <a:rPr lang="fr-FR" dirty="0" smtClean="0"/>
              <a:t> à Argos</a:t>
            </a:r>
          </a:p>
          <a:p>
            <a:r>
              <a:rPr lang="fr-FR" dirty="0" smtClean="0"/>
              <a:t>Ce dernier craignait que Persée voulut se venger…</a:t>
            </a:r>
          </a:p>
          <a:p>
            <a:pPr lvl="1"/>
            <a:r>
              <a:rPr lang="fr-FR" dirty="0" smtClean="0"/>
              <a:t>Il s’enfuit chez son ami, le roi Larissa qui organisa des jeux athlétiques</a:t>
            </a:r>
          </a:p>
          <a:p>
            <a:pPr lvl="1"/>
            <a:r>
              <a:rPr lang="fr-FR" dirty="0" smtClean="0"/>
              <a:t>Persée participa aux compétitions du lancer du disque qu’il lança si loin qu’il frappa son grand-père </a:t>
            </a:r>
            <a:r>
              <a:rPr lang="fr-FR" dirty="0" err="1" smtClean="0"/>
              <a:t>Acrisios</a:t>
            </a:r>
            <a:r>
              <a:rPr lang="fr-FR" dirty="0" smtClean="0"/>
              <a:t>…</a:t>
            </a:r>
          </a:p>
          <a:p>
            <a:r>
              <a:rPr lang="fr-FR" dirty="0" smtClean="0"/>
              <a:t>Persée échangea son nouveau royaume d’Argos avec son cousin qui régnait sur Tirynthe et fit édifier une énorme muraille qu’on appela cyclopéenne!</a:t>
            </a:r>
          </a:p>
          <a:p>
            <a:r>
              <a:rPr lang="fr-FR" dirty="0" smtClean="0"/>
              <a:t>Il fait de même à Mycènes…</a:t>
            </a:r>
            <a:endParaRPr lang="fr-FR" dirty="0"/>
          </a:p>
        </p:txBody>
      </p:sp>
    </p:spTree>
    <p:extLst>
      <p:ext uri="{BB962C8B-B14F-4D97-AF65-F5344CB8AC3E}">
        <p14:creationId xmlns:p14="http://schemas.microsoft.com/office/powerpoint/2010/main" val="2250590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20788" y="647700"/>
            <a:ext cx="7716837" cy="1447800"/>
          </a:xfrm>
        </p:spPr>
        <p:txBody>
          <a:bodyPr/>
          <a:lstStyle/>
          <a:p>
            <a:r>
              <a:rPr lang="fr-FR" dirty="0" smtClean="0"/>
              <a:t>Comprendre les mythes</a:t>
            </a:r>
            <a:endParaRPr lang="fr-FR" dirty="0"/>
          </a:p>
        </p:txBody>
      </p:sp>
      <p:sp>
        <p:nvSpPr>
          <p:cNvPr id="3" name="Espace réservé du contenu 2"/>
          <p:cNvSpPr>
            <a:spLocks noGrp="1"/>
          </p:cNvSpPr>
          <p:nvPr>
            <p:ph idx="1"/>
          </p:nvPr>
        </p:nvSpPr>
        <p:spPr>
          <a:xfrm>
            <a:off x="96762" y="1741714"/>
            <a:ext cx="9047238" cy="5116286"/>
          </a:xfrm>
        </p:spPr>
        <p:txBody>
          <a:bodyPr>
            <a:normAutofit/>
          </a:bodyPr>
          <a:lstStyle/>
          <a:p>
            <a:r>
              <a:rPr lang="fr-FR" sz="2800" dirty="0" smtClean="0"/>
              <a:t>Récits fabuleux</a:t>
            </a:r>
          </a:p>
          <a:p>
            <a:pPr lvl="1"/>
            <a:r>
              <a:rPr lang="fr-FR" sz="2800" dirty="0" smtClean="0"/>
              <a:t>Êtres surnaturels: dieux, déesses, héros, monstres</a:t>
            </a:r>
          </a:p>
          <a:p>
            <a:pPr lvl="1"/>
            <a:r>
              <a:rPr lang="fr-FR" sz="2800" dirty="0" smtClean="0"/>
              <a:t>Sur la création du monde: cosmogonie</a:t>
            </a:r>
          </a:p>
          <a:p>
            <a:pPr lvl="1"/>
            <a:r>
              <a:rPr lang="fr-FR" sz="2800" dirty="0" smtClean="0"/>
              <a:t>Sur la création des dieux: théogonie</a:t>
            </a:r>
          </a:p>
          <a:p>
            <a:pPr lvl="1"/>
            <a:r>
              <a:rPr lang="fr-FR" sz="2800" dirty="0" smtClean="0"/>
              <a:t>Sur la création des humains: anthropogonie</a:t>
            </a:r>
          </a:p>
          <a:p>
            <a:pPr lvl="1"/>
            <a:r>
              <a:rPr lang="fr-FR" sz="2800" dirty="0" smtClean="0"/>
              <a:t>Sur la </a:t>
            </a:r>
            <a:r>
              <a:rPr lang="fr-FR" sz="2800" dirty="0" err="1" smtClean="0"/>
              <a:t>regénération</a:t>
            </a:r>
            <a:r>
              <a:rPr lang="fr-FR" sz="2800" dirty="0" smtClean="0"/>
              <a:t> du monde</a:t>
            </a:r>
          </a:p>
          <a:p>
            <a:pPr lvl="1"/>
            <a:r>
              <a:rPr lang="fr-FR" sz="2800" dirty="0" smtClean="0"/>
              <a:t>Sur les fondations des cités-États</a:t>
            </a:r>
            <a:endParaRPr lang="fr-FR" sz="2800" dirty="0"/>
          </a:p>
        </p:txBody>
      </p:sp>
    </p:spTree>
    <p:extLst>
      <p:ext uri="{BB962C8B-B14F-4D97-AF65-F5344CB8AC3E}">
        <p14:creationId xmlns:p14="http://schemas.microsoft.com/office/powerpoint/2010/main" val="39248348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9029"/>
            <a:ext cx="7716837" cy="1447800"/>
          </a:xfrm>
        </p:spPr>
        <p:txBody>
          <a:bodyPr/>
          <a:lstStyle/>
          <a:p>
            <a:r>
              <a:rPr lang="fr-FR" dirty="0" smtClean="0"/>
              <a:t>Comprendre un mythe</a:t>
            </a:r>
            <a:endParaRPr lang="fr-FR" dirty="0"/>
          </a:p>
        </p:txBody>
      </p:sp>
      <p:sp>
        <p:nvSpPr>
          <p:cNvPr id="3" name="Espace réservé du contenu 2"/>
          <p:cNvSpPr>
            <a:spLocks noGrp="1"/>
          </p:cNvSpPr>
          <p:nvPr>
            <p:ph idx="1"/>
          </p:nvPr>
        </p:nvSpPr>
        <p:spPr>
          <a:xfrm>
            <a:off x="0" y="1149048"/>
            <a:ext cx="9144000" cy="5708952"/>
          </a:xfrm>
        </p:spPr>
        <p:txBody>
          <a:bodyPr>
            <a:normAutofit/>
          </a:bodyPr>
          <a:lstStyle/>
          <a:p>
            <a:r>
              <a:rPr lang="fr-FR" dirty="0" smtClean="0"/>
              <a:t>C’est lire entre les lignes parce qu’un mythe ne dit pas clairement ce qu’il faut croire…</a:t>
            </a:r>
          </a:p>
          <a:p>
            <a:r>
              <a:rPr lang="fr-FR" dirty="0" smtClean="0"/>
              <a:t>Le tragique est toujours présent (meurtres, infanticides, matricides, parricides, incestes…)</a:t>
            </a:r>
          </a:p>
          <a:p>
            <a:r>
              <a:rPr lang="fr-FR" dirty="0" smtClean="0"/>
              <a:t>C’est tenter de décoder un message:</a:t>
            </a:r>
          </a:p>
          <a:p>
            <a:pPr lvl="2"/>
            <a:r>
              <a:rPr lang="fr-FR" dirty="0" smtClean="0"/>
              <a:t>Tenter de comprendre les puissances naturelles comme: eau, feu, air</a:t>
            </a:r>
          </a:p>
          <a:p>
            <a:pPr lvl="2"/>
            <a:r>
              <a:rPr lang="fr-FR" dirty="0" smtClean="0"/>
              <a:t>C’est aussi tenter de les soumettre!</a:t>
            </a:r>
          </a:p>
          <a:p>
            <a:pPr lvl="1"/>
            <a:r>
              <a:rPr lang="fr-FR" dirty="0" smtClean="0"/>
              <a:t>Besoin de dépassement, de perfection</a:t>
            </a:r>
          </a:p>
          <a:p>
            <a:pPr lvl="1"/>
            <a:r>
              <a:rPr lang="fr-FR" dirty="0" smtClean="0"/>
              <a:t>Besoin d’imiter les dieux= des modèles à suivre.</a:t>
            </a:r>
          </a:p>
          <a:p>
            <a:pPr lvl="1"/>
            <a:r>
              <a:rPr lang="fr-FR" dirty="0" smtClean="0"/>
              <a:t>Besoin cohésion sociale</a:t>
            </a:r>
          </a:p>
          <a:p>
            <a:pPr lvl="1"/>
            <a:endParaRPr lang="fr-FR" dirty="0" smtClean="0"/>
          </a:p>
          <a:p>
            <a:pPr marL="631825" lvl="2" indent="0">
              <a:buNone/>
            </a:pPr>
            <a:endParaRPr lang="fr-FR" dirty="0"/>
          </a:p>
        </p:txBody>
      </p:sp>
    </p:spTree>
    <p:extLst>
      <p:ext uri="{BB962C8B-B14F-4D97-AF65-F5344CB8AC3E}">
        <p14:creationId xmlns:p14="http://schemas.microsoft.com/office/powerpoint/2010/main" val="8980607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209524"/>
            <a:ext cx="9144000" cy="5648476"/>
          </a:xfrm>
        </p:spPr>
        <p:txBody>
          <a:bodyPr>
            <a:normAutofit fontScale="92500" lnSpcReduction="10000"/>
          </a:bodyPr>
          <a:lstStyle/>
          <a:p>
            <a:pPr lvl="1"/>
            <a:r>
              <a:rPr lang="fr-FR" sz="3200" dirty="0"/>
              <a:t>Les dieux = invention des humains … à leur image mais en plus puissants afin de vaincre le mal et d’expliquer </a:t>
            </a:r>
            <a:r>
              <a:rPr lang="fr-FR" sz="3200" dirty="0" smtClean="0"/>
              <a:t>l’</a:t>
            </a:r>
            <a:r>
              <a:rPr lang="fr-FR" sz="3200" dirty="0" err="1" smtClean="0"/>
              <a:t>inexpliquable</a:t>
            </a:r>
            <a:r>
              <a:rPr lang="fr-FR" sz="3200" dirty="0"/>
              <a:t>...</a:t>
            </a:r>
          </a:p>
          <a:p>
            <a:pPr lvl="1"/>
            <a:r>
              <a:rPr lang="fr-FR" sz="3200" dirty="0"/>
              <a:t>Les dieux ont créé les humains… à leur image mais en plus </a:t>
            </a:r>
            <a:r>
              <a:rPr lang="fr-FR" sz="3200" dirty="0" smtClean="0"/>
              <a:t>faibles…</a:t>
            </a:r>
          </a:p>
          <a:p>
            <a:pPr lvl="1"/>
            <a:r>
              <a:rPr lang="fr-FR" sz="3200" dirty="0" smtClean="0"/>
              <a:t>Les </a:t>
            </a:r>
            <a:r>
              <a:rPr lang="fr-FR" sz="3200" dirty="0"/>
              <a:t>héros ont besoin de l’aide des divinités: nul ne peut les défier</a:t>
            </a:r>
            <a:r>
              <a:rPr lang="fr-FR" sz="3200" dirty="0" smtClean="0"/>
              <a:t>!</a:t>
            </a:r>
          </a:p>
          <a:p>
            <a:pPr lvl="1"/>
            <a:r>
              <a:rPr lang="fr-FR" sz="3200" dirty="0" smtClean="0"/>
              <a:t>Les </a:t>
            </a:r>
            <a:r>
              <a:rPr lang="fr-FR" sz="3200" dirty="0"/>
              <a:t>héros apparaissent comme des sauveurs, des modèles à </a:t>
            </a:r>
            <a:r>
              <a:rPr lang="fr-FR" sz="3200" dirty="0" smtClean="0"/>
              <a:t>suivre</a:t>
            </a:r>
          </a:p>
          <a:p>
            <a:pPr lvl="1"/>
            <a:r>
              <a:rPr lang="fr-FR" sz="3200" dirty="0" smtClean="0"/>
              <a:t>Ils </a:t>
            </a:r>
            <a:r>
              <a:rPr lang="fr-FR" sz="3200" dirty="0"/>
              <a:t>veulent devenir immortels parce que la Terre est un endroit de souffrances, de mort</a:t>
            </a:r>
          </a:p>
          <a:p>
            <a:pPr lvl="1"/>
            <a:endParaRPr lang="fr-FR" sz="3200" dirty="0"/>
          </a:p>
          <a:p>
            <a:endParaRPr lang="fr-FR" dirty="0"/>
          </a:p>
        </p:txBody>
      </p:sp>
    </p:spTree>
    <p:extLst>
      <p:ext uri="{BB962C8B-B14F-4D97-AF65-F5344CB8AC3E}">
        <p14:creationId xmlns:p14="http://schemas.microsoft.com/office/powerpoint/2010/main" val="18969759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0"/>
            <a:ext cx="7716837" cy="1447800"/>
          </a:xfrm>
        </p:spPr>
        <p:txBody>
          <a:bodyPr/>
          <a:lstStyle/>
          <a:p>
            <a:r>
              <a:rPr lang="fr-FR" dirty="0" smtClean="0"/>
              <a:t>Le sens de ces mythes?</a:t>
            </a:r>
            <a:endParaRPr lang="fr-FR" dirty="0"/>
          </a:p>
        </p:txBody>
      </p:sp>
      <p:sp>
        <p:nvSpPr>
          <p:cNvPr id="3" name="Espace réservé du contenu 2"/>
          <p:cNvSpPr>
            <a:spLocks noGrp="1"/>
          </p:cNvSpPr>
          <p:nvPr>
            <p:ph idx="1"/>
          </p:nvPr>
        </p:nvSpPr>
        <p:spPr>
          <a:xfrm>
            <a:off x="0" y="1354667"/>
            <a:ext cx="9144000" cy="5503333"/>
          </a:xfrm>
        </p:spPr>
        <p:txBody>
          <a:bodyPr>
            <a:normAutofit/>
          </a:bodyPr>
          <a:lstStyle/>
          <a:p>
            <a:r>
              <a:rPr lang="fr-FR" sz="2800" dirty="0" smtClean="0"/>
              <a:t>Accomplissement de défis afin de prouver sa bravoure, sa force, son ingéniosité, son courage;</a:t>
            </a:r>
          </a:p>
          <a:p>
            <a:r>
              <a:rPr lang="fr-FR" sz="2800" dirty="0" smtClean="0"/>
              <a:t>Partir à la conquête de la vérité, se battre pour défendre des valeurs= épreuves initiatiques</a:t>
            </a:r>
          </a:p>
          <a:p>
            <a:r>
              <a:rPr lang="fr-FR" sz="2800" dirty="0" smtClean="0"/>
              <a:t>Se poser en justicier</a:t>
            </a:r>
          </a:p>
          <a:p>
            <a:r>
              <a:rPr lang="fr-FR" sz="2800" dirty="0" smtClean="0"/>
              <a:t>Des oracles avertissent les parents que l’enfant-héros à naître constitue un danger pour leur sécurité…</a:t>
            </a:r>
          </a:p>
          <a:p>
            <a:pPr marL="0" indent="0">
              <a:buNone/>
            </a:pPr>
            <a:endParaRPr lang="fr-FR" sz="2800" dirty="0" smtClean="0"/>
          </a:p>
        </p:txBody>
      </p:sp>
    </p:spTree>
    <p:extLst>
      <p:ext uri="{BB962C8B-B14F-4D97-AF65-F5344CB8AC3E}">
        <p14:creationId xmlns:p14="http://schemas.microsoft.com/office/powerpoint/2010/main" val="33078465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 les spécialistes?</a:t>
            </a:r>
            <a:endParaRPr lang="fr-FR" dirty="0"/>
          </a:p>
        </p:txBody>
      </p:sp>
      <p:sp>
        <p:nvSpPr>
          <p:cNvPr id="3" name="Espace réservé du contenu 2"/>
          <p:cNvSpPr>
            <a:spLocks noGrp="1"/>
          </p:cNvSpPr>
          <p:nvPr>
            <p:ph idx="1"/>
          </p:nvPr>
        </p:nvSpPr>
        <p:spPr/>
        <p:txBody>
          <a:bodyPr>
            <a:noAutofit/>
          </a:bodyPr>
          <a:lstStyle/>
          <a:p>
            <a:r>
              <a:rPr lang="fr-FR" sz="3200" dirty="0"/>
              <a:t>Des spécialistes se penchent sur les mythes:</a:t>
            </a:r>
          </a:p>
          <a:p>
            <a:pPr lvl="1"/>
            <a:r>
              <a:rPr lang="fr-FR" sz="3200" dirty="0"/>
              <a:t>Mythologues: chercheurs qui étudient les mythes</a:t>
            </a:r>
          </a:p>
          <a:p>
            <a:pPr lvl="1"/>
            <a:r>
              <a:rPr lang="fr-FR" sz="3200" dirty="0"/>
              <a:t>Mythographes: personne qui rédige des mythes et quelqu’un qui compile les mythes.</a:t>
            </a:r>
          </a:p>
          <a:p>
            <a:pPr marL="0" indent="0">
              <a:buNone/>
            </a:pPr>
            <a:endParaRPr lang="fr-FR" sz="3200" dirty="0"/>
          </a:p>
        </p:txBody>
      </p:sp>
    </p:spTree>
    <p:extLst>
      <p:ext uri="{BB962C8B-B14F-4D97-AF65-F5344CB8AC3E}">
        <p14:creationId xmlns:p14="http://schemas.microsoft.com/office/powerpoint/2010/main" val="35661262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7716837" cy="1447800"/>
          </a:xfrm>
        </p:spPr>
        <p:txBody>
          <a:bodyPr/>
          <a:lstStyle/>
          <a:p>
            <a:r>
              <a:rPr lang="fr-FR" dirty="0" smtClean="0">
                <a:solidFill>
                  <a:srgbClr val="FF0000"/>
                </a:solidFill>
              </a:rPr>
              <a:t>Grâce aux mythes, des œuvres ont été réalisées!</a:t>
            </a:r>
            <a:endParaRPr lang="fr-FR" dirty="0">
              <a:solidFill>
                <a:srgbClr val="FF0000"/>
              </a:solidFill>
            </a:endParaRPr>
          </a:p>
        </p:txBody>
      </p:sp>
      <p:sp>
        <p:nvSpPr>
          <p:cNvPr id="3" name="Espace réservé du contenu 2"/>
          <p:cNvSpPr>
            <a:spLocks noGrp="1"/>
          </p:cNvSpPr>
          <p:nvPr>
            <p:ph idx="1"/>
          </p:nvPr>
        </p:nvSpPr>
        <p:spPr>
          <a:xfrm>
            <a:off x="-1" y="1632857"/>
            <a:ext cx="9035143" cy="5225143"/>
          </a:xfrm>
        </p:spPr>
        <p:txBody>
          <a:bodyPr/>
          <a:lstStyle/>
          <a:p>
            <a:r>
              <a:rPr lang="fr-FR" dirty="0" smtClean="0"/>
              <a:t>Poteries</a:t>
            </a:r>
          </a:p>
          <a:p>
            <a:r>
              <a:rPr lang="fr-FR" dirty="0" smtClean="0"/>
              <a:t>Sculptures</a:t>
            </a:r>
          </a:p>
          <a:p>
            <a:r>
              <a:rPr lang="fr-FR" dirty="0" smtClean="0"/>
              <a:t>Mosaïques</a:t>
            </a:r>
          </a:p>
          <a:p>
            <a:r>
              <a:rPr lang="fr-FR" dirty="0" smtClean="0"/>
              <a:t>Peintures</a:t>
            </a:r>
          </a:p>
          <a:p>
            <a:r>
              <a:rPr lang="fr-FR" dirty="0" smtClean="0"/>
              <a:t>Théâtre </a:t>
            </a:r>
          </a:p>
          <a:p>
            <a:r>
              <a:rPr lang="fr-FR" dirty="0" smtClean="0"/>
              <a:t>Romans </a:t>
            </a:r>
          </a:p>
          <a:p>
            <a:r>
              <a:rPr lang="fr-FR" dirty="0" smtClean="0"/>
              <a:t>Et que dire des films!</a:t>
            </a:r>
            <a:endParaRPr lang="fr-FR" dirty="0"/>
          </a:p>
        </p:txBody>
      </p:sp>
    </p:spTree>
    <p:extLst>
      <p:ext uri="{BB962C8B-B14F-4D97-AF65-F5344CB8AC3E}">
        <p14:creationId xmlns:p14="http://schemas.microsoft.com/office/powerpoint/2010/main" val="38701523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0"/>
            <a:ext cx="7716837" cy="1447800"/>
          </a:xfrm>
        </p:spPr>
        <p:txBody>
          <a:bodyPr/>
          <a:lstStyle/>
          <a:p>
            <a:r>
              <a:rPr lang="fr-FR" dirty="0" smtClean="0"/>
              <a:t>Hier et …aujourd’hui</a:t>
            </a:r>
            <a:endParaRPr lang="fr-FR" dirty="0"/>
          </a:p>
        </p:txBody>
      </p:sp>
      <p:pic>
        <p:nvPicPr>
          <p:cNvPr id="4" name="Espace réservé du contenu 3" descr="Capture d’écran 2014-05-24 à 11.29.25.png"/>
          <p:cNvPicPr>
            <a:picLocks noGrp="1" noChangeAspect="1"/>
          </p:cNvPicPr>
          <p:nvPr>
            <p:ph idx="1"/>
          </p:nvPr>
        </p:nvPicPr>
        <p:blipFill>
          <a:blip r:embed="rId2" cstate="email">
            <a:extLst>
              <a:ext uri="{28A0092B-C50C-407E-A947-70E740481C1C}">
                <a14:useLocalDpi xmlns:a14="http://schemas.microsoft.com/office/drawing/2010/main"/>
              </a:ext>
            </a:extLst>
          </a:blip>
          <a:srcRect l="-10585" r="-10585"/>
          <a:stretch>
            <a:fillRect/>
          </a:stretch>
        </p:blipFill>
        <p:spPr>
          <a:xfrm>
            <a:off x="-822476" y="1015245"/>
            <a:ext cx="7706712" cy="4669518"/>
          </a:xfrm>
        </p:spPr>
      </p:pic>
      <p:pic>
        <p:nvPicPr>
          <p:cNvPr id="5" name="Image 4" descr="Capture d’écran 2014-05-24 à 11.42.00.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88666" y="1015245"/>
            <a:ext cx="2455333" cy="3343432"/>
          </a:xfrm>
          <a:prstGeom prst="rect">
            <a:avLst/>
          </a:prstGeom>
        </p:spPr>
      </p:pic>
      <p:pic>
        <p:nvPicPr>
          <p:cNvPr id="6" name="Image 5" descr="Capture d’écran 2014-05-24 à 11.45.12.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59500" y="3982970"/>
            <a:ext cx="2984499" cy="2875029"/>
          </a:xfrm>
          <a:prstGeom prst="rect">
            <a:avLst/>
          </a:prstGeom>
        </p:spPr>
      </p:pic>
    </p:spTree>
    <p:extLst>
      <p:ext uri="{BB962C8B-B14F-4D97-AF65-F5344CB8AC3E}">
        <p14:creationId xmlns:p14="http://schemas.microsoft.com/office/powerpoint/2010/main" val="29211538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0"/>
            <a:ext cx="7716837" cy="1447800"/>
          </a:xfrm>
        </p:spPr>
        <p:txBody>
          <a:bodyPr/>
          <a:lstStyle/>
          <a:p>
            <a:r>
              <a:rPr lang="fr-FR" dirty="0" smtClean="0"/>
              <a:t>Les mythes grecs nous font « voyager »</a:t>
            </a:r>
            <a:endParaRPr lang="fr-FR" dirty="0"/>
          </a:p>
        </p:txBody>
      </p:sp>
      <p:sp>
        <p:nvSpPr>
          <p:cNvPr id="3" name="Espace réservé du contenu 2"/>
          <p:cNvSpPr>
            <a:spLocks noGrp="1"/>
          </p:cNvSpPr>
          <p:nvPr>
            <p:ph idx="1"/>
          </p:nvPr>
        </p:nvSpPr>
        <p:spPr>
          <a:xfrm>
            <a:off x="0" y="1447800"/>
            <a:ext cx="9144000" cy="5410200"/>
          </a:xfrm>
        </p:spPr>
        <p:txBody>
          <a:bodyPr/>
          <a:lstStyle/>
          <a:p>
            <a:r>
              <a:rPr lang="fr-FR" dirty="0" smtClean="0"/>
              <a:t>Les Héros nous ont fait voyager en Grèce même, Athènes, Delphes, Corinthe, Mycènes, Argos, Sparte, Crète, Délos, Naxos…</a:t>
            </a:r>
          </a:p>
          <a:p>
            <a:r>
              <a:rPr lang="fr-FR" dirty="0" smtClean="0"/>
              <a:t>Mais aussi en Asie Mineure, la Turquie d’aujourd’hui, </a:t>
            </a:r>
          </a:p>
          <a:p>
            <a:r>
              <a:rPr lang="fr-FR" dirty="0" smtClean="0"/>
              <a:t>Ainsi qu’autour de la mer Noire</a:t>
            </a:r>
          </a:p>
          <a:p>
            <a:r>
              <a:rPr lang="fr-FR" dirty="0" smtClean="0"/>
              <a:t>Et autour de la mer Méditerranée jusqu’à Gibraltar et les monts Atlas au Maroc.</a:t>
            </a:r>
          </a:p>
          <a:p>
            <a:r>
              <a:rPr lang="fr-FR" dirty="0" smtClean="0"/>
              <a:t>Il leur a fallu vaincre les périls de la mer, des humains et des monstres rencontrés…</a:t>
            </a:r>
          </a:p>
          <a:p>
            <a:r>
              <a:rPr lang="fr-FR" dirty="0" smtClean="0"/>
              <a:t>Ces explorateurs ont compilé des données de navigation afin de faciliter les voyages…</a:t>
            </a:r>
            <a:endParaRPr lang="fr-FR" dirty="0"/>
          </a:p>
        </p:txBody>
      </p:sp>
    </p:spTree>
    <p:extLst>
      <p:ext uri="{BB962C8B-B14F-4D97-AF65-F5344CB8AC3E}">
        <p14:creationId xmlns:p14="http://schemas.microsoft.com/office/powerpoint/2010/main" val="39521779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7716837" cy="1447800"/>
          </a:xfrm>
        </p:spPr>
        <p:txBody>
          <a:bodyPr/>
          <a:lstStyle/>
          <a:p>
            <a:r>
              <a:rPr lang="fr-FR" dirty="0" smtClean="0"/>
              <a:t>Et puis après?</a:t>
            </a:r>
            <a:endParaRPr lang="fr-FR" dirty="0"/>
          </a:p>
        </p:txBody>
      </p:sp>
      <p:sp>
        <p:nvSpPr>
          <p:cNvPr id="3" name="Espace réservé du contenu 2"/>
          <p:cNvSpPr>
            <a:spLocks noGrp="1"/>
          </p:cNvSpPr>
          <p:nvPr>
            <p:ph idx="1"/>
          </p:nvPr>
        </p:nvSpPr>
        <p:spPr>
          <a:xfrm>
            <a:off x="0" y="1294190"/>
            <a:ext cx="9144000" cy="5563810"/>
          </a:xfrm>
        </p:spPr>
        <p:txBody>
          <a:bodyPr>
            <a:normAutofit/>
          </a:bodyPr>
          <a:lstStyle/>
          <a:p>
            <a:r>
              <a:rPr lang="fr-FR" dirty="0" smtClean="0"/>
              <a:t>Cours se rapportant à la mythologie grecque cet automne à l’UTA</a:t>
            </a:r>
            <a:r>
              <a:rPr lang="fr-FR" dirty="0" smtClean="0">
                <a:sym typeface="Wingdings"/>
              </a:rPr>
              <a:t></a:t>
            </a:r>
          </a:p>
          <a:p>
            <a:pPr marL="0" indent="0">
              <a:buNone/>
            </a:pPr>
            <a:endParaRPr lang="fr-FR" dirty="0" smtClean="0">
              <a:sym typeface="Wingdings"/>
            </a:endParaRPr>
          </a:p>
          <a:p>
            <a:r>
              <a:rPr lang="fr-FR" dirty="0" smtClean="0">
                <a:sym typeface="Wingdings"/>
              </a:rPr>
              <a:t>La création du monde: cosmogonie</a:t>
            </a:r>
          </a:p>
          <a:p>
            <a:pPr lvl="1"/>
            <a:r>
              <a:rPr lang="fr-FR" dirty="0">
                <a:sym typeface="Wingdings"/>
              </a:rPr>
              <a:t>Gigantomachie</a:t>
            </a:r>
          </a:p>
          <a:p>
            <a:pPr lvl="1"/>
            <a:r>
              <a:rPr lang="fr-FR" dirty="0" err="1">
                <a:sym typeface="Wingdings"/>
              </a:rPr>
              <a:t>Titanomachie</a:t>
            </a:r>
            <a:endParaRPr lang="fr-FR" dirty="0">
              <a:sym typeface="Wingdings"/>
            </a:endParaRPr>
          </a:p>
          <a:p>
            <a:pPr lvl="1"/>
            <a:r>
              <a:rPr lang="fr-FR" dirty="0">
                <a:sym typeface="Wingdings"/>
              </a:rPr>
              <a:t>Âges d’or, d’argent, de bronze, de </a:t>
            </a:r>
            <a:r>
              <a:rPr lang="fr-FR" dirty="0" smtClean="0">
                <a:sym typeface="Wingdings"/>
              </a:rPr>
              <a:t>fer</a:t>
            </a:r>
          </a:p>
          <a:p>
            <a:r>
              <a:rPr lang="fr-FR" dirty="0" smtClean="0">
                <a:sym typeface="Wingdings"/>
              </a:rPr>
              <a:t>Œdipe, Midas, Prométhée, Le Déluge, Sisyphe, Orphée et Eurydice, Tantale, Pandore…</a:t>
            </a:r>
          </a:p>
          <a:p>
            <a:pPr marL="0" indent="0">
              <a:buNone/>
            </a:pPr>
            <a:endParaRPr lang="fr-FR" dirty="0"/>
          </a:p>
        </p:txBody>
      </p:sp>
    </p:spTree>
    <p:extLst>
      <p:ext uri="{BB962C8B-B14F-4D97-AF65-F5344CB8AC3E}">
        <p14:creationId xmlns:p14="http://schemas.microsoft.com/office/powerpoint/2010/main" val="3827797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89990"/>
            <a:ext cx="7716837" cy="1447800"/>
          </a:xfrm>
        </p:spPr>
        <p:txBody>
          <a:bodyPr/>
          <a:lstStyle/>
          <a:p>
            <a:r>
              <a:rPr lang="fr-FR" dirty="0" smtClean="0"/>
              <a:t>Thésée et le Minotaure</a:t>
            </a:r>
            <a:endParaRPr lang="fr-FR" dirty="0"/>
          </a:p>
        </p:txBody>
      </p:sp>
      <p:sp>
        <p:nvSpPr>
          <p:cNvPr id="3" name="Espace réservé du contenu 2"/>
          <p:cNvSpPr>
            <a:spLocks noGrp="1"/>
          </p:cNvSpPr>
          <p:nvPr>
            <p:ph idx="1"/>
          </p:nvPr>
        </p:nvSpPr>
        <p:spPr>
          <a:xfrm>
            <a:off x="0" y="1128836"/>
            <a:ext cx="9144000" cy="5729164"/>
          </a:xfrm>
        </p:spPr>
        <p:txBody>
          <a:bodyPr>
            <a:normAutofit fontScale="92500" lnSpcReduction="10000"/>
          </a:bodyPr>
          <a:lstStyle/>
          <a:p>
            <a:r>
              <a:rPr lang="fr-FR" dirty="0" smtClean="0"/>
              <a:t>Héros très apprécié des Grecs de l’Attique</a:t>
            </a:r>
          </a:p>
          <a:p>
            <a:r>
              <a:rPr lang="fr-FR" dirty="0" smtClean="0"/>
              <a:t>(</a:t>
            </a:r>
            <a:r>
              <a:rPr lang="fr-FR" dirty="0" err="1" smtClean="0"/>
              <a:t>Héraklès</a:t>
            </a:r>
            <a:r>
              <a:rPr lang="fr-FR" dirty="0" smtClean="0"/>
              <a:t> était apprécié des Grecs du Péloponnèse…)</a:t>
            </a:r>
          </a:p>
          <a:p>
            <a:r>
              <a:rPr lang="fr-FR" dirty="0" smtClean="0"/>
              <a:t>Fils du roi Égée (peut-être même de Poséidon…)</a:t>
            </a:r>
          </a:p>
          <a:p>
            <a:pPr lvl="1"/>
            <a:r>
              <a:rPr lang="fr-FR" dirty="0" smtClean="0"/>
              <a:t>Sa mère = </a:t>
            </a:r>
            <a:r>
              <a:rPr lang="fr-FR" dirty="0" err="1" smtClean="0"/>
              <a:t>Aethra</a:t>
            </a:r>
            <a:endParaRPr lang="fr-FR" dirty="0" smtClean="0"/>
          </a:p>
          <a:p>
            <a:pPr lvl="1"/>
            <a:r>
              <a:rPr lang="fr-FR" dirty="0" smtClean="0"/>
              <a:t>Égée: pas d’enfant encore</a:t>
            </a:r>
          </a:p>
          <a:p>
            <a:r>
              <a:rPr lang="fr-FR" dirty="0" smtClean="0"/>
              <a:t>Visite chez roi </a:t>
            </a:r>
            <a:r>
              <a:rPr lang="fr-FR" dirty="0" err="1" smtClean="0"/>
              <a:t>Pitthée</a:t>
            </a:r>
            <a:r>
              <a:rPr lang="fr-FR" dirty="0" smtClean="0"/>
              <a:t> (père d’</a:t>
            </a:r>
            <a:r>
              <a:rPr lang="fr-FR" dirty="0" err="1" smtClean="0"/>
              <a:t>Aethra</a:t>
            </a:r>
            <a:r>
              <a:rPr lang="fr-FR" dirty="0" smtClean="0"/>
              <a:t>)…et visite de Poséidon…</a:t>
            </a:r>
          </a:p>
          <a:p>
            <a:r>
              <a:rPr lang="fr-FR" dirty="0" smtClean="0"/>
              <a:t>Thésée dut être caché pour éviter de se faire tuer par ses cousins qui voulait le trône d’Athènes…</a:t>
            </a:r>
          </a:p>
          <a:p>
            <a:r>
              <a:rPr lang="fr-FR" dirty="0" smtClean="0"/>
              <a:t>À 16 ans, arriva à Athènes…incognito, même de son père…mais fut reconnu par la nouvelle épouse d’Égée, la magicienne Médée…qui voulut l’empoisonner</a:t>
            </a:r>
          </a:p>
          <a:p>
            <a:r>
              <a:rPr lang="fr-FR" dirty="0" smtClean="0"/>
              <a:t>Égée reconnut son fils grâce à l’épée qu’il lui avait donnée…</a:t>
            </a:r>
            <a:endParaRPr lang="fr-FR" dirty="0"/>
          </a:p>
        </p:txBody>
      </p:sp>
    </p:spTree>
    <p:extLst>
      <p:ext uri="{BB962C8B-B14F-4D97-AF65-F5344CB8AC3E}">
        <p14:creationId xmlns:p14="http://schemas.microsoft.com/office/powerpoint/2010/main" val="14272359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buNone/>
            </a:pPr>
            <a:r>
              <a:rPr lang="fr-FR" sz="3600" dirty="0" smtClean="0"/>
              <a:t>Grand merci pour votre grande participation</a:t>
            </a:r>
            <a:r>
              <a:rPr lang="fr-FR" sz="3600" dirty="0" smtClean="0">
                <a:sym typeface="Wingdings"/>
              </a:rPr>
              <a:t></a:t>
            </a:r>
            <a:endParaRPr lang="fr-FR" sz="3600" dirty="0"/>
          </a:p>
        </p:txBody>
      </p:sp>
    </p:spTree>
    <p:extLst>
      <p:ext uri="{BB962C8B-B14F-4D97-AF65-F5344CB8AC3E}">
        <p14:creationId xmlns:p14="http://schemas.microsoft.com/office/powerpoint/2010/main" val="555637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0"/>
            <a:ext cx="7716837" cy="1447800"/>
          </a:xfrm>
        </p:spPr>
        <p:txBody>
          <a:bodyPr/>
          <a:lstStyle/>
          <a:p>
            <a:r>
              <a:rPr lang="fr-FR" dirty="0" smtClean="0"/>
              <a:t>La rançon de Minos…</a:t>
            </a:r>
            <a:endParaRPr lang="fr-FR" dirty="0"/>
          </a:p>
        </p:txBody>
      </p:sp>
      <p:sp>
        <p:nvSpPr>
          <p:cNvPr id="3" name="Espace réservé du contenu 2"/>
          <p:cNvSpPr>
            <a:spLocks noGrp="1"/>
          </p:cNvSpPr>
          <p:nvPr>
            <p:ph idx="1"/>
          </p:nvPr>
        </p:nvSpPr>
        <p:spPr>
          <a:xfrm>
            <a:off x="0" y="1269941"/>
            <a:ext cx="9144000" cy="5588059"/>
          </a:xfrm>
        </p:spPr>
        <p:txBody>
          <a:bodyPr>
            <a:normAutofit fontScale="85000" lnSpcReduction="20000"/>
          </a:bodyPr>
          <a:lstStyle/>
          <a:p>
            <a:r>
              <a:rPr lang="fr-FR" dirty="0" smtClean="0"/>
              <a:t>Tribut annuel à Minos</a:t>
            </a:r>
          </a:p>
          <a:p>
            <a:pPr lvl="1"/>
            <a:r>
              <a:rPr lang="fr-FR" dirty="0" smtClean="0"/>
              <a:t>Sacrifice de 7 garçons et 7 filles tous les 9 ans</a:t>
            </a:r>
          </a:p>
          <a:p>
            <a:pPr lvl="1"/>
            <a:r>
              <a:rPr lang="fr-FR" dirty="0" smtClean="0"/>
              <a:t>Devaient affronter le Minotaure pour sortir vivants…</a:t>
            </a:r>
          </a:p>
          <a:p>
            <a:pPr lvl="1"/>
            <a:r>
              <a:rPr lang="fr-FR" dirty="0" smtClean="0"/>
              <a:t>Minotaure = monstre à corps d’homme et tête taureau</a:t>
            </a:r>
          </a:p>
          <a:p>
            <a:pPr lvl="2"/>
            <a:r>
              <a:rPr lang="fr-FR" dirty="0" smtClean="0"/>
              <a:t>Vivait dans labyrinthe construit par Dédale</a:t>
            </a:r>
          </a:p>
          <a:p>
            <a:r>
              <a:rPr lang="fr-FR" dirty="0" smtClean="0"/>
              <a:t>Se désigna volontaire</a:t>
            </a:r>
          </a:p>
          <a:p>
            <a:r>
              <a:rPr lang="fr-FR" dirty="0" smtClean="0"/>
              <a:t>Partit pour la Crète avec voiles noires et blanches</a:t>
            </a:r>
          </a:p>
          <a:p>
            <a:r>
              <a:rPr lang="fr-FR" dirty="0" smtClean="0"/>
              <a:t>Thésée rencontra Ariane,</a:t>
            </a:r>
          </a:p>
          <a:p>
            <a:r>
              <a:rPr lang="fr-FR" dirty="0" smtClean="0"/>
              <a:t>Ariane lui offrit une pelote de fil pour retracer son chemin du labyrinthe</a:t>
            </a:r>
          </a:p>
          <a:p>
            <a:r>
              <a:rPr lang="fr-FR" dirty="0" smtClean="0"/>
              <a:t>Thésée tua le Minotaure et revint grâce au fil … d’Ariane…</a:t>
            </a:r>
          </a:p>
          <a:p>
            <a:r>
              <a:rPr lang="fr-FR" dirty="0" smtClean="0"/>
              <a:t>Minos se trouva fâché d’apprendre que Dédale avait révélé le secret du labyrinthe et l’enferma avec son fils Icare…d’où ils </a:t>
            </a:r>
            <a:r>
              <a:rPr lang="fr-FR" smtClean="0"/>
              <a:t>purent s’envoler…</a:t>
            </a:r>
            <a:endParaRPr lang="fr-FR" dirty="0"/>
          </a:p>
        </p:txBody>
      </p:sp>
    </p:spTree>
    <p:extLst>
      <p:ext uri="{BB962C8B-B14F-4D97-AF65-F5344CB8AC3E}">
        <p14:creationId xmlns:p14="http://schemas.microsoft.com/office/powerpoint/2010/main" val="1079598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du contenu 2" descr="Capture d’écran 2014-05-20 à 19.18.54.pn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35855" y="0"/>
            <a:ext cx="7863304" cy="6047619"/>
          </a:xfrm>
        </p:spPr>
      </p:pic>
      <p:sp>
        <p:nvSpPr>
          <p:cNvPr id="5" name="ZoneTexte 4"/>
          <p:cNvSpPr txBox="1"/>
          <p:nvPr/>
        </p:nvSpPr>
        <p:spPr>
          <a:xfrm>
            <a:off x="7632096" y="963919"/>
            <a:ext cx="1424996" cy="2031325"/>
          </a:xfrm>
          <a:prstGeom prst="rect">
            <a:avLst/>
          </a:prstGeom>
          <a:noFill/>
        </p:spPr>
        <p:txBody>
          <a:bodyPr wrap="square" rtlCol="0">
            <a:spAutoFit/>
          </a:bodyPr>
          <a:lstStyle/>
          <a:p>
            <a:r>
              <a:rPr lang="fr-FR" dirty="0" smtClean="0">
                <a:solidFill>
                  <a:schemeClr val="accent3"/>
                </a:solidFill>
              </a:rPr>
              <a:t>Thésée tuant le Minotaure dans le labyrinthe dessiné par Dédale </a:t>
            </a:r>
            <a:endParaRPr lang="fr-FR" dirty="0">
              <a:solidFill>
                <a:schemeClr val="accent3"/>
              </a:solidFill>
            </a:endParaRPr>
          </a:p>
        </p:txBody>
      </p:sp>
    </p:spTree>
    <p:extLst>
      <p:ext uri="{BB962C8B-B14F-4D97-AF65-F5344CB8AC3E}">
        <p14:creationId xmlns:p14="http://schemas.microsoft.com/office/powerpoint/2010/main" val="3494431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5900.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0"/>
            <a:ext cx="7886095" cy="5914571"/>
          </a:xfrm>
        </p:spPr>
      </p:pic>
      <p:sp>
        <p:nvSpPr>
          <p:cNvPr id="2" name="ZoneTexte 1"/>
          <p:cNvSpPr txBox="1"/>
          <p:nvPr/>
        </p:nvSpPr>
        <p:spPr>
          <a:xfrm>
            <a:off x="7970763" y="508000"/>
            <a:ext cx="1076476" cy="1200329"/>
          </a:xfrm>
          <a:prstGeom prst="rect">
            <a:avLst/>
          </a:prstGeom>
          <a:noFill/>
        </p:spPr>
        <p:txBody>
          <a:bodyPr wrap="square" rtlCol="0">
            <a:spAutoFit/>
          </a:bodyPr>
          <a:lstStyle/>
          <a:p>
            <a:r>
              <a:rPr lang="fr-FR" dirty="0" smtClean="0">
                <a:solidFill>
                  <a:srgbClr val="FFCC00"/>
                </a:solidFill>
              </a:rPr>
              <a:t>Thésée tuant le </a:t>
            </a:r>
            <a:r>
              <a:rPr lang="fr-FR" dirty="0" err="1" smtClean="0">
                <a:solidFill>
                  <a:srgbClr val="FFCC00"/>
                </a:solidFill>
              </a:rPr>
              <a:t>Mino-taure</a:t>
            </a:r>
            <a:endParaRPr lang="fr-FR" dirty="0">
              <a:solidFill>
                <a:srgbClr val="FFCC00"/>
              </a:solidFill>
            </a:endParaRPr>
          </a:p>
        </p:txBody>
      </p:sp>
    </p:spTree>
    <p:extLst>
      <p:ext uri="{BB962C8B-B14F-4D97-AF65-F5344CB8AC3E}">
        <p14:creationId xmlns:p14="http://schemas.microsoft.com/office/powerpoint/2010/main" val="2115993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6133.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0"/>
            <a:ext cx="7849810" cy="5887358"/>
          </a:xfrm>
        </p:spPr>
      </p:pic>
      <p:sp>
        <p:nvSpPr>
          <p:cNvPr id="2" name="ZoneTexte 1"/>
          <p:cNvSpPr txBox="1"/>
          <p:nvPr/>
        </p:nvSpPr>
        <p:spPr>
          <a:xfrm>
            <a:off x="7849810" y="1028095"/>
            <a:ext cx="1209524" cy="1477328"/>
          </a:xfrm>
          <a:prstGeom prst="rect">
            <a:avLst/>
          </a:prstGeom>
          <a:noFill/>
        </p:spPr>
        <p:txBody>
          <a:bodyPr wrap="square" rtlCol="0">
            <a:spAutoFit/>
          </a:bodyPr>
          <a:lstStyle/>
          <a:p>
            <a:r>
              <a:rPr lang="fr-FR" dirty="0">
                <a:solidFill>
                  <a:srgbClr val="FFCC00"/>
                </a:solidFill>
              </a:rPr>
              <a:t>Thésée tuant le </a:t>
            </a:r>
            <a:r>
              <a:rPr lang="fr-FR" dirty="0" err="1">
                <a:solidFill>
                  <a:srgbClr val="FFCC00"/>
                </a:solidFill>
              </a:rPr>
              <a:t>Mino-taure</a:t>
            </a:r>
            <a:endParaRPr lang="fr-FR" dirty="0">
              <a:solidFill>
                <a:srgbClr val="FFCC00"/>
              </a:solidFill>
            </a:endParaRPr>
          </a:p>
          <a:p>
            <a:endParaRPr lang="fr-FR" dirty="0"/>
          </a:p>
        </p:txBody>
      </p:sp>
    </p:spTree>
    <p:extLst>
      <p:ext uri="{BB962C8B-B14F-4D97-AF65-F5344CB8AC3E}">
        <p14:creationId xmlns:p14="http://schemas.microsoft.com/office/powerpoint/2010/main" val="4092232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411045"/>
            <a:ext cx="9144000" cy="5446955"/>
          </a:xfrm>
        </p:spPr>
        <p:txBody>
          <a:bodyPr/>
          <a:lstStyle/>
          <a:p>
            <a:r>
              <a:rPr lang="fr-FR" dirty="0" smtClean="0"/>
              <a:t>Il s’</a:t>
            </a:r>
            <a:r>
              <a:rPr lang="fr-FR" dirty="0" err="1" smtClean="0"/>
              <a:t>enfuya</a:t>
            </a:r>
            <a:r>
              <a:rPr lang="fr-FR" dirty="0" smtClean="0"/>
              <a:t> avec Ariane</a:t>
            </a:r>
          </a:p>
          <a:p>
            <a:r>
              <a:rPr lang="fr-FR" dirty="0" smtClean="0"/>
              <a:t>Firent escale sur l’île de Naxos</a:t>
            </a:r>
          </a:p>
          <a:p>
            <a:r>
              <a:rPr lang="fr-FR" dirty="0" smtClean="0"/>
              <a:t>Thésée et l’équipage repartirent sans…Ariane</a:t>
            </a:r>
          </a:p>
          <a:p>
            <a:pPr lvl="1"/>
            <a:r>
              <a:rPr lang="fr-FR" dirty="0" smtClean="0"/>
              <a:t>Pourquoi?</a:t>
            </a:r>
          </a:p>
          <a:p>
            <a:r>
              <a:rPr lang="fr-FR" dirty="0" smtClean="0"/>
              <a:t>Oublia de changer les voiles noires pour des blanches comme convenu avec Égée</a:t>
            </a:r>
          </a:p>
          <a:p>
            <a:r>
              <a:rPr lang="fr-FR" dirty="0" smtClean="0"/>
              <a:t>Égée voyant les voiles noires…se suicida dans la mer…Égée</a:t>
            </a:r>
          </a:p>
          <a:p>
            <a:r>
              <a:rPr lang="fr-FR" dirty="0" smtClean="0"/>
              <a:t>Thésée régna sur Athènes</a:t>
            </a:r>
            <a:endParaRPr lang="fr-FR" dirty="0"/>
          </a:p>
        </p:txBody>
      </p:sp>
    </p:spTree>
    <p:extLst>
      <p:ext uri="{BB962C8B-B14F-4D97-AF65-F5344CB8AC3E}">
        <p14:creationId xmlns:p14="http://schemas.microsoft.com/office/powerpoint/2010/main" val="582101490"/>
      </p:ext>
    </p:extLst>
  </p:cSld>
  <p:clrMapOvr>
    <a:masterClrMapping/>
  </p:clrMapOvr>
</p:sld>
</file>

<file path=ppt/theme/theme1.xml><?xml version="1.0" encoding="utf-8"?>
<a:theme xmlns:a="http://schemas.openxmlformats.org/drawingml/2006/main" name="uta">
  <a:themeElements>
    <a:clrScheme name="Ciel">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Ciel">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Ciel">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uta.thmx</Template>
  <TotalTime>3774</TotalTime>
  <Words>1922</Words>
  <Application>Microsoft Macintosh PowerPoint</Application>
  <PresentationFormat>Présentation à l'écran (4:3)</PresentationFormat>
  <Paragraphs>198</Paragraphs>
  <Slides>40</Slides>
  <Notes>0</Notes>
  <HiddenSlides>0</HiddenSlides>
  <MMClips>0</MMClips>
  <ScaleCrop>false</ScaleCrop>
  <HeadingPairs>
    <vt:vector size="4" baseType="variant">
      <vt:variant>
        <vt:lpstr>Thème</vt:lpstr>
      </vt:variant>
      <vt:variant>
        <vt:i4>1</vt:i4>
      </vt:variant>
      <vt:variant>
        <vt:lpstr>Titres des diapositives</vt:lpstr>
      </vt:variant>
      <vt:variant>
        <vt:i4>40</vt:i4>
      </vt:variant>
    </vt:vector>
  </HeadingPairs>
  <TitlesOfParts>
    <vt:vector size="41" baseType="lpstr">
      <vt:lpstr>uta</vt:lpstr>
      <vt:lpstr>La mythologie grecque - 4</vt:lpstr>
      <vt:lpstr>Présentation PowerPoint</vt:lpstr>
      <vt:lpstr>Présentation PowerPoint</vt:lpstr>
      <vt:lpstr>Thésée et le Minotaure</vt:lpstr>
      <vt:lpstr>La rançon de Minos…</vt:lpstr>
      <vt:lpstr>Présentation PowerPoint</vt:lpstr>
      <vt:lpstr>Présentation PowerPoint</vt:lpstr>
      <vt:lpstr>Présentation PowerPoint</vt:lpstr>
      <vt:lpstr>Présentation PowerPoint</vt:lpstr>
      <vt:lpstr>Présentation PowerPoint</vt:lpstr>
      <vt:lpstr>Thésée est puni…</vt:lpstr>
      <vt:lpstr>Jason et la Toison d’Or</vt:lpstr>
      <vt:lpstr>Présentation PowerPoint</vt:lpstr>
      <vt:lpstr>Présentation PowerPoint</vt:lpstr>
      <vt:lpstr>La quête de la Toison d’Or</vt:lpstr>
      <vt:lpstr>Présentation PowerPoint</vt:lpstr>
      <vt:lpstr>Présentation PowerPoint</vt:lpstr>
      <vt:lpstr>Présentation PowerPoint</vt:lpstr>
      <vt:lpstr>Présentation PowerPoint</vt:lpstr>
      <vt:lpstr>Présentation PowerPoint</vt:lpstr>
      <vt:lpstr>Persée et la Méduse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Comprendre les mythes</vt:lpstr>
      <vt:lpstr>Comprendre un mythe</vt:lpstr>
      <vt:lpstr>Présentation PowerPoint</vt:lpstr>
      <vt:lpstr>Le sens de ces mythes?</vt:lpstr>
      <vt:lpstr>Et les spécialistes?</vt:lpstr>
      <vt:lpstr>Grâce aux mythes, des œuvres ont été réalisées!</vt:lpstr>
      <vt:lpstr>Hier et …aujourd’hui</vt:lpstr>
      <vt:lpstr>Les mythes grecs nous font « voyager »</vt:lpstr>
      <vt:lpstr>Et puis après?</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mythologie grecque - 4</dc:title>
  <dc:creator>évaluateur texte</dc:creator>
  <cp:lastModifiedBy>évaluateur texte</cp:lastModifiedBy>
  <cp:revision>80</cp:revision>
  <dcterms:created xsi:type="dcterms:W3CDTF">2014-05-04T17:46:13Z</dcterms:created>
  <dcterms:modified xsi:type="dcterms:W3CDTF">2014-05-26T15:27:42Z</dcterms:modified>
</cp:coreProperties>
</file>