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60" r:id="rId12"/>
    <p:sldId id="261" r:id="rId13"/>
    <p:sldId id="277" r:id="rId14"/>
    <p:sldId id="262" r:id="rId15"/>
    <p:sldId id="263" r:id="rId16"/>
    <p:sldId id="278" r:id="rId17"/>
    <p:sldId id="264" r:id="rId18"/>
    <p:sldId id="279" r:id="rId19"/>
    <p:sldId id="265" r:id="rId20"/>
    <p:sldId id="280" r:id="rId21"/>
    <p:sldId id="266" r:id="rId22"/>
    <p:sldId id="281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6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81878-2430-6244-9BB0-56AA27722E9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4D8060-7D2E-7C45-AAD3-B6EAB898F9B8}">
      <dgm:prSet phldrT="[Texte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15FDD673-9C95-CB4C-B505-1F5C5CF07C8B}" type="parTrans" cxnId="{50887CD5-8867-8748-9F02-862394283D7F}">
      <dgm:prSet/>
      <dgm:spPr/>
      <dgm:t>
        <a:bodyPr/>
        <a:lstStyle/>
        <a:p>
          <a:endParaRPr lang="fr-FR"/>
        </a:p>
      </dgm:t>
    </dgm:pt>
    <dgm:pt modelId="{705C28ED-6298-B444-8D53-16844F135BD7}" type="sibTrans" cxnId="{50887CD5-8867-8748-9F02-862394283D7F}">
      <dgm:prSet/>
      <dgm:spPr/>
      <dgm:t>
        <a:bodyPr/>
        <a:lstStyle/>
        <a:p>
          <a:endParaRPr lang="fr-FR"/>
        </a:p>
      </dgm:t>
    </dgm:pt>
    <dgm:pt modelId="{F8441AC0-CBEC-1649-8B51-F17378947E64}" type="pres">
      <dgm:prSet presAssocID="{92F81878-2430-6244-9BB0-56AA27722E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30E6EC0-C7C8-2F4A-9888-3BD84FF36F98}" type="pres">
      <dgm:prSet presAssocID="{0D4D8060-7D2E-7C45-AAD3-B6EAB898F9B8}" presName="hierRoot1" presStyleCnt="0">
        <dgm:presLayoutVars>
          <dgm:hierBranch val="init"/>
        </dgm:presLayoutVars>
      </dgm:prSet>
      <dgm:spPr/>
    </dgm:pt>
    <dgm:pt modelId="{034BD8C7-DFB0-C74C-AB6A-00FAFDE4A276}" type="pres">
      <dgm:prSet presAssocID="{0D4D8060-7D2E-7C45-AAD3-B6EAB898F9B8}" presName="rootComposite1" presStyleCnt="0"/>
      <dgm:spPr/>
    </dgm:pt>
    <dgm:pt modelId="{41022F40-3567-894E-9189-3E5F07CF8284}" type="pres">
      <dgm:prSet presAssocID="{0D4D8060-7D2E-7C45-AAD3-B6EAB898F9B8}" presName="rootText1" presStyleLbl="node0" presStyleIdx="0" presStyleCnt="1" custScaleX="113538" custScaleY="188061" custLinFactNeighborX="-8235" custLinFactNeighborY="7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AA719C-5980-B342-8303-4564CEEFB3C8}" type="pres">
      <dgm:prSet presAssocID="{0D4D8060-7D2E-7C45-AAD3-B6EAB898F9B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AC28FAD0-9175-604C-9C1B-E6EC30DA1A4D}" type="pres">
      <dgm:prSet presAssocID="{0D4D8060-7D2E-7C45-AAD3-B6EAB898F9B8}" presName="hierChild2" presStyleCnt="0"/>
      <dgm:spPr/>
    </dgm:pt>
    <dgm:pt modelId="{68DEB97E-A8E4-0E4E-83D4-5CABD780CE3F}" type="pres">
      <dgm:prSet presAssocID="{0D4D8060-7D2E-7C45-AAD3-B6EAB898F9B8}" presName="hierChild3" presStyleCnt="0"/>
      <dgm:spPr/>
    </dgm:pt>
  </dgm:ptLst>
  <dgm:cxnLst>
    <dgm:cxn modelId="{27169200-A8A4-F343-A60E-E7518014AE3C}" type="presOf" srcId="{92F81878-2430-6244-9BB0-56AA27722E9D}" destId="{F8441AC0-CBEC-1649-8B51-F17378947E64}" srcOrd="0" destOrd="0" presId="urn:microsoft.com/office/officeart/2005/8/layout/orgChart1"/>
    <dgm:cxn modelId="{50887CD5-8867-8748-9F02-862394283D7F}" srcId="{92F81878-2430-6244-9BB0-56AA27722E9D}" destId="{0D4D8060-7D2E-7C45-AAD3-B6EAB898F9B8}" srcOrd="0" destOrd="0" parTransId="{15FDD673-9C95-CB4C-B505-1F5C5CF07C8B}" sibTransId="{705C28ED-6298-B444-8D53-16844F135BD7}"/>
    <dgm:cxn modelId="{39D71524-B535-6240-B108-6AF4AD997F50}" type="presOf" srcId="{0D4D8060-7D2E-7C45-AAD3-B6EAB898F9B8}" destId="{41022F40-3567-894E-9189-3E5F07CF8284}" srcOrd="0" destOrd="0" presId="urn:microsoft.com/office/officeart/2005/8/layout/orgChart1"/>
    <dgm:cxn modelId="{BC2EF735-24B6-9F44-80FF-1E2D6079E626}" type="presOf" srcId="{0D4D8060-7D2E-7C45-AAD3-B6EAB898F9B8}" destId="{75AA719C-5980-B342-8303-4564CEEFB3C8}" srcOrd="1" destOrd="0" presId="urn:microsoft.com/office/officeart/2005/8/layout/orgChart1"/>
    <dgm:cxn modelId="{A538EDEB-E883-5341-878B-95F7AAABC8AB}" type="presParOf" srcId="{F8441AC0-CBEC-1649-8B51-F17378947E64}" destId="{030E6EC0-C7C8-2F4A-9888-3BD84FF36F98}" srcOrd="0" destOrd="0" presId="urn:microsoft.com/office/officeart/2005/8/layout/orgChart1"/>
    <dgm:cxn modelId="{A03621A6-F061-C24B-8E7C-024B919DE6B9}" type="presParOf" srcId="{030E6EC0-C7C8-2F4A-9888-3BD84FF36F98}" destId="{034BD8C7-DFB0-C74C-AB6A-00FAFDE4A276}" srcOrd="0" destOrd="0" presId="urn:microsoft.com/office/officeart/2005/8/layout/orgChart1"/>
    <dgm:cxn modelId="{678A62C5-7214-BC42-8472-BD69031055FD}" type="presParOf" srcId="{034BD8C7-DFB0-C74C-AB6A-00FAFDE4A276}" destId="{41022F40-3567-894E-9189-3E5F07CF8284}" srcOrd="0" destOrd="0" presId="urn:microsoft.com/office/officeart/2005/8/layout/orgChart1"/>
    <dgm:cxn modelId="{1F490820-9E4E-D04C-A673-B463782BA59B}" type="presParOf" srcId="{034BD8C7-DFB0-C74C-AB6A-00FAFDE4A276}" destId="{75AA719C-5980-B342-8303-4564CEEFB3C8}" srcOrd="1" destOrd="0" presId="urn:microsoft.com/office/officeart/2005/8/layout/orgChart1"/>
    <dgm:cxn modelId="{6181A53B-2220-D24F-BCA3-9114960DE5BF}" type="presParOf" srcId="{030E6EC0-C7C8-2F4A-9888-3BD84FF36F98}" destId="{AC28FAD0-9175-604C-9C1B-E6EC30DA1A4D}" srcOrd="1" destOrd="0" presId="urn:microsoft.com/office/officeart/2005/8/layout/orgChart1"/>
    <dgm:cxn modelId="{3EDA4FA4-3F41-DE43-9E97-C7744ADB25BA}" type="presParOf" srcId="{030E6EC0-C7C8-2F4A-9888-3BD84FF36F98}" destId="{68DEB97E-A8E4-0E4E-83D4-5CABD780CE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22F40-3567-894E-9189-3E5F07CF8284}">
      <dsp:nvSpPr>
        <dsp:cNvPr id="0" name=""/>
        <dsp:cNvSpPr/>
      </dsp:nvSpPr>
      <dsp:spPr>
        <a:xfrm>
          <a:off x="0" y="920"/>
          <a:ext cx="8313642" cy="6885236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0" y="920"/>
        <a:ext cx="8313642" cy="688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0E5354-D432-1A4C-8B62-495B35697073}" type="datetimeFigureOut">
              <a:rPr lang="fr-FR" smtClean="0"/>
              <a:t>2014-09-10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0E72E1-0906-9E41-9E90-2096C9B7115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ucguay.espaceweb.usherbrooke.ca/lguay/accueil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Mythologie grecque II</a:t>
            </a:r>
            <a:br>
              <a:rPr lang="fr-FR" dirty="0" smtClean="0"/>
            </a:b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cours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Luc Guay, </a:t>
            </a:r>
            <a:r>
              <a:rPr lang="fr-FR" dirty="0" err="1" smtClean="0"/>
              <a:t>Ph.D</a:t>
            </a:r>
            <a:r>
              <a:rPr lang="fr-FR" dirty="0" smtClean="0"/>
              <a:t>, didactique de l’histoire</a:t>
            </a:r>
          </a:p>
          <a:p>
            <a:r>
              <a:rPr lang="fr-FR" dirty="0" smtClean="0"/>
              <a:t>UTA automne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1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040076"/>
            <a:ext cx="6400800" cy="6000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Quelques mythes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10110"/>
            <a:ext cx="6400800" cy="434031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1. L’origine des divinités (cosmogonie)</a:t>
            </a:r>
          </a:p>
          <a:p>
            <a:r>
              <a:rPr lang="fr-FR" dirty="0" smtClean="0"/>
              <a:t>2. Les mythes se rapportant aux Jeux athlétiques:</a:t>
            </a:r>
          </a:p>
          <a:p>
            <a:pPr lvl="1"/>
            <a:r>
              <a:rPr lang="fr-FR" dirty="0"/>
              <a:t>Jeux olympiques</a:t>
            </a:r>
          </a:p>
          <a:p>
            <a:pPr lvl="1"/>
            <a:r>
              <a:rPr lang="fr-FR" dirty="0"/>
              <a:t>Jeux pythiques</a:t>
            </a:r>
          </a:p>
          <a:p>
            <a:pPr lvl="1"/>
            <a:r>
              <a:rPr lang="fr-FR" dirty="0"/>
              <a:t>Jeux isthmiques</a:t>
            </a:r>
          </a:p>
          <a:p>
            <a:pPr lvl="1"/>
            <a:r>
              <a:rPr lang="fr-FR" dirty="0"/>
              <a:t>Jeux </a:t>
            </a:r>
            <a:r>
              <a:rPr lang="fr-FR" dirty="0" smtClean="0"/>
              <a:t>néméens</a:t>
            </a:r>
          </a:p>
          <a:p>
            <a:r>
              <a:rPr lang="fr-FR" dirty="0" smtClean="0"/>
              <a:t>3. Des héros, leur gloire et leur déchéance</a:t>
            </a:r>
          </a:p>
          <a:p>
            <a:pPr lvl="1"/>
            <a:r>
              <a:rPr lang="fr-FR" dirty="0"/>
              <a:t>Œdipe: ses exploits et sa fin</a:t>
            </a:r>
          </a:p>
          <a:p>
            <a:pPr lvl="1"/>
            <a:r>
              <a:rPr lang="fr-FR" dirty="0"/>
              <a:t>Les Atrides: parricide, </a:t>
            </a:r>
            <a:r>
              <a:rPr lang="fr-FR" dirty="0" smtClean="0"/>
              <a:t>matricide</a:t>
            </a:r>
          </a:p>
          <a:p>
            <a:pPr lvl="1"/>
            <a:r>
              <a:rPr lang="fr-FR" dirty="0" smtClean="0"/>
              <a:t>Le roi Midas, son or et ses oreilles</a:t>
            </a:r>
          </a:p>
          <a:p>
            <a:r>
              <a:rPr lang="fr-FR" dirty="0" smtClean="0"/>
              <a:t>4. Des lieux de culte importants:</a:t>
            </a:r>
          </a:p>
          <a:p>
            <a:pPr lvl="1"/>
            <a:r>
              <a:rPr lang="fr-FR" dirty="0" smtClean="0"/>
              <a:t>Dionysos </a:t>
            </a:r>
            <a:r>
              <a:rPr lang="fr-FR" dirty="0"/>
              <a:t>et le </a:t>
            </a:r>
            <a:r>
              <a:rPr lang="fr-FR" dirty="0" smtClean="0"/>
              <a:t>théâtre</a:t>
            </a:r>
          </a:p>
          <a:p>
            <a:pPr lvl="1"/>
            <a:r>
              <a:rPr lang="fr-FR" dirty="0"/>
              <a:t>Asclépios et la médecine</a:t>
            </a:r>
          </a:p>
          <a:p>
            <a:pPr lvl="1"/>
            <a:r>
              <a:rPr lang="fr-FR" dirty="0"/>
              <a:t>Déméter et Perséphone et les mystères </a:t>
            </a:r>
            <a:r>
              <a:rPr lang="fr-FR" dirty="0" smtClean="0"/>
              <a:t>d’Éleusis</a:t>
            </a:r>
          </a:p>
          <a:p>
            <a:pPr lvl="1"/>
            <a:r>
              <a:rPr lang="fr-FR" dirty="0"/>
              <a:t>Apollon et les oracles de Delphes et de Didymes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5. Des lieux mythiques:</a:t>
            </a:r>
          </a:p>
          <a:p>
            <a:pPr lvl="1"/>
            <a:r>
              <a:rPr lang="fr-FR" dirty="0" smtClean="0"/>
              <a:t>Les Enfers</a:t>
            </a:r>
          </a:p>
          <a:p>
            <a:pPr lvl="1"/>
            <a:r>
              <a:rPr lang="fr-FR" dirty="0" smtClean="0"/>
              <a:t>Le Tartare</a:t>
            </a:r>
          </a:p>
          <a:p>
            <a:pPr lvl="1"/>
            <a:r>
              <a:rPr lang="fr-FR" dirty="0" smtClean="0"/>
              <a:t>Les Champs Élysées</a:t>
            </a:r>
          </a:p>
          <a:p>
            <a:pPr lvl="1"/>
            <a:r>
              <a:rPr lang="fr-FR" dirty="0" smtClean="0"/>
              <a:t>L’Atlantide</a:t>
            </a:r>
          </a:p>
        </p:txBody>
      </p:sp>
    </p:spTree>
    <p:extLst>
      <p:ext uri="{BB962C8B-B14F-4D97-AF65-F5344CB8AC3E}">
        <p14:creationId xmlns:p14="http://schemas.microsoft.com/office/powerpoint/2010/main" val="14175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6471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La cosmogonie (origine des dieux)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024" y="1560114"/>
            <a:ext cx="7450204" cy="4240309"/>
          </a:xfrm>
        </p:spPr>
        <p:txBody>
          <a:bodyPr/>
          <a:lstStyle/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4" name="Espace réservé du conten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38829"/>
              </p:ext>
            </p:extLst>
          </p:nvPr>
        </p:nvGraphicFramePr>
        <p:xfrm>
          <a:off x="1018153" y="-28157"/>
          <a:ext cx="9144000" cy="688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54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1ere génération: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0023" y="2438400"/>
            <a:ext cx="7410203" cy="3048001"/>
          </a:xfrm>
        </p:spPr>
        <p:txBody>
          <a:bodyPr/>
          <a:lstStyle/>
          <a:p>
            <a:r>
              <a:rPr lang="fr-FR" dirty="0" smtClean="0"/>
              <a:t>Gaia (Terre) + Ouranos (Ciel):</a:t>
            </a:r>
          </a:p>
          <a:p>
            <a:pPr lvl="1"/>
            <a:r>
              <a:rPr lang="fr-FR" dirty="0" smtClean="0"/>
              <a:t>Au début : il n’y avait rien = le néant…le vide absolu = le Chaos</a:t>
            </a:r>
          </a:p>
          <a:p>
            <a:pPr lvl="1"/>
            <a:r>
              <a:rPr lang="fr-FR" dirty="0" smtClean="0"/>
              <a:t>Chaos engendra seul Gaia</a:t>
            </a:r>
          </a:p>
          <a:p>
            <a:pPr lvl="1"/>
            <a:r>
              <a:rPr lang="fr-FR" dirty="0" smtClean="0"/>
              <a:t>Gaia engendra seule Ouranos</a:t>
            </a:r>
          </a:p>
          <a:p>
            <a:pPr lvl="1"/>
            <a:r>
              <a:rPr lang="fr-FR" dirty="0" smtClean="0"/>
              <a:t>Gaia et Ouranos vont engendrer:</a:t>
            </a:r>
          </a:p>
          <a:p>
            <a:pPr lvl="2"/>
            <a:r>
              <a:rPr lang="fr-FR" dirty="0" smtClean="0"/>
              <a:t>Titans (des géants) dont Rhéa et Cronos</a:t>
            </a:r>
          </a:p>
          <a:p>
            <a:pPr lvl="2"/>
            <a:r>
              <a:rPr lang="fr-FR" dirty="0" smtClean="0"/>
              <a:t>Japet</a:t>
            </a:r>
          </a:p>
          <a:p>
            <a:pPr lvl="2"/>
            <a:r>
              <a:rPr lang="fr-FR" dirty="0" smtClean="0"/>
              <a:t>Cyclopes</a:t>
            </a:r>
          </a:p>
        </p:txBody>
      </p:sp>
    </p:spTree>
    <p:extLst>
      <p:ext uri="{BB962C8B-B14F-4D97-AF65-F5344CB8AC3E}">
        <p14:creationId xmlns:p14="http://schemas.microsoft.com/office/powerpoint/2010/main" val="248676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0130" y="1310707"/>
            <a:ext cx="4252304" cy="685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Gaia et Ouranos</a:t>
            </a:r>
            <a:endParaRPr lang="fr-FR" dirty="0"/>
          </a:p>
        </p:txBody>
      </p:sp>
      <p:pic>
        <p:nvPicPr>
          <p:cNvPr id="4" name="Espace réservé du contenu 3" descr="Capture d’écran 2014-08-27 à 15.0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26" r="-60026"/>
          <a:stretch>
            <a:fillRect/>
          </a:stretch>
        </p:blipFill>
        <p:spPr>
          <a:xfrm>
            <a:off x="-1554879" y="1020074"/>
            <a:ext cx="10017727" cy="4770348"/>
          </a:xfrm>
        </p:spPr>
      </p:pic>
    </p:spTree>
    <p:extLst>
      <p:ext uri="{BB962C8B-B14F-4D97-AF65-F5344CB8AC3E}">
        <p14:creationId xmlns:p14="http://schemas.microsoft.com/office/powerpoint/2010/main" val="380645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021" y="2438400"/>
            <a:ext cx="7510205" cy="304800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Cronos voulut prendre la place de son père Ouranos comme chef des divinités…</a:t>
            </a:r>
          </a:p>
          <a:p>
            <a:r>
              <a:rPr lang="fr-FR" dirty="0" smtClean="0"/>
              <a:t>S’entend avec les Titans sous la condition qu’il n’aurait pas de postérité</a:t>
            </a:r>
          </a:p>
          <a:p>
            <a:r>
              <a:rPr lang="fr-FR" dirty="0" smtClean="0"/>
              <a:t>Se bat contre son père Ouranos et lui tranche les testicules</a:t>
            </a:r>
          </a:p>
          <a:p>
            <a:pPr marL="400050" lvl="2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/>
              <a:t>Du sperme s’écoula dans l’océan donnant naissance à </a:t>
            </a:r>
            <a:r>
              <a:rPr lang="fr-FR" dirty="0" smtClean="0"/>
              <a:t>Aphrodite</a:t>
            </a:r>
          </a:p>
          <a:p>
            <a:r>
              <a:rPr lang="fr-FR" dirty="0" smtClean="0"/>
              <a:t>Régna comme chef des divinités avec sa sœur et épouse Rhéa</a:t>
            </a:r>
          </a:p>
          <a:p>
            <a:pPr lvl="1"/>
            <a:r>
              <a:rPr lang="fr-FR" dirty="0" smtClean="0"/>
              <a:t>Il bouffa ses enfants </a:t>
            </a:r>
            <a:r>
              <a:rPr lang="fr-FR" dirty="0" err="1" smtClean="0"/>
              <a:t>nouveaux-nés</a:t>
            </a:r>
            <a:r>
              <a:rPr lang="fr-FR" dirty="0" smtClean="0"/>
              <a:t> au fur et à mesure qu’ils naissaient afin de respecter son engagement envers les Titans et ne pas être détrôné à son tour…</a:t>
            </a:r>
          </a:p>
          <a:p>
            <a:pPr lvl="1"/>
            <a:r>
              <a:rPr lang="fr-FR" dirty="0" smtClean="0"/>
              <a:t>Début de l’</a:t>
            </a:r>
            <a:r>
              <a:rPr lang="fr-FR" dirty="0" err="1" smtClean="0"/>
              <a:t>Àge</a:t>
            </a:r>
            <a:r>
              <a:rPr lang="fr-FR" dirty="0" smtClean="0"/>
              <a:t> d’Or</a:t>
            </a:r>
          </a:p>
        </p:txBody>
      </p:sp>
    </p:spTree>
    <p:extLst>
      <p:ext uri="{BB962C8B-B14F-4D97-AF65-F5344CB8AC3E}">
        <p14:creationId xmlns:p14="http://schemas.microsoft.com/office/powerpoint/2010/main" val="67081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Ainsi naquirent:	</a:t>
            </a:r>
          </a:p>
          <a:p>
            <a:pPr lvl="1"/>
            <a:r>
              <a:rPr lang="fr-FR" dirty="0" smtClean="0"/>
              <a:t>Héra, Poséidon, Hadès, Déméter, Hestia et Zeus</a:t>
            </a:r>
          </a:p>
          <a:p>
            <a:pPr lvl="1"/>
            <a:r>
              <a:rPr lang="fr-FR" dirty="0" smtClean="0"/>
              <a:t>Tous les enfants furent dévorés par Cronos sauf Zeus qui avait été dissimulé par Rhéa (et remplacé par une pierre enroulée dans un lange)!</a:t>
            </a:r>
          </a:p>
          <a:p>
            <a:pPr lvl="1"/>
            <a:r>
              <a:rPr lang="fr-FR" dirty="0" smtClean="0"/>
              <a:t>Zeus fut élevé en cachette et devenu adulte, affronta son père Cronos</a:t>
            </a:r>
          </a:p>
          <a:p>
            <a:pPr lvl="1"/>
            <a:r>
              <a:rPr lang="fr-FR" dirty="0" smtClean="0"/>
              <a:t>Zeus sortit victorieux et fit </a:t>
            </a:r>
            <a:r>
              <a:rPr lang="fr-FR" dirty="0" err="1" smtClean="0"/>
              <a:t>vômir</a:t>
            </a:r>
            <a:r>
              <a:rPr lang="fr-FR" dirty="0" smtClean="0"/>
              <a:t> Cronos afin de « libérer » ses frères et sœurs</a:t>
            </a:r>
          </a:p>
          <a:p>
            <a:pPr lvl="1"/>
            <a:r>
              <a:rPr lang="fr-FR" dirty="0" smtClean="0"/>
              <a:t>Ensemble ils affrontèrent les alliés de Cronos (les Titans) et les vainquirent!</a:t>
            </a:r>
          </a:p>
          <a:p>
            <a:pPr lvl="1"/>
            <a:r>
              <a:rPr lang="fr-FR" dirty="0" smtClean="0"/>
              <a:t>Zeus devint le chef des divinités…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4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0108" y="1295400"/>
            <a:ext cx="3922293" cy="685800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Rhéa offrant à </a:t>
            </a:r>
            <a:r>
              <a:rPr lang="fr-FR" sz="2000" dirty="0" smtClean="0"/>
              <a:t>Cronos une pierre à la place du petit Zeus</a:t>
            </a:r>
            <a:endParaRPr lang="fr-FR" sz="2000" dirty="0"/>
          </a:p>
        </p:txBody>
      </p:sp>
      <p:pic>
        <p:nvPicPr>
          <p:cNvPr id="4" name="Espace réservé du contenu 3" descr="Capture d’écran 2014-08-27 à 15.1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51" r="-57651"/>
          <a:stretch>
            <a:fillRect/>
          </a:stretch>
        </p:blipFill>
        <p:spPr>
          <a:xfrm>
            <a:off x="-1159875" y="1981200"/>
            <a:ext cx="8510076" cy="4052418"/>
          </a:xfrm>
        </p:spPr>
      </p:pic>
    </p:spTree>
    <p:extLst>
      <p:ext uri="{BB962C8B-B14F-4D97-AF65-F5344CB8AC3E}">
        <p14:creationId xmlns:p14="http://schemas.microsoft.com/office/powerpoint/2010/main" val="213828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438400"/>
            <a:ext cx="6658620" cy="3048001"/>
          </a:xfrm>
        </p:spPr>
        <p:txBody>
          <a:bodyPr>
            <a:normAutofit/>
          </a:bodyPr>
          <a:lstStyle/>
          <a:p>
            <a:r>
              <a:rPr lang="fr-FR" dirty="0" smtClean="0"/>
              <a:t>Le Titan Japet eut trois fils célèbres:</a:t>
            </a:r>
          </a:p>
          <a:p>
            <a:pPr lvl="1"/>
            <a:r>
              <a:rPr lang="fr-FR" dirty="0"/>
              <a:t>Atlas</a:t>
            </a:r>
          </a:p>
          <a:p>
            <a:pPr lvl="1"/>
            <a:r>
              <a:rPr lang="fr-FR" dirty="0"/>
              <a:t>Prométhée</a:t>
            </a:r>
          </a:p>
          <a:p>
            <a:pPr lvl="1"/>
            <a:r>
              <a:rPr lang="fr-FR" dirty="0" smtClean="0"/>
              <a:t>Épiméthée</a:t>
            </a:r>
          </a:p>
        </p:txBody>
      </p:sp>
    </p:spTree>
    <p:extLst>
      <p:ext uri="{BB962C8B-B14F-4D97-AF65-F5344CB8AC3E}">
        <p14:creationId xmlns:p14="http://schemas.microsoft.com/office/powerpoint/2010/main" val="132002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Capture d’écran 2014-08-27 à 21.52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595" r="-174595"/>
          <a:stretch>
            <a:fillRect/>
          </a:stretch>
        </p:blipFill>
        <p:spPr>
          <a:xfrm>
            <a:off x="-3146936" y="960070"/>
            <a:ext cx="10206738" cy="4860353"/>
          </a:xfrm>
        </p:spPr>
      </p:pic>
      <p:sp>
        <p:nvSpPr>
          <p:cNvPr id="5" name="ZoneTexte 4"/>
          <p:cNvSpPr txBox="1"/>
          <p:nvPr/>
        </p:nvSpPr>
        <p:spPr>
          <a:xfrm>
            <a:off x="3200087" y="1060077"/>
            <a:ext cx="214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Atlas, Naples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00087" y="2210161"/>
            <a:ext cx="49601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Atlas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- obligé </a:t>
            </a:r>
            <a:r>
              <a:rPr lang="fr-FR" dirty="0"/>
              <a:t>par Zeus </a:t>
            </a:r>
            <a:r>
              <a:rPr lang="fr-FR" dirty="0" smtClean="0"/>
              <a:t>à soutenir </a:t>
            </a:r>
            <a:r>
              <a:rPr lang="fr-FR" dirty="0"/>
              <a:t>le Ciel sur ses épaules…</a:t>
            </a:r>
          </a:p>
          <a:p>
            <a:pPr lvl="1"/>
            <a:r>
              <a:rPr lang="fr-FR" dirty="0" smtClean="0"/>
              <a:t>- Un </a:t>
            </a:r>
            <a:r>
              <a:rPr lang="fr-FR" dirty="0"/>
              <a:t>jour le héros </a:t>
            </a:r>
            <a:r>
              <a:rPr lang="fr-FR" dirty="0" err="1"/>
              <a:t>Héraklès</a:t>
            </a:r>
            <a:r>
              <a:rPr lang="fr-FR" dirty="0"/>
              <a:t> lui demanda de l’aider à cueillir les Pommes d’or de l’Hespéride</a:t>
            </a:r>
          </a:p>
          <a:p>
            <a:pPr lvl="1"/>
            <a:r>
              <a:rPr lang="fr-FR" dirty="0" smtClean="0"/>
              <a:t>- Il </a:t>
            </a:r>
            <a:r>
              <a:rPr lang="fr-FR" dirty="0"/>
              <a:t>accepta la mission, mais </a:t>
            </a:r>
            <a:r>
              <a:rPr lang="fr-FR" dirty="0" err="1"/>
              <a:t>Héraklès</a:t>
            </a:r>
            <a:r>
              <a:rPr lang="fr-FR" dirty="0"/>
              <a:t> fut contraint de prendre sa place et de soutenir le Ciel</a:t>
            </a:r>
          </a:p>
          <a:p>
            <a:pPr lvl="1"/>
            <a:r>
              <a:rPr lang="fr-FR" dirty="0" smtClean="0"/>
              <a:t>- À </a:t>
            </a:r>
            <a:r>
              <a:rPr lang="fr-FR" dirty="0"/>
              <a:t>son retour, Atlas rapporta les Pommes d’or, mais ne voulut plus supporter le Ciel…</a:t>
            </a:r>
            <a:r>
              <a:rPr lang="fr-FR" dirty="0" err="1"/>
              <a:t>Héraklès</a:t>
            </a:r>
            <a:r>
              <a:rPr lang="fr-FR" dirty="0"/>
              <a:t> lui joua un tour en lui demandant de prendre un coussin afin de soulager ses douleurs…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43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Prométhée</a:t>
            </a:r>
            <a:r>
              <a:rPr lang="fr-FR" dirty="0" smtClean="0"/>
              <a:t> = « celui qui pense avant d’agir »</a:t>
            </a:r>
          </a:p>
          <a:p>
            <a:pPr lvl="1"/>
            <a:r>
              <a:rPr lang="fr-FR" dirty="0" smtClean="0"/>
              <a:t>Dans la lutte entre les Titans et les Olympiens, il prit en faveur des Olympiens</a:t>
            </a:r>
          </a:p>
          <a:p>
            <a:pPr lvl="1"/>
            <a:r>
              <a:rPr lang="fr-FR" dirty="0" smtClean="0"/>
              <a:t>Il procéda à la création du premier humain avec glaise</a:t>
            </a:r>
          </a:p>
          <a:p>
            <a:pPr lvl="1"/>
            <a:r>
              <a:rPr lang="fr-FR" dirty="0" smtClean="0"/>
              <a:t>Leur offrit le feu (une parcelle du Soleil) ce qui irrita Zeus, le nouveau chef des divinités</a:t>
            </a:r>
          </a:p>
          <a:p>
            <a:pPr lvl="1"/>
            <a:r>
              <a:rPr lang="fr-FR" dirty="0" smtClean="0"/>
              <a:t>Il punit Prométhée en l’attachant à un rocher où un aigle venait lui dévorer le foie qui se reconstituait aussitôt</a:t>
            </a:r>
          </a:p>
          <a:p>
            <a:pPr lvl="1"/>
            <a:r>
              <a:rPr lang="fr-FR" dirty="0" smtClean="0"/>
              <a:t>Supplice atroce qui dura plusieurs siècles</a:t>
            </a:r>
          </a:p>
          <a:p>
            <a:pPr lvl="1"/>
            <a:r>
              <a:rPr lang="fr-FR" dirty="0" smtClean="0"/>
              <a:t>Fut délivré par </a:t>
            </a:r>
            <a:r>
              <a:rPr lang="fr-FR" dirty="0" err="1" smtClean="0"/>
              <a:t>Héraklès</a:t>
            </a:r>
            <a:r>
              <a:rPr lang="fr-FR" dirty="0" smtClean="0"/>
              <a:t> qui tua l’aigle de ses puissantes flèches</a:t>
            </a:r>
          </a:p>
          <a:p>
            <a:pPr lvl="1"/>
            <a:r>
              <a:rPr lang="fr-FR" dirty="0" smtClean="0"/>
              <a:t>Zeus résolut de punir les humains en leur envoyant une jolie jeune femme, Pandore (« qui a tous les dons ») et qui leur causerait des ennuis…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48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 page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https://www.lucguay.espaceweb.usherbrooke.ca/lguay/accueil.html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925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4-09-02 à 20.28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6" r="-7446"/>
          <a:stretch>
            <a:fillRect/>
          </a:stretch>
        </p:blipFill>
        <p:spPr>
          <a:xfrm>
            <a:off x="940026" y="730765"/>
            <a:ext cx="7249553" cy="5052266"/>
          </a:xfrm>
        </p:spPr>
      </p:pic>
      <p:sp>
        <p:nvSpPr>
          <p:cNvPr id="5" name="ZoneTexte 4"/>
          <p:cNvSpPr txBox="1"/>
          <p:nvPr/>
        </p:nvSpPr>
        <p:spPr>
          <a:xfrm>
            <a:off x="7100194" y="1620118"/>
            <a:ext cx="99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Musée du Vatican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29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023" y="2438400"/>
            <a:ext cx="7350201" cy="3312019"/>
          </a:xfrm>
        </p:spPr>
        <p:txBody>
          <a:bodyPr>
            <a:normAutofit/>
          </a:bodyPr>
          <a:lstStyle/>
          <a:p>
            <a:r>
              <a:rPr lang="fr-FR" b="1" dirty="0" smtClean="0"/>
              <a:t>Épiméthée et Pandore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Création du dieu Héphaïstos et de la déesse Athéna</a:t>
            </a:r>
          </a:p>
          <a:p>
            <a:pPr lvl="1"/>
            <a:r>
              <a:rPr lang="fr-FR" dirty="0" smtClean="0"/>
              <a:t>Toutes les divinités lui donna des qualités, mais Hermès lui donna le mensonge, la fourberie</a:t>
            </a:r>
          </a:p>
          <a:p>
            <a:pPr lvl="1"/>
            <a:r>
              <a:rPr lang="fr-FR" dirty="0" smtClean="0"/>
              <a:t>Fut destinée à Épiméthée (« celui qui pense après »), frère de Prométhée</a:t>
            </a:r>
          </a:p>
          <a:p>
            <a:pPr lvl="1"/>
            <a:r>
              <a:rPr lang="fr-FR" dirty="0" smtClean="0"/>
              <a:t>Prométhée averti son frère de ne pas accepter de cadeaux de Zeus</a:t>
            </a:r>
          </a:p>
          <a:p>
            <a:pPr lvl="1"/>
            <a:r>
              <a:rPr lang="fr-FR" dirty="0" smtClean="0"/>
              <a:t>Mais devant la beauté de Pandore, Épiméthée accepta et épousa Pandore..</a:t>
            </a:r>
          </a:p>
          <a:p>
            <a:pPr lvl="1"/>
            <a:r>
              <a:rPr lang="fr-FR" dirty="0" smtClean="0"/>
              <a:t>Elle ouvrit la jarre que personne ne devait ouvrir puisqu’elle contenait tous les maux de la Terre…vieillesse, maladie, souffrance, mensonge…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71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apture d’écran 2014-09-02 à 20.35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55" r="-22055"/>
          <a:stretch>
            <a:fillRect/>
          </a:stretch>
        </p:blipFill>
        <p:spPr>
          <a:xfrm>
            <a:off x="-88441" y="2050150"/>
            <a:ext cx="7216127" cy="3436252"/>
          </a:xfrm>
        </p:spPr>
      </p:pic>
      <p:sp>
        <p:nvSpPr>
          <p:cNvPr id="7" name="ZoneTexte 6"/>
          <p:cNvSpPr txBox="1"/>
          <p:nvPr/>
        </p:nvSpPr>
        <p:spPr>
          <a:xfrm>
            <a:off x="6520178" y="2438400"/>
            <a:ext cx="151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 Pandore par </a:t>
            </a:r>
            <a:r>
              <a:rPr lang="fr-FR" dirty="0" err="1" smtClean="0"/>
              <a:t>Héphaistos</a:t>
            </a:r>
            <a:r>
              <a:rPr lang="fr-FR" dirty="0" smtClean="0"/>
              <a:t>, (Oxford).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35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Prométhée eut un fils qu’il nomma </a:t>
            </a:r>
            <a:r>
              <a:rPr lang="fr-FR" b="1" dirty="0" smtClean="0"/>
              <a:t>Deucalion</a:t>
            </a:r>
          </a:p>
          <a:p>
            <a:r>
              <a:rPr lang="fr-FR" dirty="0" smtClean="0"/>
              <a:t>Épiméthée eut une fille nommée </a:t>
            </a:r>
            <a:r>
              <a:rPr lang="fr-FR" b="1" dirty="0" smtClean="0"/>
              <a:t>Pyrrha</a:t>
            </a:r>
            <a:r>
              <a:rPr lang="fr-FR" dirty="0" smtClean="0"/>
              <a:t> qui épousa Deucalion</a:t>
            </a:r>
          </a:p>
          <a:p>
            <a:r>
              <a:rPr lang="fr-FR" dirty="0" smtClean="0"/>
              <a:t>Ils furent les deux seuls survivants du Déluge déclenché par Zeus</a:t>
            </a:r>
          </a:p>
          <a:p>
            <a:pPr lvl="1"/>
            <a:r>
              <a:rPr lang="fr-FR" dirty="0" smtClean="0"/>
              <a:t>Zeus voulut anéantir les humains à cause de leurs vices</a:t>
            </a:r>
          </a:p>
          <a:p>
            <a:r>
              <a:rPr lang="fr-FR" dirty="0" smtClean="0"/>
              <a:t>Il voulut épargner 2 humains, soit Deucalion et Pyrrha.</a:t>
            </a:r>
          </a:p>
          <a:p>
            <a:r>
              <a:rPr lang="fr-FR" dirty="0" smtClean="0"/>
              <a:t>Ils se réfugièrent sur le mont Parnasse</a:t>
            </a:r>
          </a:p>
          <a:p>
            <a:r>
              <a:rPr lang="fr-FR" dirty="0" smtClean="0"/>
              <a:t>Ils consultèrent un oracle qui leur dicta de jeter en terre les os de leur grand mère</a:t>
            </a:r>
          </a:p>
          <a:p>
            <a:r>
              <a:rPr lang="fr-FR" dirty="0" smtClean="0"/>
              <a:t>Ils comprirent qu’il s’agissait de Rhéa</a:t>
            </a:r>
          </a:p>
          <a:p>
            <a:r>
              <a:rPr lang="fr-FR" dirty="0" smtClean="0"/>
              <a:t>Ils prirent des pierres, et celles jetées par Deucalion devinrent des  hommes</a:t>
            </a:r>
          </a:p>
          <a:p>
            <a:r>
              <a:rPr lang="fr-FR" dirty="0" smtClean="0"/>
              <a:t>Celles jetées par Pyrrha devinrent des femmes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46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génération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Zeus</a:t>
            </a:r>
            <a:r>
              <a:rPr lang="fr-FR" dirty="0" smtClean="0"/>
              <a:t>, en devenant le nouveau chef des divinités, répartit les fonctions importantes entre ses frères et sœurs:</a:t>
            </a:r>
          </a:p>
          <a:p>
            <a:r>
              <a:rPr lang="fr-FR" b="1" dirty="0" smtClean="0"/>
              <a:t>Héra</a:t>
            </a:r>
            <a:r>
              <a:rPr lang="fr-FR" dirty="0" smtClean="0"/>
              <a:t> (son épouse) : déesse du mariage</a:t>
            </a:r>
          </a:p>
          <a:p>
            <a:r>
              <a:rPr lang="fr-FR" b="1" dirty="0" smtClean="0"/>
              <a:t>Poséidon</a:t>
            </a:r>
            <a:r>
              <a:rPr lang="fr-FR" dirty="0" smtClean="0"/>
              <a:t>: dieu de la mer</a:t>
            </a:r>
          </a:p>
          <a:p>
            <a:r>
              <a:rPr lang="fr-FR" b="1" dirty="0" smtClean="0"/>
              <a:t>Hadès</a:t>
            </a:r>
            <a:r>
              <a:rPr lang="fr-FR" dirty="0" smtClean="0"/>
              <a:t>: dieu des Enfers</a:t>
            </a:r>
          </a:p>
          <a:p>
            <a:r>
              <a:rPr lang="fr-FR" b="1" dirty="0" smtClean="0"/>
              <a:t>Déméter</a:t>
            </a:r>
            <a:r>
              <a:rPr lang="fr-FR" dirty="0" smtClean="0"/>
              <a:t>: déesse des moissons</a:t>
            </a:r>
          </a:p>
          <a:p>
            <a:r>
              <a:rPr lang="fr-FR" b="1" dirty="0" smtClean="0"/>
              <a:t>Hestia</a:t>
            </a:r>
            <a:r>
              <a:rPr lang="fr-FR" dirty="0" smtClean="0"/>
              <a:t>: déesse du foyer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08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Zeus eut des enfants de Héra:</a:t>
            </a:r>
          </a:p>
          <a:p>
            <a:pPr lvl="1"/>
            <a:r>
              <a:rPr lang="fr-FR" b="1" dirty="0" smtClean="0"/>
              <a:t>Arès</a:t>
            </a:r>
            <a:r>
              <a:rPr lang="fr-FR" dirty="0" smtClean="0"/>
              <a:t> : dieu de la guerre</a:t>
            </a:r>
          </a:p>
          <a:p>
            <a:pPr lvl="1"/>
            <a:r>
              <a:rPr lang="fr-FR" b="1" dirty="0" smtClean="0"/>
              <a:t>Héphaïstos</a:t>
            </a:r>
            <a:r>
              <a:rPr lang="fr-FR" dirty="0" smtClean="0"/>
              <a:t>: forgeron des dieux</a:t>
            </a:r>
          </a:p>
          <a:p>
            <a:r>
              <a:rPr lang="fr-FR" dirty="0" smtClean="0"/>
              <a:t>Et avec d’autres déesses:</a:t>
            </a:r>
          </a:p>
          <a:p>
            <a:pPr lvl="1"/>
            <a:r>
              <a:rPr lang="fr-FR" b="1" dirty="0" smtClean="0"/>
              <a:t>Apollon</a:t>
            </a:r>
            <a:r>
              <a:rPr lang="fr-FR" dirty="0" smtClean="0"/>
              <a:t> : dieu du Soleil et de la musique</a:t>
            </a:r>
          </a:p>
          <a:p>
            <a:pPr lvl="1"/>
            <a:r>
              <a:rPr lang="fr-FR" b="1" dirty="0" smtClean="0"/>
              <a:t>Artémis</a:t>
            </a:r>
            <a:r>
              <a:rPr lang="fr-FR" dirty="0" smtClean="0"/>
              <a:t> : déesse jumelle d’Apollon, déesse de la Lune et de la chasse</a:t>
            </a:r>
          </a:p>
          <a:p>
            <a:pPr lvl="1"/>
            <a:r>
              <a:rPr lang="fr-FR" b="1" dirty="0" smtClean="0"/>
              <a:t>Athéna</a:t>
            </a:r>
            <a:r>
              <a:rPr lang="fr-FR" dirty="0" smtClean="0"/>
              <a:t>: déesse de l’intelligence</a:t>
            </a:r>
          </a:p>
          <a:p>
            <a:pPr lvl="1"/>
            <a:r>
              <a:rPr lang="fr-FR" b="1" dirty="0" smtClean="0"/>
              <a:t>Perséphone</a:t>
            </a:r>
            <a:r>
              <a:rPr lang="fr-FR" dirty="0" smtClean="0"/>
              <a:t>: enlevée par son oncle Héphaïstos pour habiter dans les Enfers</a:t>
            </a:r>
          </a:p>
          <a:p>
            <a:r>
              <a:rPr lang="fr-FR" dirty="0" smtClean="0"/>
              <a:t>Et avec des mortelles:</a:t>
            </a:r>
          </a:p>
        </p:txBody>
      </p:sp>
    </p:spTree>
    <p:extLst>
      <p:ext uri="{BB962C8B-B14F-4D97-AF65-F5344CB8AC3E}">
        <p14:creationId xmlns:p14="http://schemas.microsoft.com/office/powerpoint/2010/main" val="23438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génération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Enfants nés de Zeus et de mortelles:</a:t>
            </a:r>
          </a:p>
          <a:p>
            <a:r>
              <a:rPr lang="fr-FR" b="1" dirty="0" err="1" smtClean="0"/>
              <a:t>Héraklès</a:t>
            </a:r>
            <a:r>
              <a:rPr lang="fr-FR" dirty="0" smtClean="0"/>
              <a:t> connut pour les 12 Travaux qu’il effectués</a:t>
            </a:r>
          </a:p>
          <a:p>
            <a:r>
              <a:rPr lang="fr-FR" b="1" dirty="0" smtClean="0"/>
              <a:t>Dionysos</a:t>
            </a:r>
            <a:r>
              <a:rPr lang="fr-FR" dirty="0" smtClean="0"/>
              <a:t>: fut rendu immortel et devint dieu du vin et des fêtes</a:t>
            </a:r>
          </a:p>
          <a:p>
            <a:r>
              <a:rPr lang="fr-FR" b="1" dirty="0" smtClean="0"/>
              <a:t>Persée</a:t>
            </a:r>
            <a:r>
              <a:rPr lang="fr-FR" dirty="0" smtClean="0"/>
              <a:t>: connut pour la capture de la </a:t>
            </a:r>
            <a:r>
              <a:rPr lang="fr-FR" dirty="0" err="1" smtClean="0"/>
              <a:t>Gordone</a:t>
            </a:r>
            <a:r>
              <a:rPr lang="fr-FR" dirty="0" smtClean="0"/>
              <a:t> Méduse</a:t>
            </a:r>
          </a:p>
          <a:p>
            <a:r>
              <a:rPr lang="fr-FR" b="1" dirty="0" smtClean="0"/>
              <a:t>Castor et </a:t>
            </a:r>
            <a:r>
              <a:rPr lang="fr-FR" b="1" dirty="0" err="1" smtClean="0"/>
              <a:t>Pollux</a:t>
            </a:r>
            <a:r>
              <a:rPr lang="fr-FR" dirty="0" smtClean="0"/>
              <a:t>: frères jumeaux, célébrés pour leurs nombreuses participations à des guerres</a:t>
            </a:r>
          </a:p>
          <a:p>
            <a:r>
              <a:rPr lang="fr-FR" b="1" dirty="0" smtClean="0"/>
              <a:t>Hélène et Clytemnestre</a:t>
            </a:r>
            <a:r>
              <a:rPr lang="fr-FR" dirty="0" smtClean="0"/>
              <a:t>: célèbres pour leur participation à la guerre de Troie.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4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Religion et mythes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Pas de textes sacrés chez les Grecs de l’Antiquité</a:t>
            </a:r>
          </a:p>
          <a:p>
            <a:r>
              <a:rPr lang="fr-FR" dirty="0" smtClean="0"/>
              <a:t>Rites publics et privés=  honorer les dieux pour s’attirer leurs faveurs, et éviter les malheurs…</a:t>
            </a:r>
          </a:p>
          <a:p>
            <a:r>
              <a:rPr lang="fr-FR" dirty="0" smtClean="0"/>
              <a:t>Les mythes = légendes mettant en vedette des dieux, des héros afin d’expliquer l’inexplicable…</a:t>
            </a:r>
          </a:p>
          <a:p>
            <a:r>
              <a:rPr lang="fr-FR" dirty="0" smtClean="0"/>
              <a:t>Les dieux = invention des humains (poètes, écrivains)</a:t>
            </a:r>
          </a:p>
          <a:p>
            <a:r>
              <a:rPr lang="fr-FR" dirty="0" smtClean="0"/>
              <a:t>Les hommes = ont été créés par les dieux…</a:t>
            </a:r>
          </a:p>
          <a:p>
            <a:r>
              <a:rPr lang="fr-FR" dirty="0" smtClean="0"/>
              <a:t>Sources:</a:t>
            </a:r>
          </a:p>
          <a:p>
            <a:pPr lvl="1"/>
            <a:r>
              <a:rPr lang="fr-FR" dirty="0" smtClean="0"/>
              <a:t>Homère, Hésiode, auteurs tragiques comme Sophocle, Eschyle, Euripide, des philosophes comme Socrate, Platon, Pythagore…</a:t>
            </a:r>
          </a:p>
          <a:p>
            <a:pPr lvl="1"/>
            <a:r>
              <a:rPr lang="fr-FR" dirty="0" smtClean="0"/>
              <a:t>Poterie, peinture, mosaïque, sculpture…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19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divinités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Êtres surnaturels</a:t>
            </a:r>
          </a:p>
          <a:p>
            <a:r>
              <a:rPr lang="fr-FR" dirty="0" smtClean="0"/>
              <a:t>Accomplissent des exploits …surnaturels</a:t>
            </a:r>
          </a:p>
          <a:p>
            <a:r>
              <a:rPr lang="fr-FR" dirty="0" smtClean="0"/>
              <a:t>Sont immortels</a:t>
            </a:r>
          </a:p>
          <a:p>
            <a:r>
              <a:rPr lang="fr-FR" dirty="0" smtClean="0"/>
              <a:t>Ressemblent aux humains (physiquement et psychologiquement)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zeu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89" r="-38889"/>
          <a:stretch>
            <a:fillRect/>
          </a:stretch>
        </p:blipFill>
        <p:spPr>
          <a:xfrm>
            <a:off x="-460013" y="929982"/>
            <a:ext cx="6274319" cy="4705739"/>
          </a:xfrm>
          <a:prstGeom prst="rect">
            <a:avLst/>
          </a:prstGeom>
        </p:spPr>
      </p:pic>
      <p:pic>
        <p:nvPicPr>
          <p:cNvPr id="5" name="Image 4" descr="poseid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431" y="929982"/>
            <a:ext cx="3529304" cy="47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 dirty="0" smtClean="0"/>
              <a:t>Divinités grecques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aphrodit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28" y="1134401"/>
            <a:ext cx="3402009" cy="4536011"/>
          </a:xfrm>
          <a:prstGeom prst="rect">
            <a:avLst/>
          </a:prstGeom>
        </p:spPr>
      </p:pic>
      <p:pic>
        <p:nvPicPr>
          <p:cNvPr id="9" name="Image 8" descr="athen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335" y="1009806"/>
            <a:ext cx="3504777" cy="46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héros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Êtres surnaturels nés de parents divins et mortels</a:t>
            </a:r>
          </a:p>
          <a:p>
            <a:r>
              <a:rPr lang="fr-FR" dirty="0" smtClean="0"/>
              <a:t>Accomplissent des exploits…surnaturels</a:t>
            </a:r>
          </a:p>
          <a:p>
            <a:r>
              <a:rPr lang="fr-FR" dirty="0" smtClean="0"/>
              <a:t>Sont mortels (contrairement aux dieux et déesses)</a:t>
            </a:r>
          </a:p>
          <a:p>
            <a:r>
              <a:rPr lang="fr-FR" dirty="0" smtClean="0"/>
              <a:t>Ressemblent aux humains (physiquement et psychologiquement)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08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4-05-04 à 12.33.5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444" r="-71444"/>
          <a:stretch>
            <a:fillRect/>
          </a:stretch>
        </p:blipFill>
        <p:spPr>
          <a:xfrm>
            <a:off x="-2014309" y="980071"/>
            <a:ext cx="9786709" cy="4660339"/>
          </a:xfrm>
        </p:spPr>
      </p:pic>
      <p:pic>
        <p:nvPicPr>
          <p:cNvPr id="5" name="Espace réservé du contenu 7" descr="Capture d’écran 2014-05-06 à 23.04.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69" r="-23269"/>
          <a:stretch>
            <a:fillRect/>
          </a:stretch>
        </p:blipFill>
        <p:spPr>
          <a:xfrm>
            <a:off x="4095986" y="980071"/>
            <a:ext cx="5048014" cy="38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Des dieux et des héros différents d’aujourd’hui?</a:t>
            </a:r>
            <a:endParaRPr lang="fr-FR" sz="1600" dirty="0"/>
          </a:p>
        </p:txBody>
      </p:sp>
      <p:pic>
        <p:nvPicPr>
          <p:cNvPr id="4" name="Espace réservé du contenu 3" descr="Capture d’écran 2014-05-24 à 11.29.2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89" r="-27089"/>
          <a:stretch>
            <a:fillRect/>
          </a:stretch>
        </p:blipFill>
        <p:spPr>
          <a:xfrm>
            <a:off x="-328446" y="2315339"/>
            <a:ext cx="6835638" cy="3255067"/>
          </a:xfrm>
        </p:spPr>
      </p:pic>
      <p:pic>
        <p:nvPicPr>
          <p:cNvPr id="5" name="Image 4" descr="Capture d’écran 2014-05-24 à 11.42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067" y="2315339"/>
            <a:ext cx="2455333" cy="33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1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940</Words>
  <Application>Microsoft Macintosh PowerPoint</Application>
  <PresentationFormat>Présentation à l'écran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Couture</vt:lpstr>
      <vt:lpstr>Mythologie grecque II 1er cours </vt:lpstr>
      <vt:lpstr>Ma page web</vt:lpstr>
      <vt:lpstr>Religion et mythes</vt:lpstr>
      <vt:lpstr>divinités</vt:lpstr>
      <vt:lpstr>Présentation PowerPoint</vt:lpstr>
      <vt:lpstr>Présentation PowerPoint</vt:lpstr>
      <vt:lpstr>Les héros</vt:lpstr>
      <vt:lpstr>Présentation PowerPoint</vt:lpstr>
      <vt:lpstr>Des dieux et des héros différents d’aujourd’hui?</vt:lpstr>
      <vt:lpstr>Quelques mythes</vt:lpstr>
      <vt:lpstr>La cosmogonie (origine des dieux)</vt:lpstr>
      <vt:lpstr>1ere génération:</vt:lpstr>
      <vt:lpstr>Gaia et Ouranos</vt:lpstr>
      <vt:lpstr>2e génération</vt:lpstr>
      <vt:lpstr>2e génération (suite)</vt:lpstr>
      <vt:lpstr>Rhéa offrant à Cronos une pierre à la place du petit Zeus</vt:lpstr>
      <vt:lpstr>2e génération (suite)</vt:lpstr>
      <vt:lpstr> </vt:lpstr>
      <vt:lpstr>2e génération (suite)</vt:lpstr>
      <vt:lpstr>Présentation PowerPoint</vt:lpstr>
      <vt:lpstr>2e génération (suite)</vt:lpstr>
      <vt:lpstr>Présentation PowerPoint</vt:lpstr>
      <vt:lpstr>2e génération (suite)</vt:lpstr>
      <vt:lpstr>3e génération</vt:lpstr>
      <vt:lpstr>3e génération (suite)</vt:lpstr>
      <vt:lpstr>3e génération (suite)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Mythologie grecque</dc:title>
  <dc:creator>évaluateur texte</dc:creator>
  <cp:lastModifiedBy>évaluateur texte</cp:lastModifiedBy>
  <cp:revision>42</cp:revision>
  <dcterms:created xsi:type="dcterms:W3CDTF">2014-08-27T17:45:32Z</dcterms:created>
  <dcterms:modified xsi:type="dcterms:W3CDTF">2014-09-10T19:32:49Z</dcterms:modified>
</cp:coreProperties>
</file>