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8" r:id="rId4"/>
    <p:sldId id="258" r:id="rId5"/>
    <p:sldId id="265" r:id="rId6"/>
    <p:sldId id="288" r:id="rId7"/>
    <p:sldId id="289" r:id="rId8"/>
    <p:sldId id="266" r:id="rId9"/>
    <p:sldId id="290" r:id="rId10"/>
    <p:sldId id="259" r:id="rId11"/>
    <p:sldId id="260" r:id="rId12"/>
    <p:sldId id="261" r:id="rId13"/>
    <p:sldId id="287" r:id="rId14"/>
    <p:sldId id="262" r:id="rId15"/>
    <p:sldId id="263" r:id="rId16"/>
    <p:sldId id="284" r:id="rId17"/>
    <p:sldId id="285" r:id="rId18"/>
    <p:sldId id="264" r:id="rId19"/>
    <p:sldId id="283" r:id="rId20"/>
    <p:sldId id="267" r:id="rId21"/>
    <p:sldId id="292" r:id="rId22"/>
    <p:sldId id="291" r:id="rId23"/>
    <p:sldId id="286" r:id="rId24"/>
    <p:sldId id="280" r:id="rId25"/>
    <p:sldId id="279" r:id="rId26"/>
    <p:sldId id="268" r:id="rId27"/>
    <p:sldId id="281" r:id="rId28"/>
    <p:sldId id="269" r:id="rId29"/>
    <p:sldId id="270" r:id="rId30"/>
    <p:sldId id="282" r:id="rId31"/>
    <p:sldId id="295" r:id="rId32"/>
    <p:sldId id="296" r:id="rId33"/>
    <p:sldId id="297" r:id="rId34"/>
    <p:sldId id="271" r:id="rId35"/>
    <p:sldId id="293" r:id="rId36"/>
    <p:sldId id="272" r:id="rId37"/>
    <p:sldId id="274" r:id="rId38"/>
    <p:sldId id="276" r:id="rId39"/>
    <p:sldId id="275" r:id="rId40"/>
    <p:sldId id="277" r:id="rId41"/>
    <p:sldId id="294" r:id="rId42"/>
    <p:sldId id="298" r:id="rId43"/>
    <p:sldId id="299" r:id="rId44"/>
    <p:sldId id="300" r:id="rId45"/>
    <p:sldId id="301" r:id="rId46"/>
    <p:sldId id="302" r:id="rId47"/>
    <p:sldId id="303" r:id="rId4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4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CA" smtClean="0"/>
              <a:t>Cliquez et modifiez le titre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D1A51958-51CE-8E4D-91DD-18AB7861C4F9}" type="datetimeFigureOut">
              <a:rPr lang="fr-FR" smtClean="0"/>
              <a:t>2014-09-21</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365CDEE4-4930-1B4B-AA63-DC0D81211F2B}"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D1A51958-51CE-8E4D-91DD-18AB7861C4F9}" type="datetimeFigureOut">
              <a:rPr lang="fr-FR" smtClean="0"/>
              <a:t>2014-09-21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5CDEE4-4930-1B4B-AA63-DC0D81211F2B}"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D1A51958-51CE-8E4D-91DD-18AB7861C4F9}" type="datetimeFigureOut">
              <a:rPr lang="fr-FR" smtClean="0"/>
              <a:t>2014-09-21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5CDEE4-4930-1B4B-AA63-DC0D81211F2B}"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D1A51958-51CE-8E4D-91DD-18AB7861C4F9}" type="datetimeFigureOut">
              <a:rPr lang="fr-FR" smtClean="0"/>
              <a:t>2014-09-21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5CDEE4-4930-1B4B-AA63-DC0D81211F2B}" type="slidenum">
              <a:rPr lang="fr-FR" smtClean="0"/>
              <a:t>‹#›</a:t>
            </a:fld>
            <a:endParaRPr lang="fr-F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A51958-51CE-8E4D-91DD-18AB7861C4F9}" type="datetimeFigureOut">
              <a:rPr lang="fr-FR" smtClean="0"/>
              <a:t>2014-09-21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65CDEE4-4930-1B4B-AA63-DC0D81211F2B}"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D1A51958-51CE-8E4D-91DD-18AB7861C4F9}" type="datetimeFigureOut">
              <a:rPr lang="fr-FR" smtClean="0"/>
              <a:t>2014-09-21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65CDEE4-4930-1B4B-AA63-DC0D81211F2B}"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D1A51958-51CE-8E4D-91DD-18AB7861C4F9}" type="datetimeFigureOut">
              <a:rPr lang="fr-FR" smtClean="0"/>
              <a:t>2014-09-21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65CDEE4-4930-1B4B-AA63-DC0D81211F2B}"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D1A51958-51CE-8E4D-91DD-18AB7861C4F9}" type="datetimeFigureOut">
              <a:rPr lang="fr-FR" smtClean="0"/>
              <a:t>2014-09-21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65CDEE4-4930-1B4B-AA63-DC0D81211F2B}"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A51958-51CE-8E4D-91DD-18AB7861C4F9}" type="datetimeFigureOut">
              <a:rPr lang="fr-FR" smtClean="0"/>
              <a:t>2014-09-21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65CDEE4-4930-1B4B-AA63-DC0D81211F2B}"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D1A51958-51CE-8E4D-91DD-18AB7861C4F9}" type="datetimeFigureOut">
              <a:rPr lang="fr-FR" smtClean="0"/>
              <a:t>2014-09-21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65CDEE4-4930-1B4B-AA63-DC0D81211F2B}"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D1A51958-51CE-8E4D-91DD-18AB7861C4F9}" type="datetimeFigureOut">
              <a:rPr lang="fr-FR" smtClean="0"/>
              <a:t>2014-09-21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65CDEE4-4930-1B4B-AA63-DC0D81211F2B}"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CA"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1A51958-51CE-8E4D-91DD-18AB7861C4F9}" type="datetimeFigureOut">
              <a:rPr lang="fr-FR" smtClean="0"/>
              <a:t>2014-09-21</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65CDEE4-4930-1B4B-AA63-DC0D81211F2B}"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erbrooke.ca/moodle-cours/course/view.php?id=825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herbrooke.ca/moodle-cours/course/view.php?id=8255" TargetMode="External"/><Relationship Id="rId3" Type="http://schemas.openxmlformats.org/officeDocument/2006/relationships/hyperlink" Target="https://dossier-etudiant.sti.usherbrooke.ca/mon-dossier/demande-acc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dirty="0"/>
              <a:t>Mythologie </a:t>
            </a:r>
            <a:r>
              <a:rPr lang="fr-FR" sz="3200" dirty="0" smtClean="0"/>
              <a:t>grecque</a:t>
            </a:r>
            <a:r>
              <a:rPr lang="fr-FR" sz="3200" dirty="0"/>
              <a:t> </a:t>
            </a:r>
            <a:r>
              <a:rPr lang="fr-FR" sz="3200" dirty="0" smtClean="0"/>
              <a:t>II</a:t>
            </a:r>
            <a:br>
              <a:rPr lang="fr-FR" sz="3200" dirty="0" smtClean="0"/>
            </a:br>
            <a:r>
              <a:rPr lang="fr-FR" sz="3200" dirty="0" smtClean="0"/>
              <a:t>2</a:t>
            </a:r>
            <a:r>
              <a:rPr lang="fr-FR" sz="3200" baseline="30000" dirty="0" smtClean="0"/>
              <a:t>e</a:t>
            </a:r>
            <a:r>
              <a:rPr lang="fr-FR" sz="3200" dirty="0" smtClean="0"/>
              <a:t> cours</a:t>
            </a:r>
            <a:endParaRPr lang="fr-FR" sz="3200" dirty="0"/>
          </a:p>
        </p:txBody>
      </p:sp>
      <p:sp>
        <p:nvSpPr>
          <p:cNvPr id="3" name="Sous-titre 2"/>
          <p:cNvSpPr>
            <a:spLocks noGrp="1"/>
          </p:cNvSpPr>
          <p:nvPr>
            <p:ph type="subTitle" idx="1"/>
          </p:nvPr>
        </p:nvSpPr>
        <p:spPr/>
        <p:txBody>
          <a:bodyPr>
            <a:normAutofit fontScale="70000" lnSpcReduction="20000"/>
          </a:bodyPr>
          <a:lstStyle/>
          <a:p>
            <a:r>
              <a:rPr lang="fr-FR" dirty="0"/>
              <a:t>Luc Guay, </a:t>
            </a:r>
            <a:r>
              <a:rPr lang="fr-FR" dirty="0" err="1"/>
              <a:t>Ph.D</a:t>
            </a:r>
            <a:r>
              <a:rPr lang="fr-FR" dirty="0"/>
              <a:t>, didactique de l’histoire</a:t>
            </a:r>
          </a:p>
          <a:p>
            <a:r>
              <a:rPr lang="fr-FR" dirty="0"/>
              <a:t>UTA automne 2014</a:t>
            </a:r>
          </a:p>
        </p:txBody>
      </p:sp>
    </p:spTree>
    <p:extLst>
      <p:ext uri="{BB962C8B-B14F-4D97-AF65-F5344CB8AC3E}">
        <p14:creationId xmlns:p14="http://schemas.microsoft.com/office/powerpoint/2010/main" val="2233447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Origines du mythe: </a:t>
            </a:r>
            <a:br>
              <a:rPr lang="fr-FR" dirty="0"/>
            </a:br>
            <a:endParaRPr lang="fr-FR" dirty="0"/>
          </a:p>
        </p:txBody>
      </p:sp>
      <p:sp>
        <p:nvSpPr>
          <p:cNvPr id="3" name="Espace réservé du contenu 2"/>
          <p:cNvSpPr>
            <a:spLocks noGrp="1"/>
          </p:cNvSpPr>
          <p:nvPr>
            <p:ph idx="1"/>
          </p:nvPr>
        </p:nvSpPr>
        <p:spPr>
          <a:xfrm>
            <a:off x="750021" y="2200160"/>
            <a:ext cx="7590207" cy="3480254"/>
          </a:xfrm>
        </p:spPr>
        <p:txBody>
          <a:bodyPr>
            <a:normAutofit/>
          </a:bodyPr>
          <a:lstStyle/>
          <a:p>
            <a:r>
              <a:rPr lang="fr-FR" dirty="0" smtClean="0"/>
              <a:t>1. selon </a:t>
            </a:r>
            <a:r>
              <a:rPr lang="fr-FR" b="1" dirty="0" smtClean="0"/>
              <a:t>Homère (8</a:t>
            </a:r>
            <a:r>
              <a:rPr lang="fr-FR" b="1" baseline="30000" dirty="0" smtClean="0"/>
              <a:t>e</a:t>
            </a:r>
            <a:r>
              <a:rPr lang="fr-FR" b="1" dirty="0" smtClean="0"/>
              <a:t> s. av. J.C.)</a:t>
            </a:r>
            <a:r>
              <a:rPr lang="fr-FR" dirty="0" smtClean="0"/>
              <a:t>:</a:t>
            </a:r>
          </a:p>
          <a:p>
            <a:pPr lvl="1"/>
            <a:r>
              <a:rPr lang="fr-FR" dirty="0" smtClean="0"/>
              <a:t>Achille, durant la guerre de Troie voulut honorer la mémoire de son ami Patrocle tué par le Troyen Hector.</a:t>
            </a:r>
          </a:p>
          <a:p>
            <a:r>
              <a:rPr lang="fr-FR" dirty="0" smtClean="0"/>
              <a:t>2. selon </a:t>
            </a:r>
            <a:r>
              <a:rPr lang="fr-FR" b="1" dirty="0" err="1"/>
              <a:t>Phérécyde</a:t>
            </a:r>
            <a:r>
              <a:rPr lang="fr-FR" b="1" dirty="0"/>
              <a:t> </a:t>
            </a:r>
            <a:r>
              <a:rPr lang="fr-FR" b="1" dirty="0" smtClean="0"/>
              <a:t>d'Athènes (5</a:t>
            </a:r>
            <a:r>
              <a:rPr lang="fr-FR" b="1" baseline="30000" dirty="0" smtClean="0"/>
              <a:t>e</a:t>
            </a:r>
            <a:r>
              <a:rPr lang="fr-FR" b="1" dirty="0" smtClean="0"/>
              <a:t> s. av. J.C.)</a:t>
            </a:r>
            <a:r>
              <a:rPr lang="fr-FR" dirty="0" smtClean="0"/>
              <a:t>:</a:t>
            </a:r>
          </a:p>
          <a:p>
            <a:pPr lvl="1"/>
            <a:r>
              <a:rPr lang="fr-FR" dirty="0" smtClean="0"/>
              <a:t>Course de chars organisé par un roi (</a:t>
            </a:r>
            <a:r>
              <a:rPr lang="fr-FR" dirty="0" err="1" smtClean="0"/>
              <a:t>Oenamos</a:t>
            </a:r>
            <a:r>
              <a:rPr lang="fr-FR" dirty="0" smtClean="0"/>
              <a:t>) pour déterminer le jeune homme qui pourra épouser sa fille Hippodamie: lui-même participerait à la course…</a:t>
            </a:r>
          </a:p>
          <a:p>
            <a:pPr lvl="1"/>
            <a:r>
              <a:rPr lang="fr-FR" dirty="0" smtClean="0"/>
              <a:t>Les vaincus seront…tués</a:t>
            </a:r>
          </a:p>
          <a:p>
            <a:pPr lvl="1"/>
            <a:r>
              <a:rPr lang="fr-FR" dirty="0" smtClean="0"/>
              <a:t>Le héros Pélops réussit à vaincre grâce au char d’or et aux chevaux ailés fabriqués par le dieu Poséidon: Hippodamie avait fait en sorte que les roues du char de son père se brisent durant la course…causant sa mort;</a:t>
            </a:r>
          </a:p>
          <a:p>
            <a:pPr lvl="1"/>
            <a:r>
              <a:rPr lang="fr-FR" dirty="0" smtClean="0"/>
              <a:t>Pélops institua des jeux pour honorer la mémoire du roi </a:t>
            </a:r>
            <a:r>
              <a:rPr lang="fr-FR" dirty="0" err="1" smtClean="0"/>
              <a:t>Oenamos</a:t>
            </a:r>
            <a:r>
              <a:rPr lang="fr-FR" dirty="0" smtClean="0"/>
              <a:t>.</a:t>
            </a:r>
            <a:endParaRPr lang="fr-FR" dirty="0"/>
          </a:p>
          <a:p>
            <a:endParaRPr lang="fr-FR" dirty="0"/>
          </a:p>
        </p:txBody>
      </p:sp>
    </p:spTree>
    <p:extLst>
      <p:ext uri="{BB962C8B-B14F-4D97-AF65-F5344CB8AC3E}">
        <p14:creationId xmlns:p14="http://schemas.microsoft.com/office/powerpoint/2010/main" val="1389885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188720"/>
            <a:ext cx="7264400" cy="4582160"/>
          </a:xfrm>
        </p:spPr>
        <p:txBody>
          <a:bodyPr>
            <a:normAutofit/>
          </a:bodyPr>
          <a:lstStyle/>
          <a:p>
            <a:r>
              <a:rPr lang="fr-FR" dirty="0" smtClean="0"/>
              <a:t>Selon </a:t>
            </a:r>
            <a:r>
              <a:rPr lang="fr-FR" dirty="0" err="1" smtClean="0"/>
              <a:t>Phlégon</a:t>
            </a:r>
            <a:r>
              <a:rPr lang="fr-FR" dirty="0" smtClean="0"/>
              <a:t> (2</a:t>
            </a:r>
            <a:r>
              <a:rPr lang="fr-FR" baseline="30000" dirty="0" smtClean="0"/>
              <a:t>e</a:t>
            </a:r>
            <a:r>
              <a:rPr lang="fr-FR" dirty="0" smtClean="0"/>
              <a:t> s. </a:t>
            </a:r>
            <a:r>
              <a:rPr lang="fr-FR" dirty="0" err="1" smtClean="0"/>
              <a:t>ap</a:t>
            </a:r>
            <a:r>
              <a:rPr lang="fr-FR" dirty="0" smtClean="0"/>
              <a:t>. J.C.):</a:t>
            </a:r>
          </a:p>
          <a:p>
            <a:pPr lvl="1"/>
            <a:r>
              <a:rPr lang="fr-FR" dirty="0" err="1" smtClean="0"/>
              <a:t>Héraklès</a:t>
            </a:r>
            <a:r>
              <a:rPr lang="fr-FR" dirty="0" smtClean="0"/>
              <a:t> voulut honorer la mémoire de Pélops en organisant des courses de char</a:t>
            </a:r>
          </a:p>
          <a:p>
            <a:r>
              <a:rPr lang="fr-FR" dirty="0" smtClean="0"/>
              <a:t>Selon Pindare (5</a:t>
            </a:r>
            <a:r>
              <a:rPr lang="fr-FR" baseline="30000" dirty="0" smtClean="0"/>
              <a:t>e</a:t>
            </a:r>
            <a:r>
              <a:rPr lang="fr-FR" dirty="0" smtClean="0"/>
              <a:t> s. av. J.C.):</a:t>
            </a:r>
          </a:p>
          <a:p>
            <a:pPr lvl="1"/>
            <a:r>
              <a:rPr lang="fr-FR" dirty="0" err="1" smtClean="0"/>
              <a:t>Héraklès</a:t>
            </a:r>
            <a:r>
              <a:rPr lang="fr-FR" dirty="0" smtClean="0"/>
              <a:t> </a:t>
            </a:r>
            <a:r>
              <a:rPr lang="fr-FR" dirty="0"/>
              <a:t>voulut expier la mort du roi Augias qu’il venait de tuer parce que ce dernier avait refusé de lui verser le salaire entendu</a:t>
            </a:r>
            <a:r>
              <a:rPr lang="fr-FR" dirty="0" smtClean="0"/>
              <a:t>;</a:t>
            </a:r>
          </a:p>
          <a:p>
            <a:r>
              <a:rPr lang="fr-FR" dirty="0" smtClean="0"/>
              <a:t>Selon Pausanias (2</a:t>
            </a:r>
            <a:r>
              <a:rPr lang="fr-FR" baseline="30000" dirty="0" smtClean="0"/>
              <a:t>e</a:t>
            </a:r>
            <a:r>
              <a:rPr lang="fr-FR" dirty="0" smtClean="0"/>
              <a:t> s. av. J.C.):</a:t>
            </a:r>
          </a:p>
          <a:p>
            <a:pPr lvl="1"/>
            <a:r>
              <a:rPr lang="fr-FR" dirty="0" err="1" smtClean="0"/>
              <a:t>Héraklès</a:t>
            </a:r>
            <a:r>
              <a:rPr lang="fr-FR" dirty="0" smtClean="0"/>
              <a:t> institua les jeux pour s’exercer à la course contre ses frères</a:t>
            </a:r>
          </a:p>
          <a:p>
            <a:pPr lvl="1"/>
            <a:endParaRPr lang="fr-FR" dirty="0" smtClean="0"/>
          </a:p>
        </p:txBody>
      </p:sp>
    </p:spTree>
    <p:extLst>
      <p:ext uri="{BB962C8B-B14F-4D97-AF65-F5344CB8AC3E}">
        <p14:creationId xmlns:p14="http://schemas.microsoft.com/office/powerpoint/2010/main" val="4217814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Cérémonies olympiques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Temple édifié en l’honneur de Zeus</a:t>
            </a:r>
          </a:p>
          <a:p>
            <a:r>
              <a:rPr lang="fr-FR" dirty="0" smtClean="0"/>
              <a:t>Cérémonies religieuses se déroulaient avant les jeux</a:t>
            </a:r>
          </a:p>
          <a:p>
            <a:pPr lvl="1"/>
            <a:r>
              <a:rPr lang="fr-FR" dirty="0" smtClean="0"/>
              <a:t>2</a:t>
            </a:r>
            <a:r>
              <a:rPr lang="fr-FR" baseline="30000" dirty="0" smtClean="0"/>
              <a:t>e</a:t>
            </a:r>
            <a:r>
              <a:rPr lang="fr-FR" dirty="0" smtClean="0"/>
              <a:t> pleine lune avant solstice d’été</a:t>
            </a:r>
          </a:p>
          <a:p>
            <a:r>
              <a:rPr lang="fr-FR" dirty="0" err="1" smtClean="0"/>
              <a:t>Trève</a:t>
            </a:r>
            <a:r>
              <a:rPr lang="fr-FR" dirty="0" smtClean="0"/>
              <a:t> sacrée durait 1 mois pour assurer la sécurité des athlètes</a:t>
            </a:r>
          </a:p>
          <a:p>
            <a:r>
              <a:rPr lang="fr-FR" dirty="0" smtClean="0"/>
              <a:t>Hécatombe: sacrifice de 100 bœufs devant autel de Zeus</a:t>
            </a:r>
          </a:p>
          <a:p>
            <a:r>
              <a:rPr lang="fr-FR" dirty="0" smtClean="0"/>
              <a:t>Serment olympique par les athlètes devant la statue de Zeus</a:t>
            </a:r>
          </a:p>
          <a:p>
            <a:r>
              <a:rPr lang="fr-FR" dirty="0" smtClean="0"/>
              <a:t>Durée: 7 jours dont 5 jours pour les compétitions</a:t>
            </a:r>
            <a:endParaRPr lang="fr-FR" dirty="0"/>
          </a:p>
        </p:txBody>
      </p:sp>
    </p:spTree>
    <p:extLst>
      <p:ext uri="{BB962C8B-B14F-4D97-AF65-F5344CB8AC3E}">
        <p14:creationId xmlns:p14="http://schemas.microsoft.com/office/powerpoint/2010/main" val="1024512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smtClean="0"/>
              <a:t>Serment des athlètes devant la statue de Zeus</a:t>
            </a:r>
            <a:endParaRPr lang="fr-FR" sz="2700" dirty="0"/>
          </a:p>
        </p:txBody>
      </p:sp>
      <p:sp>
        <p:nvSpPr>
          <p:cNvPr id="3" name="Espace réservé du contenu 2"/>
          <p:cNvSpPr>
            <a:spLocks noGrp="1"/>
          </p:cNvSpPr>
          <p:nvPr>
            <p:ph idx="1"/>
          </p:nvPr>
        </p:nvSpPr>
        <p:spPr>
          <a:xfrm>
            <a:off x="955040" y="2164080"/>
            <a:ext cx="7437120" cy="3881120"/>
          </a:xfrm>
        </p:spPr>
        <p:txBody>
          <a:bodyPr>
            <a:normAutofit/>
          </a:bodyPr>
          <a:lstStyle/>
          <a:p>
            <a:r>
              <a:rPr lang="fr-CA" dirty="0" smtClean="0"/>
              <a:t>« C'est </a:t>
            </a:r>
            <a:r>
              <a:rPr lang="fr-CA" dirty="0"/>
              <a:t>en sa présence que tous les athlètes, leurs </a:t>
            </a:r>
            <a:r>
              <a:rPr lang="fr-CA" dirty="0" smtClean="0"/>
              <a:t> pères </a:t>
            </a:r>
            <a:r>
              <a:rPr lang="fr-CA" dirty="0"/>
              <a:t>leurs frères et leurs maîtres d'exercice </a:t>
            </a:r>
            <a:r>
              <a:rPr lang="fr-CA" dirty="0" smtClean="0"/>
              <a:t> jurent solennellement qu'ils </a:t>
            </a:r>
            <a:r>
              <a:rPr lang="fr-CA" dirty="0"/>
              <a:t>ne commettront aucune </a:t>
            </a:r>
            <a:r>
              <a:rPr lang="fr-CA" dirty="0" smtClean="0"/>
              <a:t> fraude </a:t>
            </a:r>
            <a:r>
              <a:rPr lang="fr-CA" dirty="0"/>
              <a:t>dans la poursuite du prix des jeux </a:t>
            </a:r>
            <a:r>
              <a:rPr lang="fr-CA" dirty="0" smtClean="0"/>
              <a:t> olympiques</a:t>
            </a:r>
            <a:r>
              <a:rPr lang="fr-CA" dirty="0"/>
              <a:t>. On immole un porc, on le met en </a:t>
            </a:r>
            <a:r>
              <a:rPr lang="fr-CA" dirty="0" smtClean="0"/>
              <a:t>pièces</a:t>
            </a:r>
            <a:r>
              <a:rPr lang="fr-CA" dirty="0"/>
              <a:t>, et c'est sur les membres de la victime </a:t>
            </a:r>
            <a:r>
              <a:rPr lang="fr-CA" dirty="0" smtClean="0"/>
              <a:t> que </a:t>
            </a:r>
            <a:r>
              <a:rPr lang="fr-CA" dirty="0"/>
              <a:t>l'on fait prêter ce serment. Les athlètes jurent </a:t>
            </a:r>
            <a:r>
              <a:rPr lang="fr-CA" dirty="0" smtClean="0"/>
              <a:t>aussi </a:t>
            </a:r>
            <a:r>
              <a:rPr lang="fr-CA" dirty="0"/>
              <a:t>qu'ils ont employé dix mois entiers à apprendre </a:t>
            </a:r>
            <a:r>
              <a:rPr lang="fr-CA" dirty="0" smtClean="0"/>
              <a:t> l'espèce </a:t>
            </a:r>
            <a:r>
              <a:rPr lang="fr-CA" dirty="0"/>
              <a:t>d'exercice et de combat pour lequel </a:t>
            </a:r>
            <a:r>
              <a:rPr lang="fr-CA" dirty="0" smtClean="0"/>
              <a:t>ils </a:t>
            </a:r>
            <a:r>
              <a:rPr lang="fr-CA" dirty="0"/>
              <a:t>se présentent</a:t>
            </a:r>
            <a:r>
              <a:rPr lang="fr-CA" dirty="0" smtClean="0"/>
              <a:t>. »</a:t>
            </a:r>
          </a:p>
          <a:p>
            <a:r>
              <a:rPr lang="fr-CA" dirty="0" smtClean="0"/>
              <a:t> (</a:t>
            </a:r>
            <a:r>
              <a:rPr lang="fr-CA" dirty="0" err="1"/>
              <a:t>Pausanias,V</a:t>
            </a:r>
            <a:r>
              <a:rPr lang="fr-CA" dirty="0" smtClean="0"/>
              <a:t>, 24, 2</a:t>
            </a:r>
            <a:r>
              <a:rPr lang="fr-CA" baseline="30000" dirty="0" smtClean="0"/>
              <a:t>e</a:t>
            </a:r>
            <a:r>
              <a:rPr lang="fr-CA" dirty="0" smtClean="0"/>
              <a:t> s. </a:t>
            </a:r>
            <a:r>
              <a:rPr lang="fr-CA" dirty="0" err="1" smtClean="0"/>
              <a:t>ap</a:t>
            </a:r>
            <a:r>
              <a:rPr lang="fr-CA" dirty="0" smtClean="0"/>
              <a:t>. J.C.)</a:t>
            </a:r>
            <a:endParaRPr lang="fr-CA" dirty="0"/>
          </a:p>
          <a:p>
            <a:endParaRPr lang="fr-FR" dirty="0"/>
          </a:p>
        </p:txBody>
      </p:sp>
    </p:spTree>
    <p:extLst>
      <p:ext uri="{BB962C8B-B14F-4D97-AF65-F5344CB8AC3E}">
        <p14:creationId xmlns:p14="http://schemas.microsoft.com/office/powerpoint/2010/main" val="73195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épreuves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1. cours de chevaux</a:t>
            </a:r>
          </a:p>
          <a:p>
            <a:pPr lvl="1"/>
            <a:r>
              <a:rPr lang="fr-FR" dirty="0" smtClean="0"/>
              <a:t>12 tours de piste (14 000 m) pour les quadriges</a:t>
            </a:r>
          </a:p>
          <a:p>
            <a:pPr lvl="1"/>
            <a:r>
              <a:rPr lang="fr-FR" dirty="0" smtClean="0"/>
              <a:t>8 tours de piste pour les biges</a:t>
            </a:r>
          </a:p>
          <a:p>
            <a:pPr lvl="1"/>
            <a:r>
              <a:rPr lang="fr-FR" dirty="0" smtClean="0"/>
              <a:t>Course montée sur cheval</a:t>
            </a:r>
          </a:p>
          <a:p>
            <a:r>
              <a:rPr lang="fr-FR" dirty="0" smtClean="0"/>
              <a:t>2. pentathlon: disque, javelot, saut en longueur, course, lutte</a:t>
            </a:r>
          </a:p>
          <a:p>
            <a:pPr lvl="1"/>
            <a:r>
              <a:rPr lang="fr-FR" dirty="0" smtClean="0"/>
              <a:t>La même journée!</a:t>
            </a:r>
          </a:p>
          <a:p>
            <a:r>
              <a:rPr lang="fr-FR" dirty="0" smtClean="0"/>
              <a:t>3. course de fonds:</a:t>
            </a:r>
          </a:p>
          <a:p>
            <a:pPr lvl="1"/>
            <a:r>
              <a:rPr lang="fr-FR" dirty="0" smtClean="0"/>
              <a:t>24 stades (4200 m)</a:t>
            </a:r>
          </a:p>
          <a:p>
            <a:pPr lvl="1"/>
            <a:r>
              <a:rPr lang="fr-FR" dirty="0" smtClean="0"/>
              <a:t>1 stade (192 m): l’épreuve la plus populaire</a:t>
            </a:r>
          </a:p>
          <a:p>
            <a:pPr lvl="1"/>
            <a:r>
              <a:rPr lang="fr-FR" dirty="0" smtClean="0"/>
              <a:t>2 stades</a:t>
            </a:r>
          </a:p>
          <a:p>
            <a:pPr indent="0">
              <a:buNone/>
            </a:pPr>
            <a:endParaRPr lang="fr-FR" dirty="0" smtClean="0"/>
          </a:p>
        </p:txBody>
      </p:sp>
    </p:spTree>
    <p:extLst>
      <p:ext uri="{BB962C8B-B14F-4D97-AF65-F5344CB8AC3E}">
        <p14:creationId xmlns:p14="http://schemas.microsoft.com/office/powerpoint/2010/main" val="2529854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5" dur="500"/>
                                        <p:tgtEl>
                                          <p:spTgt spid="3">
                                            <p:txEl>
                                              <p:pRg st="6" end="6"/>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8" dur="500"/>
                                        <p:tgtEl>
                                          <p:spTgt spid="3">
                                            <p:txEl>
                                              <p:pRg st="7" end="7"/>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1" dur="500"/>
                                        <p:tgtEl>
                                          <p:spTgt spid="3">
                                            <p:txEl>
                                              <p:pRg st="8" end="8"/>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Épreuves (suite)</a:t>
            </a:r>
            <a:endParaRPr lang="fr-FR" dirty="0"/>
          </a:p>
        </p:txBody>
      </p:sp>
      <p:sp>
        <p:nvSpPr>
          <p:cNvPr id="3" name="Espace réservé du contenu 2"/>
          <p:cNvSpPr>
            <a:spLocks noGrp="1"/>
          </p:cNvSpPr>
          <p:nvPr>
            <p:ph idx="1"/>
          </p:nvPr>
        </p:nvSpPr>
        <p:spPr/>
        <p:txBody>
          <a:bodyPr>
            <a:normAutofit/>
          </a:bodyPr>
          <a:lstStyle/>
          <a:p>
            <a:r>
              <a:rPr lang="fr-FR" dirty="0" smtClean="0"/>
              <a:t>4. sports de combat:</a:t>
            </a:r>
          </a:p>
          <a:p>
            <a:pPr lvl="1"/>
            <a:r>
              <a:rPr lang="fr-FR" dirty="0" smtClean="0"/>
              <a:t>lutte à la palestre, </a:t>
            </a:r>
          </a:p>
          <a:p>
            <a:pPr lvl="1"/>
            <a:r>
              <a:rPr lang="fr-FR" dirty="0" smtClean="0"/>
              <a:t>pugilat (boxe), </a:t>
            </a:r>
          </a:p>
          <a:p>
            <a:pPr lvl="1"/>
            <a:r>
              <a:rPr lang="fr-FR" dirty="0" smtClean="0"/>
              <a:t>pancrace (boxe extrême)</a:t>
            </a:r>
          </a:p>
          <a:p>
            <a:r>
              <a:rPr lang="fr-FR" dirty="0" smtClean="0"/>
              <a:t>5. course en armes</a:t>
            </a:r>
          </a:p>
          <a:p>
            <a:pPr lvl="1"/>
            <a:r>
              <a:rPr lang="fr-FR" dirty="0" smtClean="0"/>
              <a:t>Fin des compétitions</a:t>
            </a:r>
          </a:p>
          <a:p>
            <a:pPr lvl="2"/>
            <a:r>
              <a:rPr lang="fr-FR" dirty="0" smtClean="0"/>
              <a:t>Casque, cnémides (jambières), bouclier</a:t>
            </a:r>
          </a:p>
          <a:p>
            <a:pPr lvl="2"/>
            <a:r>
              <a:rPr lang="fr-FR" dirty="0" smtClean="0"/>
              <a:t>2 stades</a:t>
            </a:r>
          </a:p>
          <a:p>
            <a:pPr indent="0">
              <a:buNone/>
            </a:pPr>
            <a:endParaRPr lang="fr-FR" dirty="0"/>
          </a:p>
        </p:txBody>
      </p:sp>
    </p:spTree>
    <p:extLst>
      <p:ext uri="{BB962C8B-B14F-4D97-AF65-F5344CB8AC3E}">
        <p14:creationId xmlns:p14="http://schemas.microsoft.com/office/powerpoint/2010/main" val="4138847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21.03.01.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79488" y="1120775"/>
            <a:ext cx="7200900" cy="4640263"/>
          </a:xfrm>
        </p:spPr>
      </p:pic>
    </p:spTree>
    <p:extLst>
      <p:ext uri="{BB962C8B-B14F-4D97-AF65-F5344CB8AC3E}">
        <p14:creationId xmlns:p14="http://schemas.microsoft.com/office/powerpoint/2010/main" val="3330635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apture d’écran 2014-09-03 à 21.05.05.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69963" y="1130300"/>
            <a:ext cx="7289800" cy="4579938"/>
          </a:xfrm>
        </p:spPr>
      </p:pic>
    </p:spTree>
    <p:extLst>
      <p:ext uri="{BB962C8B-B14F-4D97-AF65-F5344CB8AC3E}">
        <p14:creationId xmlns:p14="http://schemas.microsoft.com/office/powerpoint/2010/main" val="974629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honneurs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Bandeau</a:t>
            </a:r>
          </a:p>
          <a:p>
            <a:r>
              <a:rPr lang="fr-FR" dirty="0" smtClean="0"/>
              <a:t>Couronne d’olivier</a:t>
            </a:r>
          </a:p>
          <a:p>
            <a:r>
              <a:rPr lang="fr-FR" dirty="0" smtClean="0"/>
              <a:t>Banquet pour les vainqueurs (seuls les premiers de chaque catégorie)</a:t>
            </a:r>
          </a:p>
          <a:p>
            <a:r>
              <a:rPr lang="fr-FR" dirty="0" smtClean="0"/>
              <a:t>Rente offerte par les villes des vainqueurs</a:t>
            </a:r>
          </a:p>
          <a:p>
            <a:r>
              <a:rPr lang="fr-FR" dirty="0" smtClean="0"/>
              <a:t>Il y aurait eu jusqu’à 40 000 personnes qui ont assisté à ces jeux (spectateurs, marchands, athlètes, entraîneurs, arbitres…)</a:t>
            </a:r>
          </a:p>
        </p:txBody>
      </p:sp>
    </p:spTree>
    <p:extLst>
      <p:ext uri="{BB962C8B-B14F-4D97-AF65-F5344CB8AC3E}">
        <p14:creationId xmlns:p14="http://schemas.microsoft.com/office/powerpoint/2010/main" val="1230885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21.02.12.png"/>
          <p:cNvPicPr>
            <a:picLocks noGrp="1" noChangeAspect="1"/>
          </p:cNvPicPr>
          <p:nvPr>
            <p:ph idx="1"/>
          </p:nvPr>
        </p:nvPicPr>
        <p:blipFill>
          <a:blip r:embed="rId2" cstate="email">
            <a:extLst>
              <a:ext uri="{28A0092B-C50C-407E-A947-70E740481C1C}">
                <a14:useLocalDpi xmlns:a14="http://schemas.microsoft.com/office/drawing/2010/main"/>
              </a:ext>
            </a:extLst>
          </a:blip>
          <a:srcRect l="-139997" r="-139997"/>
          <a:stretch>
            <a:fillRect/>
          </a:stretch>
        </p:blipFill>
        <p:spPr>
          <a:xfrm>
            <a:off x="-110380" y="1090613"/>
            <a:ext cx="7310438" cy="4740275"/>
          </a:xfrm>
        </p:spPr>
      </p:pic>
      <p:sp>
        <p:nvSpPr>
          <p:cNvPr id="5" name="ZoneTexte 4"/>
          <p:cNvSpPr txBox="1"/>
          <p:nvPr/>
        </p:nvSpPr>
        <p:spPr>
          <a:xfrm>
            <a:off x="5450149" y="1960143"/>
            <a:ext cx="2500068" cy="3416320"/>
          </a:xfrm>
          <a:prstGeom prst="rect">
            <a:avLst/>
          </a:prstGeom>
          <a:noFill/>
        </p:spPr>
        <p:txBody>
          <a:bodyPr wrap="square" rtlCol="0">
            <a:spAutoFit/>
          </a:bodyPr>
          <a:lstStyle/>
          <a:p>
            <a:r>
              <a:rPr lang="fr-FR" dirty="0" err="1" smtClean="0"/>
              <a:t>Diadumène</a:t>
            </a:r>
            <a:r>
              <a:rPr lang="fr-FR" dirty="0" smtClean="0"/>
              <a:t>, athlète qui pose son bandeau de la victoire; 1</a:t>
            </a:r>
            <a:r>
              <a:rPr lang="fr-FR" baseline="30000" dirty="0" smtClean="0"/>
              <a:t>er</a:t>
            </a:r>
            <a:r>
              <a:rPr lang="fr-FR" dirty="0" smtClean="0"/>
              <a:t> s. copie romaine d’une œuvre de Phidias (5</a:t>
            </a:r>
            <a:r>
              <a:rPr lang="fr-FR" baseline="30000" dirty="0" smtClean="0"/>
              <a:t>e</a:t>
            </a:r>
            <a:r>
              <a:rPr lang="fr-FR" dirty="0" smtClean="0"/>
              <a:t> s. av. J.C. British Museum).</a:t>
            </a:r>
          </a:p>
          <a:p>
            <a:endParaRPr lang="fr-FR" dirty="0"/>
          </a:p>
          <a:p>
            <a:r>
              <a:rPr lang="fr-FR" dirty="0" smtClean="0"/>
              <a:t>Les athlètes s’enduisaient d’huile et de sable qu’ils enlevaient à la fin de la compétition avec un strigile.</a:t>
            </a:r>
            <a:endParaRPr lang="fr-FR" dirty="0"/>
          </a:p>
        </p:txBody>
      </p:sp>
    </p:spTree>
    <p:extLst>
      <p:ext uri="{BB962C8B-B14F-4D97-AF65-F5344CB8AC3E}">
        <p14:creationId xmlns:p14="http://schemas.microsoft.com/office/powerpoint/2010/main" val="1753274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Mythes se rapportant aux jeux athlétiques</a:t>
            </a:r>
            <a:endParaRPr lang="fr-FR" dirty="0"/>
          </a:p>
        </p:txBody>
      </p:sp>
      <p:sp>
        <p:nvSpPr>
          <p:cNvPr id="3" name="Espace réservé du contenu 2"/>
          <p:cNvSpPr>
            <a:spLocks noGrp="1"/>
          </p:cNvSpPr>
          <p:nvPr>
            <p:ph idx="1"/>
          </p:nvPr>
        </p:nvSpPr>
        <p:spPr/>
        <p:txBody>
          <a:bodyPr/>
          <a:lstStyle/>
          <a:p>
            <a:pPr lvl="1"/>
            <a:r>
              <a:rPr lang="fr-FR" sz="2800" dirty="0"/>
              <a:t>Jeux </a:t>
            </a:r>
            <a:r>
              <a:rPr lang="fr-FR" sz="2800" dirty="0" smtClean="0"/>
              <a:t>olympiques – Zeus - Olympie</a:t>
            </a:r>
          </a:p>
          <a:p>
            <a:pPr lvl="1"/>
            <a:r>
              <a:rPr lang="fr-FR" sz="2800" dirty="0" smtClean="0"/>
              <a:t>Jeux pythiques – Apollon - Delphes</a:t>
            </a:r>
          </a:p>
          <a:p>
            <a:pPr lvl="1"/>
            <a:r>
              <a:rPr lang="fr-FR" sz="2800" dirty="0" smtClean="0"/>
              <a:t>Jeux isthmiques – Poséidon - Corinthe </a:t>
            </a:r>
          </a:p>
          <a:p>
            <a:pPr lvl="1"/>
            <a:r>
              <a:rPr lang="fr-FR" sz="2800" dirty="0" smtClean="0"/>
              <a:t>Jeux néméens – Zeus - Némée</a:t>
            </a:r>
            <a:endParaRPr lang="fr-FR" dirty="0"/>
          </a:p>
        </p:txBody>
      </p:sp>
    </p:spTree>
    <p:extLst>
      <p:ext uri="{BB962C8B-B14F-4D97-AF65-F5344CB8AC3E}">
        <p14:creationId xmlns:p14="http://schemas.microsoft.com/office/powerpoint/2010/main" val="584814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Jeux pythiques</a:t>
            </a:r>
            <a:endParaRPr lang="fr-FR" dirty="0"/>
          </a:p>
        </p:txBody>
      </p:sp>
      <p:sp>
        <p:nvSpPr>
          <p:cNvPr id="3" name="Espace réservé du contenu 2"/>
          <p:cNvSpPr>
            <a:spLocks noGrp="1"/>
          </p:cNvSpPr>
          <p:nvPr>
            <p:ph idx="1"/>
          </p:nvPr>
        </p:nvSpPr>
        <p:spPr>
          <a:xfrm>
            <a:off x="820021" y="2220162"/>
            <a:ext cx="7420203" cy="3450251"/>
          </a:xfrm>
        </p:spPr>
        <p:txBody>
          <a:bodyPr>
            <a:normAutofit/>
          </a:bodyPr>
          <a:lstStyle/>
          <a:p>
            <a:r>
              <a:rPr lang="fr-FR" dirty="0" smtClean="0"/>
              <a:t>À Delphes (en Phocide, Grèce centrale), près mont Parnasse</a:t>
            </a:r>
          </a:p>
          <a:p>
            <a:r>
              <a:rPr lang="fr-FR" dirty="0" smtClean="0"/>
              <a:t>Vers 590 av. J.C.</a:t>
            </a:r>
          </a:p>
          <a:p>
            <a:pPr marL="400050" lvl="2" indent="-274320">
              <a:lnSpc>
                <a:spcPct val="150000"/>
              </a:lnSpc>
              <a:buFont typeface="Wingdings" pitchFamily="2" charset="2"/>
              <a:buChar char="v"/>
            </a:pPr>
            <a:r>
              <a:rPr lang="fr-FR" dirty="0"/>
              <a:t>Tous les 4 ans, la 3</a:t>
            </a:r>
            <a:r>
              <a:rPr lang="fr-FR" baseline="30000" dirty="0"/>
              <a:t>e</a:t>
            </a:r>
            <a:r>
              <a:rPr lang="fr-FR" dirty="0"/>
              <a:t> année d’une </a:t>
            </a:r>
            <a:r>
              <a:rPr lang="fr-FR" dirty="0" smtClean="0"/>
              <a:t>olympiade</a:t>
            </a:r>
          </a:p>
          <a:p>
            <a:pPr marL="400050" lvl="2" indent="-274320">
              <a:lnSpc>
                <a:spcPct val="150000"/>
              </a:lnSpc>
              <a:buFont typeface="Wingdings" pitchFamily="2" charset="2"/>
              <a:buChar char="v"/>
            </a:pPr>
            <a:r>
              <a:rPr lang="fr-FR" dirty="0" smtClean="0"/>
              <a:t>En septembre</a:t>
            </a:r>
          </a:p>
          <a:p>
            <a:r>
              <a:rPr lang="fr-FR" dirty="0" smtClean="0"/>
              <a:t>Delphes était considérée comme le « centre du monde » ou le « nombril » du monde!</a:t>
            </a:r>
          </a:p>
          <a:p>
            <a:pPr indent="0">
              <a:buNone/>
            </a:pPr>
            <a:endParaRPr lang="fr-FR" dirty="0"/>
          </a:p>
        </p:txBody>
      </p:sp>
    </p:spTree>
    <p:extLst>
      <p:ext uri="{BB962C8B-B14F-4D97-AF65-F5344CB8AC3E}">
        <p14:creationId xmlns:p14="http://schemas.microsoft.com/office/powerpoint/2010/main" val="2668944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20 à 10.50.42.png"/>
          <p:cNvPicPr>
            <a:picLocks noGrp="1" noChangeAspect="1"/>
          </p:cNvPicPr>
          <p:nvPr>
            <p:ph idx="1"/>
          </p:nvPr>
        </p:nvPicPr>
        <p:blipFill>
          <a:blip r:embed="rId2" cstate="email">
            <a:extLst>
              <a:ext uri="{28A0092B-C50C-407E-A947-70E740481C1C}">
                <a14:useLocalDpi xmlns:a14="http://schemas.microsoft.com/office/drawing/2010/main"/>
              </a:ext>
            </a:extLst>
          </a:blip>
          <a:srcRect l="-66805" r="-66805"/>
          <a:stretch>
            <a:fillRect/>
          </a:stretch>
        </p:blipFill>
        <p:spPr>
          <a:xfrm>
            <a:off x="-1026477" y="1108075"/>
            <a:ext cx="7345362" cy="4713288"/>
          </a:xfrm>
        </p:spPr>
      </p:pic>
      <p:sp>
        <p:nvSpPr>
          <p:cNvPr id="5" name="ZoneTexte 4"/>
          <p:cNvSpPr txBox="1"/>
          <p:nvPr/>
        </p:nvSpPr>
        <p:spPr>
          <a:xfrm>
            <a:off x="4917440" y="1330960"/>
            <a:ext cx="3017520" cy="1754327"/>
          </a:xfrm>
          <a:prstGeom prst="rect">
            <a:avLst/>
          </a:prstGeom>
          <a:noFill/>
        </p:spPr>
        <p:txBody>
          <a:bodyPr wrap="square" rtlCol="0">
            <a:spAutoFit/>
          </a:bodyPr>
          <a:lstStyle/>
          <a:p>
            <a:r>
              <a:rPr lang="fr-FR" dirty="0" smtClean="0"/>
              <a:t>L’omphalos de Delphes (ou nombril);  </a:t>
            </a:r>
          </a:p>
          <a:p>
            <a:r>
              <a:rPr lang="fr-FR" dirty="0" smtClean="0"/>
              <a:t>Légende: Zeus avait envoyé 2 aigles dans deux directions opposées, et le lieu de leur rencontre fut…Delphes!</a:t>
            </a:r>
            <a:endParaRPr lang="fr-FR" dirty="0"/>
          </a:p>
        </p:txBody>
      </p:sp>
    </p:spTree>
    <p:extLst>
      <p:ext uri="{BB962C8B-B14F-4D97-AF65-F5344CB8AC3E}">
        <p14:creationId xmlns:p14="http://schemas.microsoft.com/office/powerpoint/2010/main" val="2605789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mythe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Python = fils de Gaia</a:t>
            </a:r>
          </a:p>
          <a:p>
            <a:r>
              <a:rPr lang="fr-FR" dirty="0" smtClean="0"/>
              <a:t>Immense serpent</a:t>
            </a:r>
          </a:p>
          <a:p>
            <a:r>
              <a:rPr lang="fr-FR" dirty="0" smtClean="0"/>
              <a:t>Gardien de l’oracle de Gaia à Delphes, avant Apollon</a:t>
            </a:r>
          </a:p>
          <a:p>
            <a:r>
              <a:rPr lang="fr-FR" dirty="0" smtClean="0"/>
              <a:t>Apollon le transperça de ses flèches, </a:t>
            </a:r>
            <a:r>
              <a:rPr lang="fr-FR" dirty="0" err="1" smtClean="0"/>
              <a:t>pcq</a:t>
            </a:r>
            <a:r>
              <a:rPr lang="fr-FR" dirty="0" smtClean="0"/>
              <a:t> Python avait pourchassé sa  mère Léto lorsqu’elle était enceinte des jumeaux…</a:t>
            </a:r>
          </a:p>
          <a:p>
            <a:pPr marL="0" lvl="1" indent="-274320">
              <a:lnSpc>
                <a:spcPct val="150000"/>
              </a:lnSpc>
              <a:buFont typeface="Wingdings" pitchFamily="2" charset="2"/>
              <a:buChar char="v"/>
            </a:pPr>
            <a:r>
              <a:rPr lang="fr-FR" dirty="0"/>
              <a:t>Pour apaiser la colère de Gaia, Apollon organisa des </a:t>
            </a:r>
            <a:r>
              <a:rPr lang="fr-FR" dirty="0" smtClean="0"/>
              <a:t>jeux</a:t>
            </a:r>
          </a:p>
          <a:p>
            <a:r>
              <a:rPr lang="fr-FR" dirty="0"/>
              <a:t>Pour commémorer victoire du dieu Apollon sur le monstre Python fils de Gaia</a:t>
            </a:r>
          </a:p>
          <a:p>
            <a:pPr indent="0">
              <a:buNone/>
            </a:pPr>
            <a:endParaRPr lang="fr-FR" dirty="0" smtClean="0"/>
          </a:p>
          <a:p>
            <a:endParaRPr lang="fr-FR" dirty="0"/>
          </a:p>
        </p:txBody>
      </p:sp>
    </p:spTree>
    <p:extLst>
      <p:ext uri="{BB962C8B-B14F-4D97-AF65-F5344CB8AC3E}">
        <p14:creationId xmlns:p14="http://schemas.microsoft.com/office/powerpoint/2010/main" val="3374773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21.12.54.png"/>
          <p:cNvPicPr>
            <a:picLocks noGrp="1" noChangeAspect="1"/>
          </p:cNvPicPr>
          <p:nvPr>
            <p:ph idx="1"/>
          </p:nvPr>
        </p:nvPicPr>
        <p:blipFill>
          <a:blip r:embed="rId2" cstate="email">
            <a:extLst>
              <a:ext uri="{28A0092B-C50C-407E-A947-70E740481C1C}">
                <a14:useLocalDpi xmlns:a14="http://schemas.microsoft.com/office/drawing/2010/main"/>
              </a:ext>
            </a:extLst>
          </a:blip>
          <a:srcRect t="-7720" b="-7720"/>
          <a:stretch>
            <a:fillRect/>
          </a:stretch>
        </p:blipFill>
        <p:spPr>
          <a:xfrm>
            <a:off x="850273" y="610738"/>
            <a:ext cx="7369175" cy="4679950"/>
          </a:xfrm>
        </p:spPr>
      </p:pic>
      <p:sp>
        <p:nvSpPr>
          <p:cNvPr id="5" name="ZoneTexte 4"/>
          <p:cNvSpPr txBox="1"/>
          <p:nvPr/>
        </p:nvSpPr>
        <p:spPr>
          <a:xfrm>
            <a:off x="1100030" y="5290688"/>
            <a:ext cx="4070111" cy="369332"/>
          </a:xfrm>
          <a:prstGeom prst="rect">
            <a:avLst/>
          </a:prstGeom>
          <a:noFill/>
        </p:spPr>
        <p:txBody>
          <a:bodyPr wrap="square" rtlCol="0">
            <a:spAutoFit/>
          </a:bodyPr>
          <a:lstStyle/>
          <a:p>
            <a:r>
              <a:rPr lang="fr-FR" dirty="0" smtClean="0"/>
              <a:t>Apollon ayant tué Python;  Pompéi</a:t>
            </a:r>
            <a:endParaRPr lang="fr-FR" dirty="0"/>
          </a:p>
        </p:txBody>
      </p:sp>
    </p:spTree>
    <p:extLst>
      <p:ext uri="{BB962C8B-B14F-4D97-AF65-F5344CB8AC3E}">
        <p14:creationId xmlns:p14="http://schemas.microsoft.com/office/powerpoint/2010/main" val="168067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Temple d’Apollon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7</a:t>
            </a:r>
            <a:r>
              <a:rPr lang="fr-FR" baseline="30000" dirty="0" smtClean="0"/>
              <a:t>e</a:t>
            </a:r>
            <a:r>
              <a:rPr lang="fr-FR" dirty="0" smtClean="0"/>
              <a:t> s. av. J.C. (reconstruit plusieurs fois depuis)</a:t>
            </a:r>
          </a:p>
          <a:p>
            <a:pPr lvl="1"/>
            <a:r>
              <a:rPr lang="fr-FR" dirty="0" smtClean="0"/>
              <a:t>60 m X 24 m (4</a:t>
            </a:r>
            <a:r>
              <a:rPr lang="fr-FR" baseline="30000" dirty="0" smtClean="0"/>
              <a:t>e</a:t>
            </a:r>
            <a:r>
              <a:rPr lang="fr-FR" dirty="0" smtClean="0"/>
              <a:t> s. av. J.C.)</a:t>
            </a:r>
          </a:p>
          <a:p>
            <a:pPr lvl="1"/>
            <a:r>
              <a:rPr lang="fr-FR" dirty="0" smtClean="0"/>
              <a:t>6 colonnes X 15 colonnes</a:t>
            </a:r>
          </a:p>
          <a:p>
            <a:pPr lvl="1"/>
            <a:r>
              <a:rPr lang="fr-FR" dirty="0" smtClean="0"/>
              <a:t>Dorique </a:t>
            </a:r>
          </a:p>
          <a:p>
            <a:r>
              <a:rPr lang="fr-FR" dirty="0" smtClean="0"/>
              <a:t>On y trouva une pierre conique appelée Omphalos ou « nombril »</a:t>
            </a:r>
          </a:p>
          <a:p>
            <a:r>
              <a:rPr lang="fr-FR" dirty="0" smtClean="0"/>
              <a:t>Ce fut le site le plus célèbre pour les purifications de crimes commis</a:t>
            </a:r>
          </a:p>
          <a:p>
            <a:r>
              <a:rPr lang="fr-FR" dirty="0"/>
              <a:t>L’oracle de Delphes était le plus important de toute la Grèce</a:t>
            </a:r>
          </a:p>
          <a:p>
            <a:pPr lvl="1"/>
            <a:r>
              <a:rPr lang="fr-FR" dirty="0"/>
              <a:t>La Pythie y rendait les oracles qu’elle prétendait recevoir du dieu Apollon et que les prêtres interprétaient pour ceux et celles qui la consultaient.</a:t>
            </a:r>
          </a:p>
          <a:p>
            <a:endParaRPr lang="fr-FR" dirty="0" smtClean="0"/>
          </a:p>
          <a:p>
            <a:pPr indent="0">
              <a:buNone/>
            </a:pPr>
            <a:endParaRPr lang="fr-FR" dirty="0"/>
          </a:p>
        </p:txBody>
      </p:sp>
    </p:spTree>
    <p:extLst>
      <p:ext uri="{BB962C8B-B14F-4D97-AF65-F5344CB8AC3E}">
        <p14:creationId xmlns:p14="http://schemas.microsoft.com/office/powerpoint/2010/main" val="1066366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5.52.37.png"/>
          <p:cNvPicPr>
            <a:picLocks noGrp="1" noChangeAspect="1"/>
          </p:cNvPicPr>
          <p:nvPr>
            <p:ph idx="1"/>
          </p:nvPr>
        </p:nvPicPr>
        <p:blipFill>
          <a:blip r:embed="rId2" cstate="email">
            <a:extLst>
              <a:ext uri="{28A0092B-C50C-407E-A947-70E740481C1C}">
                <a14:useLocalDpi xmlns:a14="http://schemas.microsoft.com/office/drawing/2010/main"/>
              </a:ext>
            </a:extLst>
          </a:blip>
          <a:srcRect l="-1921" r="-1921"/>
          <a:stretch>
            <a:fillRect/>
          </a:stretch>
        </p:blipFill>
        <p:spPr>
          <a:xfrm>
            <a:off x="1049338" y="1100138"/>
            <a:ext cx="7270750" cy="4640262"/>
          </a:xfrm>
        </p:spPr>
      </p:pic>
      <p:sp>
        <p:nvSpPr>
          <p:cNvPr id="5" name="ZoneTexte 4"/>
          <p:cNvSpPr txBox="1"/>
          <p:nvPr/>
        </p:nvSpPr>
        <p:spPr>
          <a:xfrm>
            <a:off x="6290173" y="1100138"/>
            <a:ext cx="1820050" cy="923330"/>
          </a:xfrm>
          <a:prstGeom prst="rect">
            <a:avLst/>
          </a:prstGeom>
          <a:noFill/>
        </p:spPr>
        <p:txBody>
          <a:bodyPr wrap="square" rtlCol="0">
            <a:spAutoFit/>
          </a:bodyPr>
          <a:lstStyle/>
          <a:p>
            <a:r>
              <a:rPr lang="fr-FR" b="1" dirty="0" smtClean="0">
                <a:solidFill>
                  <a:srgbClr val="0000FF"/>
                </a:solidFill>
              </a:rPr>
              <a:t>Temple d’Apollon à Delphes</a:t>
            </a:r>
            <a:endParaRPr lang="fr-FR" b="1" dirty="0">
              <a:solidFill>
                <a:srgbClr val="0000FF"/>
              </a:solidFill>
            </a:endParaRPr>
          </a:p>
        </p:txBody>
      </p:sp>
    </p:spTree>
    <p:extLst>
      <p:ext uri="{BB962C8B-B14F-4D97-AF65-F5344CB8AC3E}">
        <p14:creationId xmlns:p14="http://schemas.microsoft.com/office/powerpoint/2010/main" val="1149953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épreuves</a:t>
            </a:r>
            <a:endParaRPr lang="fr-FR" dirty="0"/>
          </a:p>
        </p:txBody>
      </p:sp>
      <p:sp>
        <p:nvSpPr>
          <p:cNvPr id="3" name="Espace réservé du contenu 2"/>
          <p:cNvSpPr>
            <a:spLocks noGrp="1"/>
          </p:cNvSpPr>
          <p:nvPr>
            <p:ph idx="1"/>
          </p:nvPr>
        </p:nvSpPr>
        <p:spPr/>
        <p:txBody>
          <a:bodyPr/>
          <a:lstStyle/>
          <a:p>
            <a:r>
              <a:rPr lang="fr-FR" dirty="0" smtClean="0"/>
              <a:t>1. joutes musicales:</a:t>
            </a:r>
          </a:p>
          <a:p>
            <a:pPr lvl="1"/>
            <a:r>
              <a:rPr lang="fr-FR" dirty="0" smtClean="0"/>
              <a:t>Flûte, cithare...</a:t>
            </a:r>
          </a:p>
          <a:p>
            <a:r>
              <a:rPr lang="fr-FR" dirty="0" smtClean="0"/>
              <a:t>2. épreuves athlétiques</a:t>
            </a:r>
          </a:p>
          <a:p>
            <a:pPr lvl="1"/>
            <a:r>
              <a:rPr lang="fr-FR" dirty="0" smtClean="0"/>
              <a:t>Courses à pied</a:t>
            </a:r>
          </a:p>
          <a:p>
            <a:pPr lvl="1"/>
            <a:r>
              <a:rPr lang="fr-FR" dirty="0" smtClean="0"/>
              <a:t>Lancers </a:t>
            </a:r>
          </a:p>
          <a:p>
            <a:pPr lvl="1"/>
            <a:r>
              <a:rPr lang="fr-FR" dirty="0" smtClean="0"/>
              <a:t>Combats </a:t>
            </a:r>
          </a:p>
          <a:p>
            <a:pPr lvl="1"/>
            <a:r>
              <a:rPr lang="fr-FR" dirty="0" smtClean="0"/>
              <a:t>Courses de chars</a:t>
            </a:r>
          </a:p>
          <a:p>
            <a:endParaRPr lang="fr-FR" dirty="0"/>
          </a:p>
        </p:txBody>
      </p:sp>
    </p:spTree>
    <p:extLst>
      <p:ext uri="{BB962C8B-B14F-4D97-AF65-F5344CB8AC3E}">
        <p14:creationId xmlns:p14="http://schemas.microsoft.com/office/powerpoint/2010/main" val="2574639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30097" y="1179667"/>
            <a:ext cx="2000055" cy="369332"/>
          </a:xfrm>
          <a:prstGeom prst="rect">
            <a:avLst/>
          </a:prstGeom>
          <a:noFill/>
        </p:spPr>
        <p:txBody>
          <a:bodyPr wrap="square" rtlCol="0">
            <a:spAutoFit/>
          </a:bodyPr>
          <a:lstStyle/>
          <a:p>
            <a:r>
              <a:rPr lang="fr-FR" dirty="0" smtClean="0"/>
              <a:t>Le stade de Delphes</a:t>
            </a:r>
            <a:endParaRPr lang="fr-FR" dirty="0"/>
          </a:p>
        </p:txBody>
      </p:sp>
      <p:pic>
        <p:nvPicPr>
          <p:cNvPr id="7" name="Espace réservé du contenu 6" descr="Capture d’écran 2014-09-03 à 21.17.43.png"/>
          <p:cNvPicPr>
            <a:picLocks noGrp="1" noChangeAspect="1"/>
          </p:cNvPicPr>
          <p:nvPr>
            <p:ph idx="1"/>
          </p:nvPr>
        </p:nvPicPr>
        <p:blipFill>
          <a:blip r:embed="rId2" cstate="email">
            <a:extLst>
              <a:ext uri="{28A0092B-C50C-407E-A947-70E740481C1C}">
                <a14:useLocalDpi xmlns:a14="http://schemas.microsoft.com/office/drawing/2010/main"/>
              </a:ext>
            </a:extLst>
          </a:blip>
          <a:srcRect l="-2029" r="-2029"/>
          <a:stretch>
            <a:fillRect/>
          </a:stretch>
        </p:blipFill>
        <p:spPr>
          <a:xfrm>
            <a:off x="830260" y="1139665"/>
            <a:ext cx="7319963" cy="4651375"/>
          </a:xfrm>
        </p:spPr>
      </p:pic>
      <p:sp>
        <p:nvSpPr>
          <p:cNvPr id="8" name="ZoneTexte 7"/>
          <p:cNvSpPr txBox="1"/>
          <p:nvPr/>
        </p:nvSpPr>
        <p:spPr>
          <a:xfrm>
            <a:off x="3280090" y="1360099"/>
            <a:ext cx="2120058" cy="646331"/>
          </a:xfrm>
          <a:prstGeom prst="rect">
            <a:avLst/>
          </a:prstGeom>
          <a:noFill/>
        </p:spPr>
        <p:txBody>
          <a:bodyPr wrap="square" rtlCol="0">
            <a:spAutoFit/>
          </a:bodyPr>
          <a:lstStyle/>
          <a:p>
            <a:r>
              <a:rPr lang="fr-FR" dirty="0" smtClean="0"/>
              <a:t>Stade de Delphes: 6500 spectateurs</a:t>
            </a:r>
            <a:endParaRPr lang="fr-FR" dirty="0"/>
          </a:p>
        </p:txBody>
      </p:sp>
    </p:spTree>
    <p:extLst>
      <p:ext uri="{BB962C8B-B14F-4D97-AF65-F5344CB8AC3E}">
        <p14:creationId xmlns:p14="http://schemas.microsoft.com/office/powerpoint/2010/main" val="1036812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4.55.59.png"/>
          <p:cNvPicPr>
            <a:picLocks noGrp="1" noChangeAspect="1"/>
          </p:cNvPicPr>
          <p:nvPr>
            <p:ph idx="1"/>
          </p:nvPr>
        </p:nvPicPr>
        <p:blipFill>
          <a:blip r:embed="rId2" cstate="email">
            <a:extLst>
              <a:ext uri="{28A0092B-C50C-407E-A947-70E740481C1C}">
                <a14:useLocalDpi xmlns:a14="http://schemas.microsoft.com/office/drawing/2010/main"/>
              </a:ext>
            </a:extLst>
          </a:blip>
          <a:srcRect l="-102213" r="-102213"/>
          <a:stretch>
            <a:fillRect/>
          </a:stretch>
        </p:blipFill>
        <p:spPr>
          <a:xfrm>
            <a:off x="-880402" y="1180143"/>
            <a:ext cx="7310438" cy="4591050"/>
          </a:xfrm>
        </p:spPr>
      </p:pic>
      <p:sp>
        <p:nvSpPr>
          <p:cNvPr id="5" name="ZoneTexte 4"/>
          <p:cNvSpPr txBox="1"/>
          <p:nvPr/>
        </p:nvSpPr>
        <p:spPr>
          <a:xfrm>
            <a:off x="6090167" y="2370173"/>
            <a:ext cx="2070056" cy="3416320"/>
          </a:xfrm>
          <a:prstGeom prst="rect">
            <a:avLst/>
          </a:prstGeom>
          <a:noFill/>
        </p:spPr>
        <p:txBody>
          <a:bodyPr wrap="square" rtlCol="0">
            <a:spAutoFit/>
          </a:bodyPr>
          <a:lstStyle/>
          <a:p>
            <a:r>
              <a:rPr lang="fr-FR" dirty="0" smtClean="0"/>
              <a:t>Aurige de Delphes (5</a:t>
            </a:r>
            <a:r>
              <a:rPr lang="fr-FR" baseline="30000" dirty="0" smtClean="0"/>
              <a:t>e</a:t>
            </a:r>
            <a:r>
              <a:rPr lang="fr-FR" dirty="0" smtClean="0"/>
              <a:t> s. av. J.C.)</a:t>
            </a:r>
          </a:p>
          <a:p>
            <a:r>
              <a:rPr lang="fr-FR" dirty="0" smtClean="0"/>
              <a:t>Conducteur de char. Porte un chiton long et tient des rênes.</a:t>
            </a:r>
          </a:p>
          <a:p>
            <a:r>
              <a:rPr lang="fr-FR" dirty="0" smtClean="0"/>
              <a:t>L’hippodrome mesurait 4 stades (4x192 m)</a:t>
            </a:r>
          </a:p>
          <a:p>
            <a:endParaRPr lang="fr-FR" dirty="0"/>
          </a:p>
          <a:p>
            <a:r>
              <a:rPr lang="fr-FR" dirty="0" smtClean="0"/>
              <a:t>Les vainqueurs recevaient une couronne de laurier.</a:t>
            </a:r>
            <a:endParaRPr lang="fr-FR" dirty="0"/>
          </a:p>
        </p:txBody>
      </p:sp>
    </p:spTree>
    <p:extLst>
      <p:ext uri="{BB962C8B-B14F-4D97-AF65-F5344CB8AC3E}">
        <p14:creationId xmlns:p14="http://schemas.microsoft.com/office/powerpoint/2010/main" val="1979780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Jeux Isthmiques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À Corinthe (Péloponnèse)</a:t>
            </a:r>
          </a:p>
          <a:p>
            <a:r>
              <a:rPr lang="fr-FR" dirty="0" smtClean="0"/>
              <a:t>Pour honorer le dieu Poséidon (sanctuaire dès 690 av. J.C.)</a:t>
            </a:r>
          </a:p>
          <a:p>
            <a:r>
              <a:rPr lang="fr-FR" dirty="0" smtClean="0"/>
              <a:t>Aussi pour commémorer Sisyphe, fondateur légendaire de Corinthe</a:t>
            </a:r>
          </a:p>
          <a:p>
            <a:r>
              <a:rPr lang="fr-FR" dirty="0" smtClean="0"/>
              <a:t>Tous les 4 ans, les 2</a:t>
            </a:r>
            <a:r>
              <a:rPr lang="fr-FR" baseline="30000" dirty="0" smtClean="0"/>
              <a:t>e</a:t>
            </a:r>
            <a:r>
              <a:rPr lang="fr-FR" dirty="0" smtClean="0"/>
              <a:t> et 4</a:t>
            </a:r>
            <a:r>
              <a:rPr lang="fr-FR" baseline="30000" dirty="0" smtClean="0"/>
              <a:t>e</a:t>
            </a:r>
            <a:r>
              <a:rPr lang="fr-FR" dirty="0" smtClean="0"/>
              <a:t> années de chaque olympiade</a:t>
            </a:r>
          </a:p>
          <a:p>
            <a:pPr lvl="1"/>
            <a:r>
              <a:rPr lang="fr-FR" dirty="0" smtClean="0"/>
              <a:t>En avril-mai</a:t>
            </a:r>
          </a:p>
          <a:p>
            <a:r>
              <a:rPr lang="fr-FR" dirty="0" smtClean="0"/>
              <a:t>À partir de 580 av. J.C.</a:t>
            </a:r>
          </a:p>
        </p:txBody>
      </p:sp>
    </p:spTree>
    <p:extLst>
      <p:ext uri="{BB962C8B-B14F-4D97-AF65-F5344CB8AC3E}">
        <p14:creationId xmlns:p14="http://schemas.microsoft.com/office/powerpoint/2010/main" val="1789678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5.44.38.png"/>
          <p:cNvPicPr>
            <a:picLocks noGrp="1" noChangeAspect="1"/>
          </p:cNvPicPr>
          <p:nvPr>
            <p:ph idx="1"/>
          </p:nvPr>
        </p:nvPicPr>
        <p:blipFill>
          <a:blip r:embed="rId2" cstate="email">
            <a:extLst>
              <a:ext uri="{28A0092B-C50C-407E-A947-70E740481C1C}">
                <a14:useLocalDpi xmlns:a14="http://schemas.microsoft.com/office/drawing/2010/main"/>
              </a:ext>
            </a:extLst>
          </a:blip>
          <a:srcRect t="-12133" b="-12133"/>
          <a:stretch>
            <a:fillRect/>
          </a:stretch>
        </p:blipFill>
        <p:spPr>
          <a:xfrm>
            <a:off x="780118" y="1269809"/>
            <a:ext cx="7310438" cy="4760913"/>
          </a:xfrm>
        </p:spPr>
      </p:pic>
      <p:cxnSp>
        <p:nvCxnSpPr>
          <p:cNvPr id="6" name="Connecteur droit avec flèche 5"/>
          <p:cNvCxnSpPr/>
          <p:nvPr/>
        </p:nvCxnSpPr>
        <p:spPr>
          <a:xfrm flipV="1">
            <a:off x="3500095" y="3970290"/>
            <a:ext cx="960026" cy="490036"/>
          </a:xfrm>
          <a:prstGeom prst="straightConnector1">
            <a:avLst/>
          </a:prstGeom>
          <a:ln w="38100"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3890106" y="3160231"/>
            <a:ext cx="1260035" cy="320022"/>
          </a:xfrm>
          <a:prstGeom prst="straightConnector1">
            <a:avLst/>
          </a:prstGeom>
          <a:ln w="38100"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a:off x="5240143" y="2970217"/>
            <a:ext cx="730020" cy="830060"/>
          </a:xfrm>
          <a:prstGeom prst="straightConnector1">
            <a:avLst/>
          </a:prstGeom>
          <a:ln w="38100"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flipH="1" flipV="1">
            <a:off x="5240143" y="3970290"/>
            <a:ext cx="730020" cy="320024"/>
          </a:xfrm>
          <a:prstGeom prst="straightConnector1">
            <a:avLst/>
          </a:prstGeom>
          <a:ln w="38100"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5750157" y="4290313"/>
            <a:ext cx="1100030" cy="369332"/>
          </a:xfrm>
          <a:prstGeom prst="rect">
            <a:avLst/>
          </a:prstGeom>
          <a:noFill/>
          <a:ln>
            <a:solidFill>
              <a:srgbClr val="073779"/>
            </a:solidFill>
          </a:ln>
        </p:spPr>
        <p:txBody>
          <a:bodyPr wrap="square" rtlCol="0">
            <a:spAutoFit/>
          </a:bodyPr>
          <a:lstStyle/>
          <a:p>
            <a:r>
              <a:rPr lang="fr-FR" dirty="0" smtClean="0"/>
              <a:t>4. Némée</a:t>
            </a:r>
            <a:endParaRPr lang="fr-FR" dirty="0"/>
          </a:p>
        </p:txBody>
      </p:sp>
      <p:sp>
        <p:nvSpPr>
          <p:cNvPr id="16" name="ZoneTexte 15"/>
          <p:cNvSpPr txBox="1"/>
          <p:nvPr/>
        </p:nvSpPr>
        <p:spPr>
          <a:xfrm>
            <a:off x="3480094" y="4090994"/>
            <a:ext cx="500014" cy="369332"/>
          </a:xfrm>
          <a:prstGeom prst="rect">
            <a:avLst/>
          </a:prstGeom>
          <a:noFill/>
        </p:spPr>
        <p:txBody>
          <a:bodyPr wrap="square" rtlCol="0">
            <a:spAutoFit/>
          </a:bodyPr>
          <a:lstStyle/>
          <a:p>
            <a:r>
              <a:rPr lang="fr-FR" dirty="0" smtClean="0"/>
              <a:t>1</a:t>
            </a:r>
            <a:endParaRPr lang="fr-FR" dirty="0"/>
          </a:p>
        </p:txBody>
      </p:sp>
      <p:sp>
        <p:nvSpPr>
          <p:cNvPr id="17" name="ZoneTexte 16"/>
          <p:cNvSpPr txBox="1"/>
          <p:nvPr/>
        </p:nvSpPr>
        <p:spPr>
          <a:xfrm>
            <a:off x="3600097" y="2950910"/>
            <a:ext cx="500014" cy="369332"/>
          </a:xfrm>
          <a:prstGeom prst="rect">
            <a:avLst/>
          </a:prstGeom>
          <a:noFill/>
        </p:spPr>
        <p:txBody>
          <a:bodyPr wrap="square" rtlCol="0">
            <a:spAutoFit/>
          </a:bodyPr>
          <a:lstStyle/>
          <a:p>
            <a:r>
              <a:rPr lang="fr-FR" dirty="0" smtClean="0"/>
              <a:t>2</a:t>
            </a:r>
            <a:endParaRPr lang="fr-FR" dirty="0"/>
          </a:p>
        </p:txBody>
      </p:sp>
      <p:sp>
        <p:nvSpPr>
          <p:cNvPr id="18" name="ZoneTexte 17"/>
          <p:cNvSpPr txBox="1"/>
          <p:nvPr/>
        </p:nvSpPr>
        <p:spPr>
          <a:xfrm>
            <a:off x="5960163" y="2630888"/>
            <a:ext cx="780021" cy="369332"/>
          </a:xfrm>
          <a:prstGeom prst="rect">
            <a:avLst/>
          </a:prstGeom>
          <a:noFill/>
        </p:spPr>
        <p:txBody>
          <a:bodyPr wrap="square" rtlCol="0">
            <a:spAutoFit/>
          </a:bodyPr>
          <a:lstStyle/>
          <a:p>
            <a:r>
              <a:rPr lang="fr-FR" dirty="0" smtClean="0"/>
              <a:t>3</a:t>
            </a:r>
            <a:endParaRPr lang="fr-FR" dirty="0"/>
          </a:p>
        </p:txBody>
      </p:sp>
    </p:spTree>
    <p:extLst>
      <p:ext uri="{BB962C8B-B14F-4D97-AF65-F5344CB8AC3E}">
        <p14:creationId xmlns:p14="http://schemas.microsoft.com/office/powerpoint/2010/main" val="2599220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oseidon.jpg"/>
          <p:cNvPicPr>
            <a:picLocks noGrp="1" noChangeAspect="1"/>
          </p:cNvPicPr>
          <p:nvPr>
            <p:ph idx="1"/>
          </p:nvPr>
        </p:nvPicPr>
        <p:blipFill>
          <a:blip r:embed="rId2" cstate="email">
            <a:extLst>
              <a:ext uri="{28A0092B-C50C-407E-A947-70E740481C1C}">
                <a14:useLocalDpi xmlns:a14="http://schemas.microsoft.com/office/drawing/2010/main"/>
              </a:ext>
            </a:extLst>
          </a:blip>
          <a:srcRect l="-54908" r="-54908"/>
          <a:stretch>
            <a:fillRect/>
          </a:stretch>
        </p:blipFill>
        <p:spPr>
          <a:xfrm>
            <a:off x="1020763" y="1060450"/>
            <a:ext cx="7159625" cy="4549775"/>
          </a:xfrm>
          <a:prstGeom prst="rect">
            <a:avLst/>
          </a:prstGeom>
        </p:spPr>
      </p:pic>
      <p:sp>
        <p:nvSpPr>
          <p:cNvPr id="5" name="ZoneTexte 4"/>
          <p:cNvSpPr txBox="1"/>
          <p:nvPr/>
        </p:nvSpPr>
        <p:spPr>
          <a:xfrm>
            <a:off x="6430176" y="1720125"/>
            <a:ext cx="1750212" cy="1477328"/>
          </a:xfrm>
          <a:prstGeom prst="rect">
            <a:avLst/>
          </a:prstGeom>
          <a:noFill/>
        </p:spPr>
        <p:txBody>
          <a:bodyPr wrap="square" rtlCol="0">
            <a:spAutoFit/>
          </a:bodyPr>
          <a:lstStyle/>
          <a:p>
            <a:r>
              <a:rPr lang="fr-FR" dirty="0" smtClean="0"/>
              <a:t>Poséidon, dieu de la mer. Musée national archéologique, Athènes.</a:t>
            </a:r>
            <a:endParaRPr lang="fr-FR" dirty="0"/>
          </a:p>
        </p:txBody>
      </p:sp>
    </p:spTree>
    <p:extLst>
      <p:ext uri="{BB962C8B-B14F-4D97-AF65-F5344CB8AC3E}">
        <p14:creationId xmlns:p14="http://schemas.microsoft.com/office/powerpoint/2010/main" val="1289386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poséidon</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Maître des océans</a:t>
            </a:r>
          </a:p>
          <a:p>
            <a:pPr lvl="1"/>
            <a:r>
              <a:rPr lang="fr-FR" dirty="0" smtClean="0"/>
              <a:t>Provoquait tempêtes</a:t>
            </a:r>
          </a:p>
          <a:p>
            <a:pPr lvl="1"/>
            <a:r>
              <a:rPr lang="fr-FR" dirty="0" smtClean="0"/>
              <a:t>Les Grecs = peuple de marins</a:t>
            </a:r>
          </a:p>
          <a:p>
            <a:pPr lvl="1"/>
            <a:r>
              <a:rPr lang="fr-FR" dirty="0" smtClean="0"/>
              <a:t>La mer est partout présente</a:t>
            </a:r>
          </a:p>
          <a:p>
            <a:pPr lvl="1"/>
            <a:r>
              <a:rPr lang="fr-FR" dirty="0" smtClean="0"/>
              <a:t>Isthme de Corinthe: très important pour traverser de la mer Égée (golfe </a:t>
            </a:r>
            <a:r>
              <a:rPr lang="fr-FR" dirty="0" err="1" smtClean="0"/>
              <a:t>Saronique</a:t>
            </a:r>
            <a:r>
              <a:rPr lang="fr-FR" dirty="0" smtClean="0"/>
              <a:t>) à la mer Ionienne (golfe de Corinthe)</a:t>
            </a:r>
          </a:p>
          <a:p>
            <a:pPr lvl="1"/>
            <a:r>
              <a:rPr lang="fr-FR" dirty="0" smtClean="0"/>
              <a:t>Canal: passage des bateaux depuis 6</a:t>
            </a:r>
            <a:r>
              <a:rPr lang="fr-FR" baseline="30000" dirty="0" smtClean="0"/>
              <a:t>e</a:t>
            </a:r>
            <a:r>
              <a:rPr lang="fr-FR" dirty="0" smtClean="0"/>
              <a:t> s av. J.C. tirés par des cordages</a:t>
            </a:r>
          </a:p>
          <a:p>
            <a:pPr lvl="1"/>
            <a:r>
              <a:rPr lang="fr-FR" dirty="0" smtClean="0"/>
              <a:t>Début du creusage par Néron (1</a:t>
            </a:r>
            <a:r>
              <a:rPr lang="fr-FR" baseline="30000" dirty="0" smtClean="0"/>
              <a:t>er</a:t>
            </a:r>
            <a:r>
              <a:rPr lang="fr-FR" dirty="0" smtClean="0"/>
              <a:t> s. </a:t>
            </a:r>
            <a:r>
              <a:rPr lang="fr-FR" dirty="0" err="1" smtClean="0"/>
              <a:t>ap</a:t>
            </a:r>
            <a:r>
              <a:rPr lang="fr-FR" dirty="0" smtClean="0"/>
              <a:t>. J.C.): projet abandonné </a:t>
            </a:r>
            <a:r>
              <a:rPr lang="fr-FR" dirty="0" err="1" smtClean="0"/>
              <a:t>pcq</a:t>
            </a:r>
            <a:r>
              <a:rPr lang="fr-FR" dirty="0" smtClean="0"/>
              <a:t> trop coûteux!</a:t>
            </a:r>
          </a:p>
          <a:p>
            <a:pPr lvl="1"/>
            <a:r>
              <a:rPr lang="fr-FR" dirty="0" smtClean="0"/>
              <a:t>Fin des travaux = 19</a:t>
            </a:r>
            <a:r>
              <a:rPr lang="fr-FR" baseline="30000" dirty="0" smtClean="0"/>
              <a:t>e</a:t>
            </a:r>
            <a:r>
              <a:rPr lang="fr-FR" dirty="0" smtClean="0"/>
              <a:t> s! (de 1882-1894).</a:t>
            </a:r>
          </a:p>
          <a:p>
            <a:r>
              <a:rPr lang="fr-FR" dirty="0" smtClean="0"/>
              <a:t>Ses qualificatifs:</a:t>
            </a:r>
          </a:p>
          <a:p>
            <a:pPr lvl="1"/>
            <a:r>
              <a:rPr lang="fr-FR" dirty="0" smtClean="0"/>
              <a:t>« Ébranleur du sol »</a:t>
            </a:r>
            <a:endParaRPr lang="fr-FR" dirty="0"/>
          </a:p>
        </p:txBody>
      </p:sp>
    </p:spTree>
    <p:extLst>
      <p:ext uri="{BB962C8B-B14F-4D97-AF65-F5344CB8AC3E}">
        <p14:creationId xmlns:p14="http://schemas.microsoft.com/office/powerpoint/2010/main" val="4120341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5.44.3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95363" y="1087438"/>
            <a:ext cx="7396162" cy="4694237"/>
          </a:xfrm>
        </p:spPr>
      </p:pic>
    </p:spTree>
    <p:extLst>
      <p:ext uri="{BB962C8B-B14F-4D97-AF65-F5344CB8AC3E}">
        <p14:creationId xmlns:p14="http://schemas.microsoft.com/office/powerpoint/2010/main" val="2575247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20 à 16.08.03.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74725" y="1057275"/>
            <a:ext cx="7346950" cy="4673600"/>
          </a:xfrm>
        </p:spPr>
      </p:pic>
      <p:sp>
        <p:nvSpPr>
          <p:cNvPr id="2" name="ZoneTexte 1"/>
          <p:cNvSpPr txBox="1"/>
          <p:nvPr/>
        </p:nvSpPr>
        <p:spPr>
          <a:xfrm>
            <a:off x="1280160" y="934720"/>
            <a:ext cx="2865120" cy="369332"/>
          </a:xfrm>
          <a:prstGeom prst="rect">
            <a:avLst/>
          </a:prstGeom>
          <a:noFill/>
        </p:spPr>
        <p:txBody>
          <a:bodyPr wrap="square" rtlCol="0">
            <a:spAutoFit/>
          </a:bodyPr>
          <a:lstStyle/>
          <a:p>
            <a:r>
              <a:rPr lang="fr-FR" dirty="0" smtClean="0"/>
              <a:t>Canal de Corinthe</a:t>
            </a:r>
            <a:endParaRPr lang="fr-FR" dirty="0"/>
          </a:p>
        </p:txBody>
      </p:sp>
    </p:spTree>
    <p:extLst>
      <p:ext uri="{BB962C8B-B14F-4D97-AF65-F5344CB8AC3E}">
        <p14:creationId xmlns:p14="http://schemas.microsoft.com/office/powerpoint/2010/main" val="3672250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Origine du mythe</a:t>
            </a:r>
            <a:endParaRPr lang="fr-FR" dirty="0"/>
          </a:p>
        </p:txBody>
      </p:sp>
      <p:sp>
        <p:nvSpPr>
          <p:cNvPr id="3" name="Espace réservé du contenu 2"/>
          <p:cNvSpPr>
            <a:spLocks noGrp="1"/>
          </p:cNvSpPr>
          <p:nvPr>
            <p:ph idx="1"/>
          </p:nvPr>
        </p:nvSpPr>
        <p:spPr/>
        <p:txBody>
          <a:bodyPr>
            <a:normAutofit fontScale="85000" lnSpcReduction="20000"/>
          </a:bodyPr>
          <a:lstStyle/>
          <a:p>
            <a:r>
              <a:rPr lang="fr-FR" sz="2000" dirty="0" smtClean="0"/>
              <a:t>Sisyphe, fils du dieu Éole (vent) aurait fondé Corinthe</a:t>
            </a:r>
          </a:p>
          <a:p>
            <a:pPr lvl="1"/>
            <a:r>
              <a:rPr lang="fr-FR" sz="2200" dirty="0" smtClean="0"/>
              <a:t>Aurait créé les jeux isthmiques en l’honneur de </a:t>
            </a:r>
            <a:r>
              <a:rPr lang="fr-FR" sz="2200" dirty="0" err="1" smtClean="0"/>
              <a:t>Mélicerte</a:t>
            </a:r>
            <a:r>
              <a:rPr lang="fr-FR" sz="2200" dirty="0" smtClean="0"/>
              <a:t> qui avait dû fuir la colère d’Héra et qui se précipita avec sa mère Ino près du golfe de Corinthe. Pourquoi?</a:t>
            </a:r>
          </a:p>
          <a:p>
            <a:pPr lvl="1"/>
            <a:r>
              <a:rPr lang="fr-FR" sz="2200" dirty="0" smtClean="0"/>
              <a:t>Ino et son mari avait recueilli le petit Dionysos que Zeus avait eu avec Sémélé, la sœur d’Ino…d’où la jalousie d’Héra, épouse de Zeus.</a:t>
            </a:r>
          </a:p>
          <a:p>
            <a:pPr lvl="1"/>
            <a:r>
              <a:rPr lang="fr-FR" sz="2200" dirty="0" smtClean="0"/>
              <a:t>Mythe de Sisyphe:</a:t>
            </a:r>
          </a:p>
          <a:p>
            <a:pPr lvl="2"/>
            <a:r>
              <a:rPr lang="fr-FR" sz="2200" dirty="0" smtClean="0"/>
              <a:t>Condamné par Zeus à rouler une pierre jusqu’en haut d’une colline et aussitôt la pierre redescendait… </a:t>
            </a:r>
          </a:p>
          <a:p>
            <a:pPr lvl="2"/>
            <a:r>
              <a:rPr lang="fr-FR" sz="2200" dirty="0" smtClean="0"/>
              <a:t>Il avait défié les dieux…et même la Mort (Thanatos)!</a:t>
            </a:r>
          </a:p>
          <a:p>
            <a:endParaRPr lang="fr-FR" dirty="0"/>
          </a:p>
        </p:txBody>
      </p:sp>
    </p:spTree>
    <p:extLst>
      <p:ext uri="{BB962C8B-B14F-4D97-AF65-F5344CB8AC3E}">
        <p14:creationId xmlns:p14="http://schemas.microsoft.com/office/powerpoint/2010/main" val="2721375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20 à 15.29.48.png"/>
          <p:cNvPicPr>
            <a:picLocks noGrp="1" noChangeAspect="1"/>
          </p:cNvPicPr>
          <p:nvPr>
            <p:ph idx="1"/>
          </p:nvPr>
        </p:nvPicPr>
        <p:blipFill>
          <a:blip r:embed="rId2" cstate="email">
            <a:extLst>
              <a:ext uri="{28A0092B-C50C-407E-A947-70E740481C1C}">
                <a14:useLocalDpi xmlns:a14="http://schemas.microsoft.com/office/drawing/2010/main"/>
              </a:ext>
            </a:extLst>
          </a:blip>
          <a:srcRect l="-30540" r="-30540"/>
          <a:stretch>
            <a:fillRect/>
          </a:stretch>
        </p:blipFill>
        <p:spPr>
          <a:xfrm>
            <a:off x="-416560" y="1025525"/>
            <a:ext cx="7366000" cy="4846638"/>
          </a:xfrm>
        </p:spPr>
      </p:pic>
      <p:sp>
        <p:nvSpPr>
          <p:cNvPr id="5" name="ZoneTexte 4"/>
          <p:cNvSpPr txBox="1"/>
          <p:nvPr/>
        </p:nvSpPr>
        <p:spPr>
          <a:xfrm>
            <a:off x="5567680" y="1564640"/>
            <a:ext cx="2529840" cy="923330"/>
          </a:xfrm>
          <a:prstGeom prst="rect">
            <a:avLst/>
          </a:prstGeom>
          <a:noFill/>
        </p:spPr>
        <p:txBody>
          <a:bodyPr wrap="square" rtlCol="0">
            <a:spAutoFit/>
          </a:bodyPr>
          <a:lstStyle/>
          <a:p>
            <a:r>
              <a:rPr lang="fr-FR" dirty="0" smtClean="0"/>
              <a:t>Sisyphe roulant le rocher dans le Tartare, surveillé par Perséphone…</a:t>
            </a:r>
            <a:endParaRPr lang="fr-FR" dirty="0"/>
          </a:p>
        </p:txBody>
      </p:sp>
    </p:spTree>
    <p:extLst>
      <p:ext uri="{BB962C8B-B14F-4D97-AF65-F5344CB8AC3E}">
        <p14:creationId xmlns:p14="http://schemas.microsoft.com/office/powerpoint/2010/main" val="122306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épreuves</a:t>
            </a:r>
            <a:endParaRPr lang="fr-FR" dirty="0"/>
          </a:p>
        </p:txBody>
      </p:sp>
      <p:sp>
        <p:nvSpPr>
          <p:cNvPr id="3" name="Espace réservé du contenu 2"/>
          <p:cNvSpPr>
            <a:spLocks noGrp="1"/>
          </p:cNvSpPr>
          <p:nvPr>
            <p:ph idx="1"/>
          </p:nvPr>
        </p:nvSpPr>
        <p:spPr/>
        <p:txBody>
          <a:bodyPr>
            <a:normAutofit/>
          </a:bodyPr>
          <a:lstStyle/>
          <a:p>
            <a:r>
              <a:rPr lang="fr-FR" dirty="0" smtClean="0"/>
              <a:t>1. joutes musicales et de poésie</a:t>
            </a:r>
          </a:p>
          <a:p>
            <a:r>
              <a:rPr lang="fr-FR" dirty="0"/>
              <a:t>2. pentathlon:</a:t>
            </a:r>
          </a:p>
          <a:p>
            <a:pPr lvl="1"/>
            <a:r>
              <a:rPr lang="fr-FR" dirty="0"/>
              <a:t>Lutte</a:t>
            </a:r>
          </a:p>
          <a:p>
            <a:pPr lvl="1"/>
            <a:r>
              <a:rPr lang="fr-FR" dirty="0"/>
              <a:t>Course</a:t>
            </a:r>
          </a:p>
          <a:p>
            <a:pPr lvl="1"/>
            <a:r>
              <a:rPr lang="fr-FR" dirty="0"/>
              <a:t>Saut</a:t>
            </a:r>
          </a:p>
          <a:p>
            <a:pPr lvl="1"/>
            <a:r>
              <a:rPr lang="fr-FR" dirty="0"/>
              <a:t>Disque et </a:t>
            </a:r>
            <a:r>
              <a:rPr lang="fr-FR" dirty="0" smtClean="0"/>
              <a:t>javelot</a:t>
            </a:r>
          </a:p>
          <a:p>
            <a:r>
              <a:rPr lang="fr-FR" dirty="0"/>
              <a:t>Guirlandes de </a:t>
            </a:r>
            <a:r>
              <a:rPr lang="fr-FR" dirty="0" smtClean="0"/>
              <a:t>pin comme récompenses</a:t>
            </a:r>
          </a:p>
        </p:txBody>
      </p:sp>
    </p:spTree>
    <p:extLst>
      <p:ext uri="{BB962C8B-B14F-4D97-AF65-F5344CB8AC3E}">
        <p14:creationId xmlns:p14="http://schemas.microsoft.com/office/powerpoint/2010/main" val="3548321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a:t>
            </a:r>
            <a:r>
              <a:rPr lang="fr-FR" dirty="0" smtClean="0"/>
              <a:t>. Jeux néméens</a:t>
            </a:r>
            <a:endParaRPr lang="fr-FR" dirty="0"/>
          </a:p>
        </p:txBody>
      </p:sp>
      <p:sp>
        <p:nvSpPr>
          <p:cNvPr id="3" name="Espace réservé du contenu 2"/>
          <p:cNvSpPr>
            <a:spLocks noGrp="1"/>
          </p:cNvSpPr>
          <p:nvPr>
            <p:ph idx="1"/>
          </p:nvPr>
        </p:nvSpPr>
        <p:spPr/>
        <p:txBody>
          <a:bodyPr>
            <a:normAutofit/>
          </a:bodyPr>
          <a:lstStyle/>
          <a:p>
            <a:r>
              <a:rPr lang="fr-FR" dirty="0" smtClean="0"/>
              <a:t>1ere fois: 573 av. J.C.</a:t>
            </a:r>
          </a:p>
          <a:p>
            <a:r>
              <a:rPr lang="fr-FR" dirty="0" smtClean="0"/>
              <a:t>Tous les deux ans, à la 2</a:t>
            </a:r>
            <a:r>
              <a:rPr lang="fr-FR" baseline="30000" dirty="0" smtClean="0"/>
              <a:t>e</a:t>
            </a:r>
            <a:r>
              <a:rPr lang="fr-FR" dirty="0" smtClean="0"/>
              <a:t> et 4</a:t>
            </a:r>
            <a:r>
              <a:rPr lang="fr-FR" baseline="30000" dirty="0" smtClean="0"/>
              <a:t>e</a:t>
            </a:r>
            <a:r>
              <a:rPr lang="fr-FR" dirty="0" smtClean="0"/>
              <a:t> année des olympiades</a:t>
            </a:r>
          </a:p>
          <a:p>
            <a:r>
              <a:rPr lang="fr-FR" dirty="0" smtClean="0"/>
              <a:t>En juillet, à Némée (Péloponnèse)</a:t>
            </a:r>
          </a:p>
          <a:p>
            <a:r>
              <a:rPr lang="fr-FR" dirty="0" smtClean="0"/>
              <a:t>En l’honneur de Zeus</a:t>
            </a:r>
          </a:p>
          <a:p>
            <a:pPr lvl="1"/>
            <a:r>
              <a:rPr lang="fr-FR" dirty="0" smtClean="0"/>
              <a:t>Pour commémorer le décès du fils de </a:t>
            </a:r>
            <a:r>
              <a:rPr lang="fr-FR" dirty="0" err="1" smtClean="0"/>
              <a:t>Lycurge</a:t>
            </a:r>
            <a:r>
              <a:rPr lang="fr-FR" dirty="0" smtClean="0"/>
              <a:t>, roi de Sparte</a:t>
            </a:r>
          </a:p>
          <a:p>
            <a:pPr lvl="1"/>
            <a:r>
              <a:rPr lang="fr-FR" dirty="0" smtClean="0"/>
              <a:t>Pour commémorer les morts lors des guerres médiques (contre les Perses)</a:t>
            </a:r>
          </a:p>
          <a:p>
            <a:pPr lvl="1"/>
            <a:r>
              <a:rPr lang="fr-FR" dirty="0" smtClean="0"/>
              <a:t>Pour commémorer la victoire d’</a:t>
            </a:r>
            <a:r>
              <a:rPr lang="fr-FR" dirty="0" err="1" smtClean="0"/>
              <a:t>Héraklès</a:t>
            </a:r>
            <a:r>
              <a:rPr lang="fr-FR" dirty="0" smtClean="0"/>
              <a:t> sur le lion de Némée.</a:t>
            </a:r>
          </a:p>
          <a:p>
            <a:endParaRPr lang="fr-FR" dirty="0"/>
          </a:p>
        </p:txBody>
      </p:sp>
    </p:spTree>
    <p:extLst>
      <p:ext uri="{BB962C8B-B14F-4D97-AF65-F5344CB8AC3E}">
        <p14:creationId xmlns:p14="http://schemas.microsoft.com/office/powerpoint/2010/main" val="3390964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Temple de Zeus</a:t>
            </a:r>
            <a:endParaRPr lang="fr-FR" dirty="0"/>
          </a:p>
        </p:txBody>
      </p:sp>
      <p:sp>
        <p:nvSpPr>
          <p:cNvPr id="3" name="Espace réservé du contenu 2"/>
          <p:cNvSpPr>
            <a:spLocks noGrp="1"/>
          </p:cNvSpPr>
          <p:nvPr>
            <p:ph idx="1"/>
          </p:nvPr>
        </p:nvSpPr>
        <p:spPr/>
        <p:txBody>
          <a:bodyPr/>
          <a:lstStyle/>
          <a:p>
            <a:r>
              <a:rPr lang="fr-FR" dirty="0" smtClean="0"/>
              <a:t>4</a:t>
            </a:r>
            <a:r>
              <a:rPr lang="fr-FR" baseline="30000" dirty="0" smtClean="0"/>
              <a:t>e</a:t>
            </a:r>
            <a:r>
              <a:rPr lang="fr-FR" dirty="0" smtClean="0"/>
              <a:t> s. av. J.C.</a:t>
            </a:r>
          </a:p>
          <a:p>
            <a:r>
              <a:rPr lang="fr-FR" dirty="0" smtClean="0"/>
              <a:t>Dorique</a:t>
            </a:r>
          </a:p>
          <a:p>
            <a:r>
              <a:rPr lang="fr-FR" dirty="0" smtClean="0"/>
              <a:t>6 colonnes X 12 colonnes</a:t>
            </a:r>
            <a:endParaRPr lang="fr-FR" dirty="0"/>
          </a:p>
        </p:txBody>
      </p:sp>
    </p:spTree>
    <p:extLst>
      <p:ext uri="{BB962C8B-B14F-4D97-AF65-F5344CB8AC3E}">
        <p14:creationId xmlns:p14="http://schemas.microsoft.com/office/powerpoint/2010/main" val="389616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5.29.33.png"/>
          <p:cNvPicPr>
            <a:picLocks noGrp="1" noChangeAspect="1"/>
          </p:cNvPicPr>
          <p:nvPr>
            <p:ph idx="1"/>
          </p:nvPr>
        </p:nvPicPr>
        <p:blipFill>
          <a:blip r:embed="rId2" cstate="email">
            <a:extLst>
              <a:ext uri="{28A0092B-C50C-407E-A947-70E740481C1C}">
                <a14:useLocalDpi xmlns:a14="http://schemas.microsoft.com/office/drawing/2010/main"/>
              </a:ext>
            </a:extLst>
          </a:blip>
          <a:srcRect l="-10274" r="-10274"/>
          <a:stretch>
            <a:fillRect/>
          </a:stretch>
        </p:blipFill>
        <p:spPr>
          <a:xfrm>
            <a:off x="1050763" y="1030764"/>
            <a:ext cx="7339012" cy="4499639"/>
          </a:xfrm>
        </p:spPr>
      </p:pic>
      <p:sp>
        <p:nvSpPr>
          <p:cNvPr id="5" name="ZoneTexte 4"/>
          <p:cNvSpPr txBox="1"/>
          <p:nvPr/>
        </p:nvSpPr>
        <p:spPr>
          <a:xfrm>
            <a:off x="3340092" y="4991059"/>
            <a:ext cx="3230088" cy="369332"/>
          </a:xfrm>
          <a:prstGeom prst="rect">
            <a:avLst/>
          </a:prstGeom>
          <a:noFill/>
        </p:spPr>
        <p:txBody>
          <a:bodyPr wrap="square" rtlCol="0">
            <a:spAutoFit/>
          </a:bodyPr>
          <a:lstStyle/>
          <a:p>
            <a:r>
              <a:rPr lang="fr-FR" b="1" dirty="0" smtClean="0">
                <a:solidFill>
                  <a:schemeClr val="bg1"/>
                </a:solidFill>
              </a:rPr>
              <a:t>Temple de Zeus à Némée</a:t>
            </a:r>
            <a:endParaRPr lang="fr-FR" b="1" dirty="0">
              <a:solidFill>
                <a:schemeClr val="bg1"/>
              </a:solidFill>
            </a:endParaRPr>
          </a:p>
        </p:txBody>
      </p:sp>
      <p:sp>
        <p:nvSpPr>
          <p:cNvPr id="2" name="ZoneTexte 1"/>
          <p:cNvSpPr txBox="1"/>
          <p:nvPr/>
        </p:nvSpPr>
        <p:spPr>
          <a:xfrm>
            <a:off x="4216400" y="1168400"/>
            <a:ext cx="1554480" cy="646331"/>
          </a:xfrm>
          <a:prstGeom prst="rect">
            <a:avLst/>
          </a:prstGeom>
          <a:noFill/>
        </p:spPr>
        <p:txBody>
          <a:bodyPr wrap="square" rtlCol="0">
            <a:spAutoFit/>
          </a:bodyPr>
          <a:lstStyle/>
          <a:p>
            <a:r>
              <a:rPr lang="fr-FR" dirty="0" smtClean="0">
                <a:solidFill>
                  <a:schemeClr val="bg1"/>
                </a:solidFill>
              </a:rPr>
              <a:t>Temple de Zeus à </a:t>
            </a:r>
            <a:r>
              <a:rPr lang="fr-FR" dirty="0" smtClean="0">
                <a:solidFill>
                  <a:srgbClr val="FFFFFF"/>
                </a:solidFill>
              </a:rPr>
              <a:t>Némée</a:t>
            </a:r>
            <a:endParaRPr lang="fr-FR" dirty="0">
              <a:solidFill>
                <a:srgbClr val="FFFFFF"/>
              </a:solidFill>
            </a:endParaRPr>
          </a:p>
        </p:txBody>
      </p:sp>
    </p:spTree>
    <p:extLst>
      <p:ext uri="{BB962C8B-B14F-4D97-AF65-F5344CB8AC3E}">
        <p14:creationId xmlns:p14="http://schemas.microsoft.com/office/powerpoint/2010/main" val="3406401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Jeux olympiques</a:t>
            </a:r>
            <a:endParaRPr lang="fr-FR" dirty="0"/>
          </a:p>
        </p:txBody>
      </p:sp>
      <p:sp>
        <p:nvSpPr>
          <p:cNvPr id="3" name="Espace réservé du contenu 2"/>
          <p:cNvSpPr>
            <a:spLocks noGrp="1"/>
          </p:cNvSpPr>
          <p:nvPr>
            <p:ph idx="1"/>
          </p:nvPr>
        </p:nvSpPr>
        <p:spPr/>
        <p:txBody>
          <a:bodyPr/>
          <a:lstStyle/>
          <a:p>
            <a:r>
              <a:rPr lang="fr-FR" dirty="0" smtClean="0"/>
              <a:t>Divinité honorée: Zeus</a:t>
            </a:r>
          </a:p>
          <a:p>
            <a:r>
              <a:rPr lang="fr-FR" dirty="0" smtClean="0"/>
              <a:t>Sanctuaire: Olympie (Péloponnèse)</a:t>
            </a:r>
          </a:p>
          <a:p>
            <a:r>
              <a:rPr lang="fr-FR" dirty="0" smtClean="0"/>
              <a:t>Débuts: 776 av. J.C.: cette date marqua le début du calendrier grec</a:t>
            </a:r>
          </a:p>
          <a:p>
            <a:r>
              <a:rPr lang="fr-FR" dirty="0" smtClean="0"/>
              <a:t>Fin: 393 </a:t>
            </a:r>
            <a:r>
              <a:rPr lang="fr-FR" dirty="0" err="1" smtClean="0"/>
              <a:t>ap</a:t>
            </a:r>
            <a:r>
              <a:rPr lang="fr-FR" dirty="0" smtClean="0"/>
              <a:t>. J.C. par ordre de l’empereur romain Théodose</a:t>
            </a:r>
          </a:p>
          <a:p>
            <a:r>
              <a:rPr lang="fr-FR" dirty="0" smtClean="0"/>
              <a:t>Ont eu lieu tous les 4 ans pendant 1000 ans!</a:t>
            </a:r>
          </a:p>
        </p:txBody>
      </p:sp>
    </p:spTree>
    <p:extLst>
      <p:ext uri="{BB962C8B-B14F-4D97-AF65-F5344CB8AC3E}">
        <p14:creationId xmlns:p14="http://schemas.microsoft.com/office/powerpoint/2010/main" val="474089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mythes et des sites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Importance de ces mythes se rapportant aux Jeux athlétiques:</a:t>
            </a:r>
          </a:p>
          <a:p>
            <a:pPr lvl="1"/>
            <a:r>
              <a:rPr lang="fr-FR" dirty="0" smtClean="0"/>
              <a:t>Rassembler les Grecs autour de fêtes religieuses</a:t>
            </a:r>
          </a:p>
          <a:p>
            <a:pPr lvl="1"/>
            <a:r>
              <a:rPr lang="fr-FR" dirty="0" smtClean="0"/>
              <a:t>Rassembler les Grecs autour de causes communes</a:t>
            </a:r>
          </a:p>
          <a:p>
            <a:pPr lvl="1"/>
            <a:r>
              <a:rPr lang="fr-FR" dirty="0" smtClean="0"/>
              <a:t>Mise en place de trêves entre les cités grecques en conflits</a:t>
            </a:r>
          </a:p>
          <a:p>
            <a:pPr lvl="1"/>
            <a:r>
              <a:rPr lang="fr-FR" dirty="0" smtClean="0"/>
              <a:t>La Grèce ne formait pas un pays uni:  composée de cités-états</a:t>
            </a:r>
          </a:p>
          <a:p>
            <a:pPr lvl="1"/>
            <a:r>
              <a:rPr lang="fr-FR" dirty="0" smtClean="0"/>
              <a:t>Mais les Grecs parlaient la même langue, honoraient les mêmes divinités</a:t>
            </a:r>
          </a:p>
          <a:p>
            <a:r>
              <a:rPr lang="fr-FR" dirty="0" smtClean="0"/>
              <a:t>Importance de ces sites</a:t>
            </a:r>
          </a:p>
          <a:p>
            <a:pPr lvl="1"/>
            <a:r>
              <a:rPr lang="fr-FR" dirty="0" smtClean="0"/>
              <a:t>Pour les Grecs, occasion de rassemblements et de festivités</a:t>
            </a:r>
          </a:p>
          <a:p>
            <a:pPr lvl="1"/>
            <a:r>
              <a:rPr lang="fr-FR" dirty="0" smtClean="0"/>
              <a:t>Occasions pour les commerçants, marchands, artisans, poètes, musiciens, comédiens de se faire connaître et de s’enrichir</a:t>
            </a:r>
          </a:p>
          <a:p>
            <a:pPr lvl="1"/>
            <a:r>
              <a:rPr lang="fr-FR" dirty="0" smtClean="0"/>
              <a:t>Occasions pour les citoyens de festoyer en sécurité:  la trêve!</a:t>
            </a:r>
          </a:p>
          <a:p>
            <a:endParaRPr lang="fr-FR" dirty="0"/>
          </a:p>
        </p:txBody>
      </p:sp>
    </p:spTree>
    <p:extLst>
      <p:ext uri="{BB962C8B-B14F-4D97-AF65-F5344CB8AC3E}">
        <p14:creationId xmlns:p14="http://schemas.microsoft.com/office/powerpoint/2010/main" val="818889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prochain cours:</a:t>
            </a:r>
            <a:endParaRPr lang="fr-FR" dirty="0"/>
          </a:p>
        </p:txBody>
      </p:sp>
      <p:sp>
        <p:nvSpPr>
          <p:cNvPr id="3" name="Espace réservé du contenu 2"/>
          <p:cNvSpPr>
            <a:spLocks noGrp="1"/>
          </p:cNvSpPr>
          <p:nvPr>
            <p:ph idx="1"/>
          </p:nvPr>
        </p:nvSpPr>
        <p:spPr/>
        <p:txBody>
          <a:bodyPr>
            <a:normAutofit/>
          </a:bodyPr>
          <a:lstStyle/>
          <a:p>
            <a:r>
              <a:rPr lang="fr-FR" sz="2800" dirty="0"/>
              <a:t>3. Des héros, leur gloire et leur déchéance</a:t>
            </a:r>
          </a:p>
          <a:p>
            <a:pPr lvl="1"/>
            <a:r>
              <a:rPr lang="fr-FR" sz="2800" dirty="0"/>
              <a:t>Œdipe: ses exploits et sa fin</a:t>
            </a:r>
          </a:p>
          <a:p>
            <a:pPr lvl="1"/>
            <a:r>
              <a:rPr lang="fr-FR" sz="2800" dirty="0"/>
              <a:t>Les Atrides: parricide, </a:t>
            </a:r>
            <a:r>
              <a:rPr lang="fr-FR" sz="2800" dirty="0" smtClean="0"/>
              <a:t>matricide</a:t>
            </a:r>
          </a:p>
          <a:p>
            <a:pPr lvl="1"/>
            <a:r>
              <a:rPr lang="fr-FR" sz="2800" dirty="0"/>
              <a:t>Sisyphe, ses ruses et sa </a:t>
            </a:r>
            <a:r>
              <a:rPr lang="fr-FR" sz="2800" dirty="0" smtClean="0"/>
              <a:t>punition</a:t>
            </a:r>
            <a:endParaRPr lang="fr-FR" sz="2800" dirty="0"/>
          </a:p>
          <a:p>
            <a:pPr lvl="1"/>
            <a:r>
              <a:rPr lang="fr-FR" sz="2800" dirty="0"/>
              <a:t>Le roi Midas, son or et ses oreilles</a:t>
            </a:r>
          </a:p>
          <a:p>
            <a:pPr indent="0">
              <a:buNone/>
            </a:pPr>
            <a:endParaRPr lang="fr-FR" dirty="0"/>
          </a:p>
        </p:txBody>
      </p:sp>
    </p:spTree>
    <p:extLst>
      <p:ext uri="{BB962C8B-B14F-4D97-AF65-F5344CB8AC3E}">
        <p14:creationId xmlns:p14="http://schemas.microsoft.com/office/powerpoint/2010/main" val="2875309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cours en ligne sur la civilisation romaine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Besoin d’une dizaine de « bénévoles » pour expérimenter un cours en ligne que j’ai conçu pour l’UTA</a:t>
            </a:r>
          </a:p>
          <a:p>
            <a:r>
              <a:rPr lang="fr-FR" dirty="0" smtClean="0"/>
              <a:t>Durée: 7 semaines</a:t>
            </a:r>
          </a:p>
          <a:p>
            <a:r>
              <a:rPr lang="fr-FR" dirty="0">
                <a:hlinkClick r:id="rId2"/>
              </a:rPr>
              <a:t>http://www.usherbrooke.ca/moodle-cours/course/view.php?id=</a:t>
            </a:r>
            <a:r>
              <a:rPr lang="fr-FR" dirty="0" smtClean="0">
                <a:hlinkClick r:id="rId2"/>
              </a:rPr>
              <a:t>8255</a:t>
            </a:r>
            <a:endParaRPr lang="fr-FR" dirty="0" smtClean="0"/>
          </a:p>
          <a:p>
            <a:r>
              <a:rPr lang="fr-FR" dirty="0" smtClean="0"/>
              <a:t>Faut posséder un CIP</a:t>
            </a:r>
          </a:p>
          <a:p>
            <a:r>
              <a:rPr lang="fr-FR" dirty="0" smtClean="0"/>
              <a:t>Envoyez-moi un courriel si vous êtes intéressés</a:t>
            </a:r>
            <a:r>
              <a:rPr lang="fr-FR" dirty="0" smtClean="0">
                <a:sym typeface="Wingdings"/>
              </a:rPr>
              <a:t></a:t>
            </a:r>
          </a:p>
          <a:p>
            <a:r>
              <a:rPr lang="fr-FR"/>
              <a:t>Guide pour suivre le cours en ligne</a:t>
            </a:r>
            <a:r>
              <a:rPr lang="fr-FR" smtClean="0"/>
              <a:t>:</a:t>
            </a:r>
            <a:endParaRPr lang="fr-FR"/>
          </a:p>
        </p:txBody>
      </p:sp>
    </p:spTree>
    <p:extLst>
      <p:ext uri="{BB962C8B-B14F-4D97-AF65-F5344CB8AC3E}">
        <p14:creationId xmlns:p14="http://schemas.microsoft.com/office/powerpoint/2010/main" val="275722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5200" y="914400"/>
            <a:ext cx="7437120" cy="4988560"/>
          </a:xfrm>
        </p:spPr>
        <p:txBody>
          <a:bodyPr>
            <a:noAutofit/>
          </a:bodyPr>
          <a:lstStyle/>
          <a:p>
            <a:r>
              <a:rPr lang="fr-CA" sz="1100" b="1" dirty="0"/>
              <a:t>1. Accéder à l’adresse suivante </a:t>
            </a:r>
            <a:r>
              <a:rPr lang="fr-CA" sz="1100" b="1" dirty="0" smtClean="0"/>
              <a:t>:</a:t>
            </a:r>
            <a:endParaRPr lang="fr-CA" sz="1100" dirty="0"/>
          </a:p>
          <a:p>
            <a:r>
              <a:rPr lang="fr-CA" sz="1100" u="sng" dirty="0">
                <a:hlinkClick r:id="rId2"/>
              </a:rPr>
              <a:t>http://www.usherbrooke.ca/moodle-cours/course/view.php?id=8255</a:t>
            </a:r>
            <a:endParaRPr lang="fr-CA" sz="1100" dirty="0"/>
          </a:p>
          <a:p>
            <a:r>
              <a:rPr lang="fr-CA" sz="1100" dirty="0"/>
              <a:t>Une page d’authentification s’ouvre et vous devez inscrire votre CIP (code d’indentification personnel) que vous obtenez auprès du Service Informatique de l’Université de Sherbrooke à l’adresse suivante :</a:t>
            </a:r>
          </a:p>
          <a:p>
            <a:r>
              <a:rPr lang="fr-CA" sz="1100" u="sng" dirty="0">
                <a:hlinkClick r:id="rId3"/>
              </a:rPr>
              <a:t>https://dossier-etudiant.sti.usherbrooke.ca/mon-dossier/demande-</a:t>
            </a:r>
            <a:r>
              <a:rPr lang="fr-CA" sz="1100" u="sng" dirty="0" smtClean="0">
                <a:hlinkClick r:id="rId3"/>
              </a:rPr>
              <a:t>acces</a:t>
            </a:r>
            <a:endParaRPr lang="fr-CA" sz="1100" dirty="0"/>
          </a:p>
          <a:p>
            <a:r>
              <a:rPr lang="fr-CA" sz="1100" dirty="0"/>
              <a:t>Une fois que vous aurez obtenu votre CIP et votre mot de passe (que vous aurez choisi), vous les inscrivez sur la page d’accueil</a:t>
            </a:r>
            <a:r>
              <a:rPr lang="fr-CA" sz="1100" dirty="0" smtClean="0"/>
              <a:t>.</a:t>
            </a:r>
            <a:endParaRPr lang="fr-CA" sz="1100" dirty="0"/>
          </a:p>
          <a:p>
            <a:r>
              <a:rPr lang="fr-CA" sz="1100" dirty="0"/>
              <a:t>Ainsi, chaque fois que vous « entrerez » dans le cours, vous aurez à vous identifier de la sorte</a:t>
            </a:r>
            <a:r>
              <a:rPr lang="fr-CA" sz="1100" dirty="0" smtClean="0"/>
              <a:t>.</a:t>
            </a:r>
            <a:endParaRPr lang="fr-CA" sz="1100" dirty="0"/>
          </a:p>
          <a:p>
            <a:r>
              <a:rPr lang="fr-CA" sz="1100" b="1" dirty="0"/>
              <a:t>2.  Visionner la vidéo de bienvenue (introduction) située sous la section INFORMATIONS GÉNÉRALES.</a:t>
            </a:r>
            <a:endParaRPr lang="fr-CA" sz="1100" dirty="0"/>
          </a:p>
          <a:p>
            <a:r>
              <a:rPr lang="fr-CA" sz="1100" dirty="0"/>
              <a:t>Il faut être patient!  L’ouverture de la </a:t>
            </a:r>
            <a:r>
              <a:rPr lang="fr-CA" sz="1100" dirty="0" err="1"/>
              <a:t>video</a:t>
            </a:r>
            <a:r>
              <a:rPr lang="fr-CA" sz="1100" dirty="0"/>
              <a:t> peut prendre entre 1 et 3 minutes selon la vitesse de votre connexion.  La vidéo dure 5 minutes</a:t>
            </a:r>
            <a:r>
              <a:rPr lang="fr-CA" sz="1100" dirty="0" smtClean="0"/>
              <a:t>.</a:t>
            </a:r>
            <a:r>
              <a:rPr lang="fr-CA" sz="1100" dirty="0"/>
              <a:t> </a:t>
            </a:r>
          </a:p>
          <a:p>
            <a:r>
              <a:rPr lang="fr-CA" sz="1100" b="1" dirty="0"/>
              <a:t>3. Lire le document intitulé :  SE PRÉPARER À SUIVRE UN COURS EN LIGNE. </a:t>
            </a:r>
            <a:endParaRPr lang="fr-CA" sz="1100" dirty="0"/>
          </a:p>
          <a:p>
            <a:r>
              <a:rPr lang="fr-CA" sz="1100" dirty="0"/>
              <a:t>- on trouve sur cette page :</a:t>
            </a:r>
          </a:p>
          <a:p>
            <a:r>
              <a:rPr lang="fr-CA" sz="1100" dirty="0"/>
              <a:t>3.1. des conseils avant d’entreprendre un cours en ligne</a:t>
            </a:r>
          </a:p>
          <a:p>
            <a:r>
              <a:rPr lang="fr-CA" sz="1100" dirty="0"/>
              <a:t>3.2. les compétences techniques attendues</a:t>
            </a:r>
          </a:p>
          <a:p>
            <a:r>
              <a:rPr lang="fr-CA" sz="1100" dirty="0"/>
              <a:t>3.3. le matériel nécessaire pour suivre le </a:t>
            </a:r>
            <a:r>
              <a:rPr lang="fr-CA" sz="1100" dirty="0" smtClean="0"/>
              <a:t>cours</a:t>
            </a:r>
            <a:endParaRPr lang="fr-CA" sz="1100" dirty="0"/>
          </a:p>
        </p:txBody>
      </p:sp>
    </p:spTree>
    <p:extLst>
      <p:ext uri="{BB962C8B-B14F-4D97-AF65-F5344CB8AC3E}">
        <p14:creationId xmlns:p14="http://schemas.microsoft.com/office/powerpoint/2010/main" val="1215750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5520" y="975360"/>
            <a:ext cx="7345680" cy="4876800"/>
          </a:xfrm>
        </p:spPr>
        <p:txBody>
          <a:bodyPr>
            <a:normAutofit fontScale="85000" lnSpcReduction="10000"/>
          </a:bodyPr>
          <a:lstStyle/>
          <a:p>
            <a:r>
              <a:rPr lang="fr-CA" b="1" dirty="0"/>
              <a:t>4. Lire le document intitulé :  EXPLORATION ET ACTIVITÉS DU COURS </a:t>
            </a:r>
            <a:endParaRPr lang="fr-CA" dirty="0"/>
          </a:p>
          <a:p>
            <a:r>
              <a:rPr lang="fr-CA" dirty="0"/>
              <a:t>- on trouve sur cette page :</a:t>
            </a:r>
          </a:p>
          <a:p>
            <a:r>
              <a:rPr lang="fr-CA" dirty="0"/>
              <a:t>4.1. la description du cours sur la civilisation romaine</a:t>
            </a:r>
          </a:p>
          <a:p>
            <a:r>
              <a:rPr lang="fr-CA" dirty="0"/>
              <a:t>4.2. les tâches à réaliser</a:t>
            </a:r>
          </a:p>
          <a:p>
            <a:r>
              <a:rPr lang="fr-CA" dirty="0"/>
              <a:t>4.3. description des ressources didactiques comme les notes de cours, les capsules vidéo et les hyperliens à consulter</a:t>
            </a:r>
          </a:p>
          <a:p>
            <a:r>
              <a:rPr lang="fr-CA" dirty="0"/>
              <a:t>4.4. les différents forums et leurs </a:t>
            </a:r>
            <a:r>
              <a:rPr lang="fr-CA" dirty="0" smtClean="0"/>
              <a:t>objectifs</a:t>
            </a:r>
            <a:r>
              <a:rPr lang="fr-CA" dirty="0"/>
              <a:t> </a:t>
            </a:r>
          </a:p>
          <a:p>
            <a:r>
              <a:rPr lang="fr-CA" b="1" dirty="0"/>
              <a:t>5. Lire le document intitulé : OUTILS DE MOODLE</a:t>
            </a:r>
            <a:endParaRPr lang="fr-CA" dirty="0"/>
          </a:p>
          <a:p>
            <a:r>
              <a:rPr lang="fr-CA" dirty="0"/>
              <a:t>- on trouve sur cette page :</a:t>
            </a:r>
          </a:p>
          <a:p>
            <a:r>
              <a:rPr lang="fr-CA" dirty="0"/>
              <a:t>5.1. le type d’environnement que nous offre la plateforme </a:t>
            </a:r>
            <a:r>
              <a:rPr lang="fr-CA" dirty="0" err="1"/>
              <a:t>Moodle</a:t>
            </a:r>
            <a:endParaRPr lang="fr-CA" dirty="0"/>
          </a:p>
          <a:p>
            <a:r>
              <a:rPr lang="fr-CA" dirty="0"/>
              <a:t>5.2. l’importance des différents forums associés à </a:t>
            </a:r>
            <a:r>
              <a:rPr lang="fr-CA" dirty="0" err="1" smtClean="0"/>
              <a:t>Moodle</a:t>
            </a:r>
            <a:r>
              <a:rPr lang="fr-CA" dirty="0"/>
              <a:t> </a:t>
            </a:r>
          </a:p>
          <a:p>
            <a:r>
              <a:rPr lang="fr-CA" b="1" dirty="0"/>
              <a:t>6. Lire le document intitulé :  PLAN DE COURS UTA-470</a:t>
            </a:r>
            <a:endParaRPr lang="fr-CA" dirty="0"/>
          </a:p>
          <a:p>
            <a:r>
              <a:rPr lang="fr-CA" dirty="0"/>
              <a:t>- on y trouve le plan du cours réparti sur 7 semaines (c’est un fichier en .</a:t>
            </a:r>
            <a:r>
              <a:rPr lang="fr-CA" dirty="0" err="1"/>
              <a:t>pdf</a:t>
            </a:r>
            <a:r>
              <a:rPr lang="fr-CA" dirty="0"/>
              <a:t>)</a:t>
            </a:r>
          </a:p>
        </p:txBody>
      </p:sp>
    </p:spTree>
    <p:extLst>
      <p:ext uri="{BB962C8B-B14F-4D97-AF65-F5344CB8AC3E}">
        <p14:creationId xmlns:p14="http://schemas.microsoft.com/office/powerpoint/2010/main" val="69919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5520" y="1026160"/>
            <a:ext cx="7406640" cy="4704080"/>
          </a:xfrm>
        </p:spPr>
        <p:txBody>
          <a:bodyPr>
            <a:normAutofit/>
          </a:bodyPr>
          <a:lstStyle/>
          <a:p>
            <a:r>
              <a:rPr lang="fr-CA" b="1" dirty="0"/>
              <a:t>7. Faire le tour des quatre types de forums  </a:t>
            </a:r>
            <a:endParaRPr lang="fr-CA" dirty="0"/>
          </a:p>
          <a:p>
            <a:r>
              <a:rPr lang="fr-CA" dirty="0"/>
              <a:t>Pour y accéder vous n’avez qu’à cliquer sur le forum qui se rapporte au problème qui vous préoccupe, puis ensuite, à cliquer sur l’onglet AJOUTER UN NOUVEAU SUJET DE DISCUSSION et votre sujet viendra s’ajouter aux autres sujets de la liste de discussion</a:t>
            </a:r>
            <a:r>
              <a:rPr lang="fr-CA" dirty="0" smtClean="0"/>
              <a:t>.</a:t>
            </a:r>
            <a:r>
              <a:rPr lang="fr-CA" dirty="0"/>
              <a:t> </a:t>
            </a:r>
          </a:p>
          <a:p>
            <a:r>
              <a:rPr lang="fr-CA" dirty="0"/>
              <a:t>- on trouve sur cette page :</a:t>
            </a:r>
          </a:p>
          <a:p>
            <a:r>
              <a:rPr lang="fr-CA" dirty="0"/>
              <a:t>7.1. un forum portant sur les problèmes d’ordre techniques</a:t>
            </a:r>
          </a:p>
          <a:p>
            <a:r>
              <a:rPr lang="fr-CA" dirty="0"/>
              <a:t>7.2. un forum portant sur les questions se rapportant au déroulement du cours</a:t>
            </a:r>
          </a:p>
          <a:p>
            <a:r>
              <a:rPr lang="fr-CA" dirty="0"/>
              <a:t>7.3. un forum portant sur la présentation de chacun des étudiants au groupe</a:t>
            </a:r>
          </a:p>
          <a:p>
            <a:r>
              <a:rPr lang="fr-CA" dirty="0"/>
              <a:t>7.4. un forum portant aux annonces qui seront faites durant la session</a:t>
            </a:r>
          </a:p>
        </p:txBody>
      </p:sp>
    </p:spTree>
    <p:extLst>
      <p:ext uri="{BB962C8B-B14F-4D97-AF65-F5344CB8AC3E}">
        <p14:creationId xmlns:p14="http://schemas.microsoft.com/office/powerpoint/2010/main" val="2466544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4720" y="1046480"/>
            <a:ext cx="7457440" cy="4734560"/>
          </a:xfrm>
        </p:spPr>
        <p:txBody>
          <a:bodyPr>
            <a:normAutofit fontScale="62500" lnSpcReduction="20000"/>
          </a:bodyPr>
          <a:lstStyle/>
          <a:p>
            <a:r>
              <a:rPr lang="fr-CA" b="1" dirty="0"/>
              <a:t>8. Les sept modules du cours se présentent de façon chronologique :</a:t>
            </a:r>
            <a:endParaRPr lang="fr-CA" dirty="0"/>
          </a:p>
          <a:p>
            <a:r>
              <a:rPr lang="fr-CA" dirty="0"/>
              <a:t>8.1. le module 1 (ou premier cours), dont le titre est : « Une histoire arrangée avec le gars des vues! »,  comporte six (6) onglets :</a:t>
            </a:r>
          </a:p>
          <a:p>
            <a:r>
              <a:rPr lang="fr-CA" b="1" dirty="0"/>
              <a:t>L’onglet 1</a:t>
            </a:r>
            <a:r>
              <a:rPr lang="fr-CA" dirty="0"/>
              <a:t> présente le module 1</a:t>
            </a:r>
          </a:p>
          <a:p>
            <a:pPr lvl="0"/>
            <a:r>
              <a:rPr lang="fr-CA" dirty="0"/>
              <a:t>c’est une brève description du module qui comporte cinq (5) sous thèmes</a:t>
            </a:r>
            <a:r>
              <a:rPr lang="fr-CA" dirty="0" smtClean="0"/>
              <a:t>.</a:t>
            </a:r>
            <a:endParaRPr lang="fr-CA" dirty="0"/>
          </a:p>
          <a:p>
            <a:r>
              <a:rPr lang="fr-CA" b="1" dirty="0"/>
              <a:t>L’onglet 2</a:t>
            </a:r>
            <a:r>
              <a:rPr lang="fr-CA" dirty="0"/>
              <a:t> présente les notes de cours du module 1</a:t>
            </a:r>
          </a:p>
          <a:p>
            <a:r>
              <a:rPr lang="fr-CA" dirty="0"/>
              <a:t>	- les notes de cours sont en format (.</a:t>
            </a:r>
            <a:r>
              <a:rPr lang="fr-CA" dirty="0" err="1"/>
              <a:t>pdf</a:t>
            </a:r>
            <a:r>
              <a:rPr lang="fr-CA" dirty="0"/>
              <a:t>) </a:t>
            </a:r>
          </a:p>
          <a:p>
            <a:r>
              <a:rPr lang="fr-CA" b="1" dirty="0"/>
              <a:t>L’onglet 3</a:t>
            </a:r>
            <a:r>
              <a:rPr lang="fr-CA" dirty="0"/>
              <a:t> présente les séquences vidéo du module 1</a:t>
            </a:r>
          </a:p>
          <a:p>
            <a:pPr lvl="0"/>
            <a:r>
              <a:rPr lang="fr-CA" dirty="0"/>
              <a:t>il s’agit de cliquer sur video1, la visionner,  puis ensuite sur la video2 et ainsi de suite</a:t>
            </a:r>
            <a:r>
              <a:rPr lang="fr-CA" dirty="0" smtClean="0"/>
              <a:t>.</a:t>
            </a:r>
            <a:endParaRPr lang="fr-CA" dirty="0"/>
          </a:p>
          <a:p>
            <a:r>
              <a:rPr lang="fr-CA" b="1" dirty="0"/>
              <a:t>L’onglet 4</a:t>
            </a:r>
            <a:r>
              <a:rPr lang="fr-CA" dirty="0"/>
              <a:t> présente un petit test intitulé : « Amusons-nous un peu! »</a:t>
            </a:r>
          </a:p>
          <a:p>
            <a:pPr lvl="0"/>
            <a:r>
              <a:rPr lang="fr-CA" dirty="0"/>
              <a:t>il s’agit, après avoir cliqué sur l’onglet « Amusons-nous un peu! », de cliquer sur l’onglet qui apparaît sur la barre horizontale du haut et intitulé PRÉVISUALISATION pour atteindre le petit test en question.</a:t>
            </a:r>
          </a:p>
          <a:p>
            <a:pPr lvl="0"/>
            <a:r>
              <a:rPr lang="fr-CA" dirty="0"/>
              <a:t>Il s’agit ensuite de cliquer sur les réponses qui vous semblent les plus appropriées aux 15 questions.</a:t>
            </a:r>
          </a:p>
          <a:p>
            <a:pPr lvl="0"/>
            <a:r>
              <a:rPr lang="fr-CA" dirty="0"/>
              <a:t>Une fois terminé, vous cliquer sur l’onglet TOUT ENVOYER ET TERMINER :  une page s’affichera et vous donnera votre résultat ainsi que les « bonnes » réponses du test</a:t>
            </a:r>
            <a:r>
              <a:rPr lang="fr-CA" dirty="0" smtClean="0"/>
              <a:t>.</a:t>
            </a:r>
            <a:endParaRPr lang="fr-CA" dirty="0"/>
          </a:p>
          <a:p>
            <a:r>
              <a:rPr lang="fr-CA" b="1" dirty="0"/>
              <a:t>L’onglet 5</a:t>
            </a:r>
            <a:r>
              <a:rPr lang="fr-CA" dirty="0"/>
              <a:t> présente quelques ressources </a:t>
            </a:r>
            <a:r>
              <a:rPr lang="fr-CA" dirty="0" err="1"/>
              <a:t>didaciques</a:t>
            </a:r>
            <a:r>
              <a:rPr lang="fr-CA" dirty="0"/>
              <a:t> se trouvant sur le web :</a:t>
            </a:r>
          </a:p>
          <a:p>
            <a:pPr lvl="0"/>
            <a:r>
              <a:rPr lang="fr-CA" dirty="0"/>
              <a:t>vous avez accès à des reconstitutions en 3D, à des vidéo, à des sites web qui ont été sélectionnés pour leur rapport avec la civilisation romaine.</a:t>
            </a:r>
          </a:p>
          <a:p>
            <a:pPr lvl="0"/>
            <a:r>
              <a:rPr lang="fr-CA" dirty="0"/>
              <a:t>Vous pourrez les consulter au fur et à mesure que se déroulera votre apprentissage de la civilisation romaine.</a:t>
            </a:r>
          </a:p>
        </p:txBody>
      </p:sp>
    </p:spTree>
    <p:extLst>
      <p:ext uri="{BB962C8B-B14F-4D97-AF65-F5344CB8AC3E}">
        <p14:creationId xmlns:p14="http://schemas.microsoft.com/office/powerpoint/2010/main" val="576316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6320" y="1066800"/>
            <a:ext cx="7233920" cy="4734560"/>
          </a:xfrm>
        </p:spPr>
        <p:txBody>
          <a:bodyPr>
            <a:normAutofit fontScale="70000" lnSpcReduction="20000"/>
          </a:bodyPr>
          <a:lstStyle/>
          <a:p>
            <a:r>
              <a:rPr lang="fr-CA" dirty="0"/>
              <a:t>Une fois le module 1 terminé, vous pouvez entreprendre l’étude du module 2, et ainsi de suite jusqu’au module 7</a:t>
            </a:r>
            <a:r>
              <a:rPr lang="fr-CA" dirty="0" smtClean="0"/>
              <a:t>.</a:t>
            </a:r>
            <a:endParaRPr lang="fr-CA" dirty="0"/>
          </a:p>
          <a:p>
            <a:r>
              <a:rPr lang="fr-CA" dirty="0"/>
              <a:t>Si vous éprouvez quelques difficultés, peu importe ces difficultés, il y a un forum qui est à votre disposition sous la section INFORMATIONS GÉNÉRALES :  n’hésitez pas à vous en servir, et je vous répondrai le plus rapidement possible, mais il faut compter, dans certaines circonstances, jusqu’à 24 heures…et si c’est en fin de semaine, il faudra compter 48 heures</a:t>
            </a:r>
            <a:r>
              <a:rPr lang="fr-CA" dirty="0" smtClean="0"/>
              <a:t>.</a:t>
            </a:r>
            <a:endParaRPr lang="fr-CA" dirty="0"/>
          </a:p>
          <a:p>
            <a:r>
              <a:rPr lang="fr-CA" dirty="0"/>
              <a:t>Encore une fois, je vous remercie d’avoir accepté l’invitation d’évaluer le prototype de cours en ligne que je vous présente :  soyez assurés que vos commentaires resteront confidentiels et serviront à l’équipe de l’UTA dirigée par sa directrice, madame Monique Harvey, à améliorer ce type de cours.  Soulignons également, que ce type de cours offert en ligne s’adresse à une clientèle bien spécifique :</a:t>
            </a:r>
          </a:p>
          <a:p>
            <a:pPr lvl="0"/>
            <a:r>
              <a:rPr lang="fr-CA" dirty="0"/>
              <a:t>à ceux et celles qui n’ont pas accès à des cours parce qu’ils résident dans des régions éloignées des campus universitaires;</a:t>
            </a:r>
          </a:p>
          <a:p>
            <a:pPr lvl="0"/>
            <a:r>
              <a:rPr lang="fr-CA" dirty="0"/>
              <a:t>à ceux et celles qui sont à mobilité réduite et qui éprouvent des difficultés à se déplacer;</a:t>
            </a:r>
          </a:p>
          <a:p>
            <a:pPr lvl="0"/>
            <a:r>
              <a:rPr lang="fr-CA" dirty="0"/>
              <a:t>à ceux et celles qui ont accès à des cours mais qui ont des horaires incompatibles avec ceux de l’UTA;</a:t>
            </a:r>
          </a:p>
          <a:p>
            <a:pPr lvl="0"/>
            <a:r>
              <a:rPr lang="fr-CA" dirty="0"/>
              <a:t>à ceux et celles qui ne veulent pas se déplacer mais qui souhaitent suivre des cours en ligne.</a:t>
            </a:r>
          </a:p>
          <a:p>
            <a:endParaRPr lang="fr-FR" dirty="0"/>
          </a:p>
        </p:txBody>
      </p:sp>
    </p:spTree>
    <p:extLst>
      <p:ext uri="{BB962C8B-B14F-4D97-AF65-F5344CB8AC3E}">
        <p14:creationId xmlns:p14="http://schemas.microsoft.com/office/powerpoint/2010/main" val="3518735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Temple de Zeus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Colossal: 64 m X 24 m</a:t>
            </a:r>
          </a:p>
          <a:p>
            <a:pPr lvl="1"/>
            <a:r>
              <a:rPr lang="fr-FR" dirty="0" smtClean="0"/>
              <a:t>6 colonnes X 13 colonnes</a:t>
            </a:r>
          </a:p>
          <a:p>
            <a:pPr lvl="1"/>
            <a:r>
              <a:rPr lang="fr-FR" dirty="0" smtClean="0"/>
              <a:t>Style Dorique</a:t>
            </a:r>
          </a:p>
          <a:p>
            <a:r>
              <a:rPr lang="fr-FR" dirty="0" smtClean="0"/>
              <a:t>Statue de Zeus (or et ivoire) par Phidias: une des 12 merveilles du monde</a:t>
            </a:r>
          </a:p>
          <a:p>
            <a:pPr lvl="1"/>
            <a:r>
              <a:rPr lang="fr-FR" dirty="0"/>
              <a:t>13 m de </a:t>
            </a:r>
            <a:r>
              <a:rPr lang="fr-FR" dirty="0" smtClean="0"/>
              <a:t>haut</a:t>
            </a:r>
          </a:p>
          <a:p>
            <a:r>
              <a:rPr lang="fr-FR" dirty="0"/>
              <a:t>12 </a:t>
            </a:r>
            <a:r>
              <a:rPr lang="fr-FR" dirty="0" smtClean="0"/>
              <a:t>métopes (bas reliefs): </a:t>
            </a:r>
            <a:r>
              <a:rPr lang="fr-FR" dirty="0"/>
              <a:t>12 Travaux </a:t>
            </a:r>
            <a:r>
              <a:rPr lang="fr-FR" dirty="0" smtClean="0"/>
              <a:t>d’</a:t>
            </a:r>
            <a:r>
              <a:rPr lang="fr-FR" dirty="0" err="1" smtClean="0"/>
              <a:t>Héraklès</a:t>
            </a:r>
            <a:endParaRPr lang="fr-FR" dirty="0" smtClean="0"/>
          </a:p>
          <a:p>
            <a:r>
              <a:rPr lang="fr-FR" dirty="0" smtClean="0"/>
              <a:t>Sculptures de la course de Pélops</a:t>
            </a:r>
            <a:endParaRPr lang="fr-FR" dirty="0"/>
          </a:p>
          <a:p>
            <a:pPr marL="514350" lvl="1" indent="0">
              <a:buNone/>
            </a:pPr>
            <a:endParaRPr lang="fr-FR" dirty="0"/>
          </a:p>
          <a:p>
            <a:pPr marL="514350" lvl="1" indent="0">
              <a:buNone/>
            </a:pPr>
            <a:endParaRPr lang="fr-FR" dirty="0" smtClean="0"/>
          </a:p>
        </p:txBody>
      </p:sp>
    </p:spTree>
    <p:extLst>
      <p:ext uri="{BB962C8B-B14F-4D97-AF65-F5344CB8AC3E}">
        <p14:creationId xmlns:p14="http://schemas.microsoft.com/office/powerpoint/2010/main" val="4202394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La statue de </a:t>
            </a:r>
            <a:r>
              <a:rPr lang="fr-FR" sz="2000" dirty="0" err="1" smtClean="0"/>
              <a:t>zeus</a:t>
            </a:r>
            <a:r>
              <a:rPr lang="fr-FR" sz="2000" dirty="0" smtClean="0"/>
              <a:t> selon le géographe antique, Strabon</a:t>
            </a:r>
            <a:endParaRPr lang="fr-FR" sz="2000" dirty="0"/>
          </a:p>
        </p:txBody>
      </p:sp>
      <p:sp>
        <p:nvSpPr>
          <p:cNvPr id="3" name="Espace réservé du contenu 2"/>
          <p:cNvSpPr>
            <a:spLocks noGrp="1"/>
          </p:cNvSpPr>
          <p:nvPr>
            <p:ph idx="1"/>
          </p:nvPr>
        </p:nvSpPr>
        <p:spPr>
          <a:xfrm>
            <a:off x="782320" y="2062480"/>
            <a:ext cx="7589520" cy="3749040"/>
          </a:xfrm>
        </p:spPr>
        <p:txBody>
          <a:bodyPr>
            <a:normAutofit/>
          </a:bodyPr>
          <a:lstStyle/>
          <a:p>
            <a:r>
              <a:rPr lang="fr-FR" dirty="0" smtClean="0"/>
              <a:t>« … </a:t>
            </a:r>
            <a:r>
              <a:rPr lang="fr-FR" dirty="0"/>
              <a:t>mais ce qu’il renfermait d’incomparable c’était cette autre statue de Jupiter, due au ciseau de Phidias, fils de </a:t>
            </a:r>
            <a:r>
              <a:rPr lang="fr-FR" dirty="0" err="1"/>
              <a:t>Charmidas</a:t>
            </a:r>
            <a:r>
              <a:rPr lang="fr-FR" dirty="0"/>
              <a:t>, l’Athénien : elle était en ivoire et de telle dimension que, malgré l’extrême élévation du temple, l’artiste semblait avoir dans son </a:t>
            </a:r>
            <a:r>
              <a:rPr lang="fr-FR" dirty="0" err="1"/>
              <a:t>oeuvre</a:t>
            </a:r>
            <a:r>
              <a:rPr lang="fr-FR" dirty="0"/>
              <a:t> excédé les justes proportions. Le Dieu, en effet, bien que représenté assis, touchait presque le plafond de la tête, et l’on ne pouvait s’empêcher de penser en le voyant que, s’il se fût dressé de toute sa hauteur, il eût soulevé le toit ce l’édifice</a:t>
            </a:r>
            <a:r>
              <a:rPr lang="fr-FR" dirty="0" smtClean="0"/>
              <a:t>. »</a:t>
            </a:r>
            <a:endParaRPr lang="fr-FR" dirty="0"/>
          </a:p>
          <a:p>
            <a:r>
              <a:rPr lang="fr-FR" dirty="0" smtClean="0"/>
              <a:t>(Strabon, Livre VIII, Élide)</a:t>
            </a:r>
            <a:endParaRPr lang="fr-FR" dirty="0"/>
          </a:p>
        </p:txBody>
      </p:sp>
    </p:spTree>
    <p:extLst>
      <p:ext uri="{BB962C8B-B14F-4D97-AF65-F5344CB8AC3E}">
        <p14:creationId xmlns:p14="http://schemas.microsoft.com/office/powerpoint/2010/main" val="1848492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20 à 10.21.42.png"/>
          <p:cNvPicPr>
            <a:picLocks noGrp="1" noChangeAspect="1"/>
          </p:cNvPicPr>
          <p:nvPr>
            <p:ph idx="1"/>
          </p:nvPr>
        </p:nvPicPr>
        <p:blipFill>
          <a:blip r:embed="rId2" cstate="email">
            <a:extLst>
              <a:ext uri="{28A0092B-C50C-407E-A947-70E740481C1C}">
                <a14:useLocalDpi xmlns:a14="http://schemas.microsoft.com/office/drawing/2010/main"/>
              </a:ext>
            </a:extLst>
          </a:blip>
          <a:srcRect l="-43049" r="-43049"/>
          <a:stretch>
            <a:fillRect/>
          </a:stretch>
        </p:blipFill>
        <p:spPr>
          <a:xfrm>
            <a:off x="-599440" y="1046480"/>
            <a:ext cx="6400800" cy="3048001"/>
          </a:xfrm>
        </p:spPr>
      </p:pic>
      <p:sp>
        <p:nvSpPr>
          <p:cNvPr id="5" name="ZoneTexte 4"/>
          <p:cNvSpPr txBox="1"/>
          <p:nvPr/>
        </p:nvSpPr>
        <p:spPr>
          <a:xfrm>
            <a:off x="1036320" y="4236720"/>
            <a:ext cx="2814320" cy="1200329"/>
          </a:xfrm>
          <a:prstGeom prst="rect">
            <a:avLst/>
          </a:prstGeom>
          <a:noFill/>
        </p:spPr>
        <p:txBody>
          <a:bodyPr wrap="square" rtlCol="0">
            <a:spAutoFit/>
          </a:bodyPr>
          <a:lstStyle/>
          <a:p>
            <a:r>
              <a:rPr lang="fr-FR" dirty="0" smtClean="0"/>
              <a:t>Monnaie romaine sous l’empereur Hadrien, 2</a:t>
            </a:r>
            <a:r>
              <a:rPr lang="fr-FR" baseline="30000" dirty="0" smtClean="0"/>
              <a:t>e</a:t>
            </a:r>
            <a:r>
              <a:rPr lang="fr-FR" dirty="0" smtClean="0"/>
              <a:t> s. </a:t>
            </a:r>
            <a:r>
              <a:rPr lang="fr-FR" dirty="0" err="1" smtClean="0"/>
              <a:t>ap</a:t>
            </a:r>
            <a:r>
              <a:rPr lang="fr-FR" dirty="0" smtClean="0"/>
              <a:t>. J.C., illustrant Zeus (12 m), assis sur son trône.</a:t>
            </a:r>
            <a:endParaRPr lang="fr-FR" dirty="0"/>
          </a:p>
        </p:txBody>
      </p:sp>
      <p:pic>
        <p:nvPicPr>
          <p:cNvPr id="6" name="Image 5" descr="Capture d’écran 2014-09-20 à 10.17.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9400" y="2561590"/>
            <a:ext cx="4482971" cy="3097530"/>
          </a:xfrm>
          <a:prstGeom prst="rect">
            <a:avLst/>
          </a:prstGeom>
        </p:spPr>
      </p:pic>
      <p:sp>
        <p:nvSpPr>
          <p:cNvPr id="7" name="ZoneTexte 6"/>
          <p:cNvSpPr txBox="1"/>
          <p:nvPr/>
        </p:nvSpPr>
        <p:spPr>
          <a:xfrm>
            <a:off x="5801360" y="1046480"/>
            <a:ext cx="2286000" cy="1477328"/>
          </a:xfrm>
          <a:prstGeom prst="rect">
            <a:avLst/>
          </a:prstGeom>
          <a:noFill/>
        </p:spPr>
        <p:txBody>
          <a:bodyPr wrap="square" rtlCol="0">
            <a:spAutoFit/>
          </a:bodyPr>
          <a:lstStyle/>
          <a:p>
            <a:r>
              <a:rPr lang="fr-FR" dirty="0" smtClean="0"/>
              <a:t>Reconstitution de l’intérieur du temple de Zeus à Olympie, une des 7 merveilles du monde..</a:t>
            </a:r>
            <a:endParaRPr lang="fr-FR" dirty="0"/>
          </a:p>
        </p:txBody>
      </p:sp>
    </p:spTree>
    <p:extLst>
      <p:ext uri="{BB962C8B-B14F-4D97-AF65-F5344CB8AC3E}">
        <p14:creationId xmlns:p14="http://schemas.microsoft.com/office/powerpoint/2010/main" val="1460818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4.37.53.png"/>
          <p:cNvPicPr>
            <a:picLocks noGrp="1" noChangeAspect="1"/>
          </p:cNvPicPr>
          <p:nvPr>
            <p:ph idx="1"/>
          </p:nvPr>
        </p:nvPicPr>
        <p:blipFill>
          <a:blip r:embed="rId2" cstate="email">
            <a:extLst>
              <a:ext uri="{28A0092B-C50C-407E-A947-70E740481C1C}">
                <a14:useLocalDpi xmlns:a14="http://schemas.microsoft.com/office/drawing/2010/main"/>
              </a:ext>
            </a:extLst>
          </a:blip>
          <a:srcRect l="-3269" r="-3269"/>
          <a:stretch>
            <a:fillRect/>
          </a:stretch>
        </p:blipFill>
        <p:spPr>
          <a:xfrm>
            <a:off x="1020763" y="1049338"/>
            <a:ext cx="7269162" cy="4811712"/>
          </a:xfrm>
        </p:spPr>
      </p:pic>
      <p:sp>
        <p:nvSpPr>
          <p:cNvPr id="5" name="ZoneTexte 4"/>
          <p:cNvSpPr txBox="1"/>
          <p:nvPr/>
        </p:nvSpPr>
        <p:spPr>
          <a:xfrm>
            <a:off x="3880106" y="4920359"/>
            <a:ext cx="1650045" cy="369332"/>
          </a:xfrm>
          <a:prstGeom prst="rect">
            <a:avLst/>
          </a:prstGeom>
          <a:noFill/>
        </p:spPr>
        <p:txBody>
          <a:bodyPr wrap="square" rtlCol="0">
            <a:spAutoFit/>
          </a:bodyPr>
          <a:lstStyle/>
          <a:p>
            <a:r>
              <a:rPr lang="fr-FR" dirty="0" smtClean="0">
                <a:solidFill>
                  <a:srgbClr val="FF0000"/>
                </a:solidFill>
              </a:rPr>
              <a:t>Temple de Zeus</a:t>
            </a:r>
            <a:endParaRPr lang="fr-FR" dirty="0">
              <a:solidFill>
                <a:srgbClr val="FF0000"/>
              </a:solidFill>
            </a:endParaRPr>
          </a:p>
        </p:txBody>
      </p:sp>
    </p:spTree>
    <p:extLst>
      <p:ext uri="{BB962C8B-B14F-4D97-AF65-F5344CB8AC3E}">
        <p14:creationId xmlns:p14="http://schemas.microsoft.com/office/powerpoint/2010/main" val="2435273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20 à 10.31.15.png"/>
          <p:cNvPicPr>
            <a:picLocks noGrp="1" noChangeAspect="1"/>
          </p:cNvPicPr>
          <p:nvPr>
            <p:ph idx="1"/>
          </p:nvPr>
        </p:nvPicPr>
        <p:blipFill>
          <a:blip r:embed="rId2" cstate="email">
            <a:extLst>
              <a:ext uri="{28A0092B-C50C-407E-A947-70E740481C1C}">
                <a14:useLocalDpi xmlns:a14="http://schemas.microsoft.com/office/drawing/2010/main"/>
              </a:ext>
            </a:extLst>
          </a:blip>
          <a:srcRect l="-36457" r="-36457"/>
          <a:stretch>
            <a:fillRect/>
          </a:stretch>
        </p:blipFill>
        <p:spPr>
          <a:xfrm>
            <a:off x="-549275" y="1005205"/>
            <a:ext cx="7275513" cy="4735513"/>
          </a:xfrm>
        </p:spPr>
      </p:pic>
      <p:sp>
        <p:nvSpPr>
          <p:cNvPr id="5" name="ZoneTexte 4"/>
          <p:cNvSpPr txBox="1"/>
          <p:nvPr/>
        </p:nvSpPr>
        <p:spPr>
          <a:xfrm>
            <a:off x="6360160" y="1341120"/>
            <a:ext cx="1666240" cy="2031325"/>
          </a:xfrm>
          <a:prstGeom prst="rect">
            <a:avLst/>
          </a:prstGeom>
          <a:noFill/>
        </p:spPr>
        <p:txBody>
          <a:bodyPr wrap="square" rtlCol="0">
            <a:spAutoFit/>
          </a:bodyPr>
          <a:lstStyle/>
          <a:p>
            <a:r>
              <a:rPr lang="fr-FR" dirty="0" smtClean="0"/>
              <a:t>Bas relief illustrant </a:t>
            </a:r>
            <a:r>
              <a:rPr lang="fr-FR" dirty="0" err="1" smtClean="0"/>
              <a:t>Héraklès</a:t>
            </a:r>
            <a:r>
              <a:rPr lang="fr-FR" dirty="0" smtClean="0"/>
              <a:t>, Atlas et Athéna, métope du temple de Zeus à Olympie.</a:t>
            </a:r>
          </a:p>
        </p:txBody>
      </p:sp>
    </p:spTree>
    <p:extLst>
      <p:ext uri="{BB962C8B-B14F-4D97-AF65-F5344CB8AC3E}">
        <p14:creationId xmlns:p14="http://schemas.microsoft.com/office/powerpoint/2010/main" val="2201973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1424</TotalTime>
  <Words>1727</Words>
  <Application>Microsoft Macintosh PowerPoint</Application>
  <PresentationFormat>Présentation à l'écran (4:3)</PresentationFormat>
  <Paragraphs>256</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Couture</vt:lpstr>
      <vt:lpstr>Mythologie grecque II 2e cours</vt:lpstr>
      <vt:lpstr>Mythes se rapportant aux jeux athlétiques</vt:lpstr>
      <vt:lpstr>Présentation PowerPoint</vt:lpstr>
      <vt:lpstr>1. Jeux olympiques</vt:lpstr>
      <vt:lpstr>Temple de Zeus</vt:lpstr>
      <vt:lpstr>La statue de zeus selon le géographe antique, Strabon</vt:lpstr>
      <vt:lpstr>Présentation PowerPoint</vt:lpstr>
      <vt:lpstr>Présentation PowerPoint</vt:lpstr>
      <vt:lpstr>Présentation PowerPoint</vt:lpstr>
      <vt:lpstr>Origines du mythe:  </vt:lpstr>
      <vt:lpstr>Présentation PowerPoint</vt:lpstr>
      <vt:lpstr>Cérémonies olympiques</vt:lpstr>
      <vt:lpstr>Serment des athlètes devant la statue de Zeus</vt:lpstr>
      <vt:lpstr>épreuves</vt:lpstr>
      <vt:lpstr>Épreuves (suite)</vt:lpstr>
      <vt:lpstr>Présentation PowerPoint</vt:lpstr>
      <vt:lpstr>Présentation PowerPoint</vt:lpstr>
      <vt:lpstr>honneurs</vt:lpstr>
      <vt:lpstr>Présentation PowerPoint</vt:lpstr>
      <vt:lpstr>2. Jeux pythiques</vt:lpstr>
      <vt:lpstr>Présentation PowerPoint</vt:lpstr>
      <vt:lpstr>Le mythe</vt:lpstr>
      <vt:lpstr>Présentation PowerPoint</vt:lpstr>
      <vt:lpstr>Temple d’Apollon</vt:lpstr>
      <vt:lpstr>Présentation PowerPoint</vt:lpstr>
      <vt:lpstr>épreuves</vt:lpstr>
      <vt:lpstr>Présentation PowerPoint</vt:lpstr>
      <vt:lpstr>Présentation PowerPoint</vt:lpstr>
      <vt:lpstr>3. Jeux Isthmiques</vt:lpstr>
      <vt:lpstr>Présentation PowerPoint</vt:lpstr>
      <vt:lpstr>poséidon</vt:lpstr>
      <vt:lpstr>Présentation PowerPoint</vt:lpstr>
      <vt:lpstr>Présentation PowerPoint</vt:lpstr>
      <vt:lpstr>Origine du mythe</vt:lpstr>
      <vt:lpstr>Présentation PowerPoint</vt:lpstr>
      <vt:lpstr>épreuves</vt:lpstr>
      <vt:lpstr>4. Jeux néméens</vt:lpstr>
      <vt:lpstr>Temple de Zeus</vt:lpstr>
      <vt:lpstr>Présentation PowerPoint</vt:lpstr>
      <vt:lpstr>Des mythes et des sites</vt:lpstr>
      <vt:lpstr>Au prochain cours:</vt:lpstr>
      <vt:lpstr>Un cours en ligne sur la civilisation romaine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Mythologie grecque 2e partie</dc:title>
  <dc:creator>évaluateur texte</dc:creator>
  <cp:lastModifiedBy>évaluateur texte</cp:lastModifiedBy>
  <cp:revision>141</cp:revision>
  <dcterms:created xsi:type="dcterms:W3CDTF">2014-09-03T13:39:07Z</dcterms:created>
  <dcterms:modified xsi:type="dcterms:W3CDTF">2014-09-21T20:49:28Z</dcterms:modified>
</cp:coreProperties>
</file>