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4" r:id="rId8"/>
    <p:sldId id="261" r:id="rId9"/>
    <p:sldId id="262" r:id="rId10"/>
    <p:sldId id="263" r:id="rId11"/>
    <p:sldId id="273" r:id="rId12"/>
    <p:sldId id="265" r:id="rId13"/>
    <p:sldId id="266" r:id="rId14"/>
    <p:sldId id="271" r:id="rId15"/>
    <p:sldId id="267" r:id="rId16"/>
    <p:sldId id="269" r:id="rId17"/>
    <p:sldId id="268" r:id="rId18"/>
    <p:sldId id="270" r:id="rId19"/>
    <p:sldId id="281" r:id="rId20"/>
    <p:sldId id="282" r:id="rId21"/>
    <p:sldId id="283" r:id="rId22"/>
    <p:sldId id="274" r:id="rId23"/>
    <p:sldId id="275" r:id="rId24"/>
    <p:sldId id="276" r:id="rId25"/>
    <p:sldId id="277" r:id="rId26"/>
    <p:sldId id="278" r:id="rId27"/>
    <p:sldId id="279" r:id="rId28"/>
    <p:sldId id="285" r:id="rId29"/>
    <p:sldId id="294" r:id="rId30"/>
    <p:sldId id="288" r:id="rId31"/>
    <p:sldId id="291" r:id="rId32"/>
    <p:sldId id="290" r:id="rId33"/>
    <p:sldId id="289" r:id="rId34"/>
    <p:sldId id="286" r:id="rId35"/>
    <p:sldId id="292" r:id="rId36"/>
    <p:sldId id="293" r:id="rId37"/>
    <p:sldId id="287" r:id="rId3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12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A428D96-79EF-B841-A61E-28389FE75CD9}" type="datetimeFigureOut">
              <a:rPr lang="fr-FR" smtClean="0"/>
              <a:t>2014-09-28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8814-DF3B-A34E-A67B-497E1CB2D24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8D96-79EF-B841-A61E-28389FE75CD9}" type="datetimeFigureOut">
              <a:rPr lang="fr-FR" smtClean="0"/>
              <a:t>2014-09-28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8814-DF3B-A34E-A67B-497E1CB2D24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8D96-79EF-B841-A61E-28389FE75CD9}" type="datetimeFigureOut">
              <a:rPr lang="fr-FR" smtClean="0"/>
              <a:t>2014-09-28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8814-DF3B-A34E-A67B-497E1CB2D24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8D96-79EF-B841-A61E-28389FE75CD9}" type="datetimeFigureOut">
              <a:rPr lang="fr-FR" smtClean="0"/>
              <a:t>2014-09-28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8814-DF3B-A34E-A67B-497E1CB2D246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8D96-79EF-B841-A61E-28389FE75CD9}" type="datetimeFigureOut">
              <a:rPr lang="fr-FR" smtClean="0"/>
              <a:t>2014-09-28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8814-DF3B-A34E-A67B-497E1CB2D246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8D96-79EF-B841-A61E-28389FE75CD9}" type="datetimeFigureOut">
              <a:rPr lang="fr-FR" smtClean="0"/>
              <a:t>2014-09-28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8814-DF3B-A34E-A67B-497E1CB2D246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8D96-79EF-B841-A61E-28389FE75CD9}" type="datetimeFigureOut">
              <a:rPr lang="fr-FR" smtClean="0"/>
              <a:t>2014-09-28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8814-DF3B-A34E-A67B-497E1CB2D24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8D96-79EF-B841-A61E-28389FE75CD9}" type="datetimeFigureOut">
              <a:rPr lang="fr-FR" smtClean="0"/>
              <a:t>2014-09-28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8814-DF3B-A34E-A67B-497E1CB2D246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8D96-79EF-B841-A61E-28389FE75CD9}" type="datetimeFigureOut">
              <a:rPr lang="fr-FR" smtClean="0"/>
              <a:t>2014-09-28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8814-DF3B-A34E-A67B-497E1CB2D24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8D96-79EF-B841-A61E-28389FE75CD9}" type="datetimeFigureOut">
              <a:rPr lang="fr-FR" smtClean="0"/>
              <a:t>2014-09-28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8814-DF3B-A34E-A67B-497E1CB2D246}" type="slidenum">
              <a:rPr lang="fr-FR" smtClean="0"/>
              <a:t>‹#›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8D96-79EF-B841-A61E-28389FE75CD9}" type="datetimeFigureOut">
              <a:rPr lang="fr-FR" smtClean="0"/>
              <a:t>2014-09-28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8814-DF3B-A34E-A67B-497E1CB2D24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A428D96-79EF-B841-A61E-28389FE75CD9}" type="datetimeFigureOut">
              <a:rPr lang="fr-FR" smtClean="0"/>
              <a:t>2014-09-28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5B98814-DF3B-A34E-A67B-497E1CB2D246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Mythologie </a:t>
            </a:r>
            <a:r>
              <a:rPr lang="fr-FR" sz="3200" dirty="0" smtClean="0"/>
              <a:t>grecque</a:t>
            </a:r>
            <a:r>
              <a:rPr lang="fr-FR" sz="3200" dirty="0"/>
              <a:t> </a:t>
            </a:r>
            <a:r>
              <a:rPr lang="fr-FR" sz="3200" dirty="0" smtClean="0"/>
              <a:t>II</a:t>
            </a:r>
            <a:br>
              <a:rPr lang="fr-FR" sz="3200" dirty="0" smtClean="0"/>
            </a:br>
            <a:r>
              <a:rPr lang="fr-FR" sz="3200" smtClean="0"/>
              <a:t>3</a:t>
            </a:r>
            <a:r>
              <a:rPr lang="fr-FR" sz="3200" baseline="30000" smtClean="0"/>
              <a:t>e</a:t>
            </a:r>
            <a:r>
              <a:rPr lang="fr-FR" sz="3200" smtClean="0"/>
              <a:t> cours</a:t>
            </a: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Luc Guay, </a:t>
            </a:r>
            <a:r>
              <a:rPr lang="fr-FR" dirty="0" err="1"/>
              <a:t>Ph.D</a:t>
            </a:r>
            <a:r>
              <a:rPr lang="fr-FR" dirty="0"/>
              <a:t>, didactique de l’histoire</a:t>
            </a:r>
          </a:p>
          <a:p>
            <a:r>
              <a:rPr lang="fr-FR" dirty="0"/>
              <a:t>UTA automne 2014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261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0028" y="1170085"/>
            <a:ext cx="7320200" cy="4630337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Les 3 autres enfants refusèrent de le suivre</a:t>
            </a:r>
          </a:p>
          <a:p>
            <a:r>
              <a:rPr lang="fr-FR" dirty="0" smtClean="0"/>
              <a:t>Il les maudit</a:t>
            </a:r>
          </a:p>
          <a:p>
            <a:r>
              <a:rPr lang="fr-FR" dirty="0" smtClean="0"/>
              <a:t>Il mourut à Colonne près d’Athènes</a:t>
            </a:r>
          </a:p>
          <a:p>
            <a:r>
              <a:rPr lang="fr-FR" dirty="0" smtClean="0"/>
              <a:t>Étéocle et Polynice décidèrent de régner à Thèbes en alternance</a:t>
            </a:r>
          </a:p>
          <a:p>
            <a:r>
              <a:rPr lang="fr-FR" dirty="0" smtClean="0"/>
              <a:t>Mais Étéocle refusa de rendre le pouvoir à Polynice</a:t>
            </a:r>
            <a:endParaRPr lang="fr-FR" dirty="0"/>
          </a:p>
          <a:p>
            <a:r>
              <a:rPr lang="fr-FR" dirty="0" smtClean="0"/>
              <a:t>Polynice rassembla des chefs militaires et affronta son frère et son armée</a:t>
            </a:r>
          </a:p>
          <a:p>
            <a:r>
              <a:rPr lang="fr-FR" dirty="0" smtClean="0"/>
              <a:t>Les deux frères s’entretuent durant le conflit</a:t>
            </a:r>
          </a:p>
          <a:p>
            <a:r>
              <a:rPr lang="fr-FR" dirty="0" smtClean="0"/>
              <a:t>Créon, le nouveau roi, offrit des funérailles à Étéocle, mais pas à Polynice…</a:t>
            </a:r>
          </a:p>
          <a:p>
            <a:r>
              <a:rPr lang="fr-FR" dirty="0" smtClean="0"/>
              <a:t>Antigone offrit des funérailles à Polynice</a:t>
            </a:r>
          </a:p>
          <a:p>
            <a:pPr lvl="1"/>
            <a:r>
              <a:rPr lang="fr-FR" dirty="0" smtClean="0"/>
              <a:t>Elle fut alors condamnée à mort pour ce geste d’avoir accordé ce privilège à un « traitre »…Elle se pendit dans sa prison</a:t>
            </a:r>
          </a:p>
          <a:p>
            <a:pPr lvl="1"/>
            <a:r>
              <a:rPr lang="fr-FR" dirty="0" smtClean="0"/>
              <a:t>Son fiancé, fils de Créon se suicida, ainsi que l’épouse de Créon (Eurydice)…</a:t>
            </a:r>
          </a:p>
        </p:txBody>
      </p:sp>
    </p:spTree>
    <p:extLst>
      <p:ext uri="{BB962C8B-B14F-4D97-AF65-F5344CB8AC3E}">
        <p14:creationId xmlns:p14="http://schemas.microsoft.com/office/powerpoint/2010/main" val="2673019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Quelques lectures se rapportant à </a:t>
            </a:r>
            <a:r>
              <a:rPr lang="fr-FR" sz="2400" dirty="0" err="1" smtClean="0"/>
              <a:t>Oedipe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Eschyle:</a:t>
            </a:r>
          </a:p>
          <a:p>
            <a:pPr lvl="1"/>
            <a:r>
              <a:rPr lang="fr-FR" dirty="0" smtClean="0"/>
              <a:t>Les Sept contre Thèbes </a:t>
            </a:r>
          </a:p>
          <a:p>
            <a:r>
              <a:rPr lang="fr-FR" dirty="0" smtClean="0"/>
              <a:t>Sophocle:</a:t>
            </a:r>
          </a:p>
          <a:p>
            <a:pPr lvl="1"/>
            <a:r>
              <a:rPr lang="fr-FR" dirty="0" smtClean="0"/>
              <a:t>Œdipe roi</a:t>
            </a:r>
          </a:p>
          <a:p>
            <a:pPr lvl="1"/>
            <a:r>
              <a:rPr lang="fr-FR" dirty="0" smtClean="0"/>
              <a:t>Œdipe à Colonne</a:t>
            </a:r>
          </a:p>
        </p:txBody>
      </p:sp>
    </p:spTree>
    <p:extLst>
      <p:ext uri="{BB962C8B-B14F-4D97-AF65-F5344CB8AC3E}">
        <p14:creationId xmlns:p14="http://schemas.microsoft.com/office/powerpoint/2010/main" val="2992672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fr-FR" dirty="0" smtClean="0"/>
              <a:t>2. </a:t>
            </a:r>
            <a:r>
              <a:rPr lang="fr-FR" sz="2000" dirty="0"/>
              <a:t>Les Atrides: </a:t>
            </a:r>
            <a:r>
              <a:rPr lang="fr-FR" sz="2000" dirty="0" smtClean="0"/>
              <a:t>infanticide, </a:t>
            </a:r>
            <a:r>
              <a:rPr lang="fr-FR" sz="2000" dirty="0" err="1" smtClean="0"/>
              <a:t>patricide</a:t>
            </a:r>
            <a:r>
              <a:rPr lang="fr-FR" sz="2000" dirty="0"/>
              <a:t>, matricide</a:t>
            </a:r>
            <a:br>
              <a:rPr lang="fr-FR" sz="2000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Personnages en cause:</a:t>
            </a:r>
          </a:p>
          <a:p>
            <a:r>
              <a:rPr lang="fr-FR" dirty="0" smtClean="0"/>
              <a:t>Agamemnon: roi de Mycènes</a:t>
            </a:r>
          </a:p>
          <a:p>
            <a:r>
              <a:rPr lang="fr-FR" dirty="0" smtClean="0"/>
              <a:t>Clytemnestre: son épouse</a:t>
            </a:r>
          </a:p>
          <a:p>
            <a:r>
              <a:rPr lang="fr-FR" dirty="0" smtClean="0"/>
              <a:t>Iphigénie, Oreste</a:t>
            </a:r>
            <a:r>
              <a:rPr lang="fr-FR" dirty="0"/>
              <a:t>, Électre et </a:t>
            </a:r>
            <a:r>
              <a:rPr lang="fr-FR" dirty="0" err="1"/>
              <a:t>Chrysothémis</a:t>
            </a:r>
            <a:r>
              <a:rPr lang="fr-FR" dirty="0"/>
              <a:t>: </a:t>
            </a:r>
            <a:r>
              <a:rPr lang="fr-FR" dirty="0" smtClean="0"/>
              <a:t>leurs enfants</a:t>
            </a:r>
          </a:p>
          <a:p>
            <a:r>
              <a:rPr lang="fr-FR" dirty="0" smtClean="0"/>
              <a:t>Égisthe: amant de Clytemnestre</a:t>
            </a:r>
          </a:p>
          <a:p>
            <a:r>
              <a:rPr lang="fr-FR" dirty="0" smtClean="0"/>
              <a:t>Cassandre: amante d’Agamemnon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7410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50029" y="1060077"/>
            <a:ext cx="7260198" cy="4630337"/>
          </a:xfrm>
        </p:spPr>
        <p:txBody>
          <a:bodyPr/>
          <a:lstStyle/>
          <a:p>
            <a:r>
              <a:rPr lang="fr-FR" dirty="0" smtClean="0"/>
              <a:t>Agamemnon fut choisi chef de l’expédition de la guerre de Troie</a:t>
            </a:r>
          </a:p>
          <a:p>
            <a:r>
              <a:rPr lang="fr-FR" dirty="0" smtClean="0"/>
              <a:t>Il réunit 1000 navires qui attendent les vents favorables</a:t>
            </a:r>
          </a:p>
          <a:p>
            <a:r>
              <a:rPr lang="fr-FR" dirty="0" smtClean="0"/>
              <a:t>Le devin Calchas annonça qu’Agamemnon sacrifie sa propre fille à la déesse Artémis</a:t>
            </a:r>
          </a:p>
          <a:p>
            <a:r>
              <a:rPr lang="fr-FR" dirty="0" smtClean="0"/>
              <a:t>Agamemnon se révolta mais poussé par les autres chefs, accepta…</a:t>
            </a:r>
          </a:p>
          <a:p>
            <a:r>
              <a:rPr lang="fr-FR" dirty="0" smtClean="0"/>
              <a:t>Artémis changea Iphigénie en biche au moment du sacrifice</a:t>
            </a:r>
          </a:p>
          <a:p>
            <a:r>
              <a:rPr lang="fr-FR" dirty="0" smtClean="0"/>
              <a:t>Les vents se levèrent et la flotte put se rendre à Troie</a:t>
            </a:r>
          </a:p>
          <a:p>
            <a:r>
              <a:rPr lang="fr-FR" dirty="0" smtClean="0"/>
              <a:t>Mais Clytemnestre n’a pas pardonné à Agamemnon…</a:t>
            </a:r>
          </a:p>
          <a:p>
            <a:r>
              <a:rPr lang="fr-FR" dirty="0" smtClean="0"/>
              <a:t>Elle et son amant Égisthe préparèrent sa vengeance, soit de le tuer dès son retour de la guerre…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1292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 d’écran 2014-09-04 à 16.42.18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778" r="-29778"/>
          <a:stretch>
            <a:fillRect/>
          </a:stretch>
        </p:blipFill>
        <p:spPr>
          <a:xfrm>
            <a:off x="-392930" y="1035050"/>
            <a:ext cx="7319963" cy="4686300"/>
          </a:xfrm>
        </p:spPr>
      </p:pic>
      <p:sp>
        <p:nvSpPr>
          <p:cNvPr id="5" name="ZoneTexte 4"/>
          <p:cNvSpPr txBox="1"/>
          <p:nvPr/>
        </p:nvSpPr>
        <p:spPr>
          <a:xfrm>
            <a:off x="6114549" y="1780789"/>
            <a:ext cx="19639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Iphigénie est menée au sacrifice par Calchas;  Artémis est prête à sauver la jeune fille…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7930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80027" y="1120082"/>
            <a:ext cx="7380202" cy="4600335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La guerre dura…10 ans!</a:t>
            </a:r>
          </a:p>
          <a:p>
            <a:r>
              <a:rPr lang="fr-FR" dirty="0" smtClean="0"/>
              <a:t>Agamemnon s’était vu offrir en butin, la prophétesse Cassandre, fille du roi de Troie (Priam):  ils ont eu deux enfants</a:t>
            </a:r>
          </a:p>
          <a:p>
            <a:r>
              <a:rPr lang="fr-FR" dirty="0" smtClean="0"/>
              <a:t>À son retour à Mycènes, Agamemnon et sa captive Cassandre furent tués par son épouse et son amant…</a:t>
            </a:r>
          </a:p>
          <a:p>
            <a:r>
              <a:rPr lang="fr-FR" dirty="0" smtClean="0"/>
              <a:t>Leurs enfants, Oreste et Électre furent horrifiés de ce meurtre, </a:t>
            </a:r>
            <a:r>
              <a:rPr lang="fr-FR" dirty="0"/>
              <a:t>mais pas </a:t>
            </a:r>
            <a:r>
              <a:rPr lang="fr-FR" dirty="0" err="1" smtClean="0"/>
              <a:t>Chrysothémis</a:t>
            </a:r>
            <a:r>
              <a:rPr lang="fr-FR" dirty="0" smtClean="0"/>
              <a:t> qui tenta de réconcilier la mère et ses enfants…</a:t>
            </a:r>
          </a:p>
          <a:p>
            <a:r>
              <a:rPr lang="fr-FR" dirty="0" smtClean="0"/>
              <a:t>Oreste consulta l’oracle de Delphes lui disant qu’il avait le droit de venger la mort de son père Agamemnon;</a:t>
            </a:r>
          </a:p>
          <a:p>
            <a:r>
              <a:rPr lang="fr-FR" dirty="0" smtClean="0"/>
              <a:t>Huit ans plus tard, Oreste (il a 20 ans) tua d’abord Égisthe puis sa mère qui l’implora de ne pas la tuer, mais en vain…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555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 d’écran 2014-09-04 à 16.28.54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3065" r="-63065"/>
          <a:stretch>
            <a:fillRect/>
          </a:stretch>
        </p:blipFill>
        <p:spPr>
          <a:xfrm>
            <a:off x="-770399" y="1009650"/>
            <a:ext cx="7250113" cy="4730750"/>
          </a:xfrm>
        </p:spPr>
      </p:pic>
      <p:sp>
        <p:nvSpPr>
          <p:cNvPr id="5" name="ZoneTexte 4"/>
          <p:cNvSpPr txBox="1"/>
          <p:nvPr/>
        </p:nvSpPr>
        <p:spPr>
          <a:xfrm>
            <a:off x="6000164" y="1560114"/>
            <a:ext cx="2070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Oreste et Iphigénie sur la tombe d’Agamemnon…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9141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0028" y="1140083"/>
            <a:ext cx="2627252" cy="4630337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Après ces deux meurtres, Oreste fut pris de folie, poursuivi par les Érinyes</a:t>
            </a:r>
          </a:p>
          <a:p>
            <a:r>
              <a:rPr lang="fr-FR" dirty="0" smtClean="0"/>
              <a:t>Érinyes: monstres aux cheveux faits de serpents, poursuivaient leurs victimes en les brûlant et les frappant…</a:t>
            </a:r>
          </a:p>
          <a:p>
            <a:r>
              <a:rPr lang="fr-FR" dirty="0" smtClean="0"/>
              <a:t>Fut libéré de la vengeance des Érinyes par Athéna</a:t>
            </a:r>
          </a:p>
          <a:p>
            <a:r>
              <a:rPr lang="fr-FR" dirty="0" smtClean="0"/>
              <a:t>Devint roi d’Argos ou de Mycènes.</a:t>
            </a:r>
          </a:p>
          <a:p>
            <a:r>
              <a:rPr lang="fr-FR" dirty="0" smtClean="0"/>
              <a:t>Électre ne fut pas victime de la vengeance des Érinyes.</a:t>
            </a:r>
            <a:endParaRPr lang="fr-FR" dirty="0"/>
          </a:p>
        </p:txBody>
      </p:sp>
      <p:pic>
        <p:nvPicPr>
          <p:cNvPr id="2" name="Image 1" descr="Capture d’écran 2014-09-26 à 20.01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7280" y="467360"/>
            <a:ext cx="4724228" cy="480568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820332" y="5283200"/>
            <a:ext cx="4307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Oreste et les Érinyes, 4</a:t>
            </a:r>
            <a:r>
              <a:rPr lang="fr-FR" baseline="30000" dirty="0" smtClean="0"/>
              <a:t>e</a:t>
            </a:r>
            <a:r>
              <a:rPr lang="fr-FR" dirty="0" smtClean="0"/>
              <a:t> s. av. J.C. British Museum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8982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 d’écran 2014-09-04 à 16.29.1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475" r="-20475"/>
          <a:stretch>
            <a:fillRect/>
          </a:stretch>
        </p:blipFill>
        <p:spPr>
          <a:xfrm>
            <a:off x="0" y="1060450"/>
            <a:ext cx="7270750" cy="4689475"/>
          </a:xfrm>
        </p:spPr>
      </p:pic>
      <p:sp>
        <p:nvSpPr>
          <p:cNvPr id="5" name="ZoneTexte 4"/>
          <p:cNvSpPr txBox="1"/>
          <p:nvPr/>
        </p:nvSpPr>
        <p:spPr>
          <a:xfrm>
            <a:off x="6480177" y="1610117"/>
            <a:ext cx="153004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Oreste est purifié par Apollon après le meurtre de son père Agamemnon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3283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Sisyphe le rusé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Fils du dieu du vent, Éole</a:t>
            </a:r>
          </a:p>
          <a:p>
            <a:r>
              <a:rPr lang="fr-FR" dirty="0" smtClean="0"/>
              <a:t>Zeus voulut le punir </a:t>
            </a:r>
            <a:r>
              <a:rPr lang="fr-FR" dirty="0" err="1" smtClean="0"/>
              <a:t>pcq</a:t>
            </a:r>
            <a:r>
              <a:rPr lang="fr-FR" dirty="0" smtClean="0"/>
              <a:t> ce dernier avait indiqué où se trouvait la jeune fille d’un dieu que Zeus avait caché afin d’en faire sa maîtresse;</a:t>
            </a:r>
          </a:p>
          <a:p>
            <a:r>
              <a:rPr lang="fr-FR" dirty="0" smtClean="0"/>
              <a:t>Furieux, Zeus demanda au dieu Thanatos  de conduire Sisyphe aux Enfers:</a:t>
            </a:r>
          </a:p>
          <a:p>
            <a:pPr lvl="1"/>
            <a:r>
              <a:rPr lang="fr-FR" dirty="0" smtClean="0"/>
              <a:t>Sisyphe montra à Thanatos une de ses inventions: des menottes</a:t>
            </a:r>
          </a:p>
          <a:p>
            <a:pPr lvl="1"/>
            <a:r>
              <a:rPr lang="fr-FR" dirty="0" smtClean="0"/>
              <a:t>Il lui montra le fonctionnement…et emprisonna Thanatos</a:t>
            </a:r>
          </a:p>
          <a:p>
            <a:pPr lvl="1"/>
            <a:r>
              <a:rPr lang="fr-FR" dirty="0" smtClean="0"/>
              <a:t>Pendant des années plus personnes ne mourut…Zeus s’en occupa…</a:t>
            </a:r>
          </a:p>
          <a:p>
            <a:pPr lvl="1"/>
            <a:r>
              <a:rPr lang="fr-FR" dirty="0" smtClean="0"/>
              <a:t>Hermès délivra Thanatos</a:t>
            </a:r>
          </a:p>
          <a:p>
            <a:pPr marL="51435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5387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dirty="0"/>
              <a:t>3. Des </a:t>
            </a:r>
            <a:r>
              <a:rPr lang="fr-FR" sz="2000" dirty="0" smtClean="0"/>
              <a:t>héros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, leur gloire et leur déchéance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fr-FR" sz="2000" dirty="0"/>
              <a:t>Œdipe: ses exploits et sa </a:t>
            </a:r>
            <a:r>
              <a:rPr lang="fr-FR" sz="2000" dirty="0" smtClean="0"/>
              <a:t>fin malheureuse</a:t>
            </a:r>
          </a:p>
          <a:p>
            <a:pPr lvl="2"/>
            <a:r>
              <a:rPr lang="fr-FR" sz="1800" dirty="0" smtClean="0"/>
              <a:t>Thèbes, Corinthe </a:t>
            </a:r>
            <a:endParaRPr lang="fr-FR" sz="1800" dirty="0"/>
          </a:p>
          <a:p>
            <a:pPr lvl="1"/>
            <a:r>
              <a:rPr lang="fr-FR" sz="2000" dirty="0"/>
              <a:t>Les Atrides: </a:t>
            </a:r>
            <a:r>
              <a:rPr lang="fr-FR" sz="2000" dirty="0" smtClean="0"/>
              <a:t>infanticide, </a:t>
            </a:r>
            <a:r>
              <a:rPr lang="fr-FR" sz="2000" dirty="0" err="1" smtClean="0"/>
              <a:t>patricide</a:t>
            </a:r>
            <a:r>
              <a:rPr lang="fr-FR" sz="2000" dirty="0"/>
              <a:t>, </a:t>
            </a:r>
            <a:r>
              <a:rPr lang="fr-FR" sz="2000" dirty="0" smtClean="0"/>
              <a:t>matricide…</a:t>
            </a:r>
          </a:p>
          <a:p>
            <a:pPr lvl="2"/>
            <a:r>
              <a:rPr lang="fr-FR" sz="1800" dirty="0" smtClean="0"/>
              <a:t>Mycènes</a:t>
            </a:r>
            <a:endParaRPr lang="fr-FR" sz="2000" dirty="0" smtClean="0"/>
          </a:p>
          <a:p>
            <a:pPr lvl="1"/>
            <a:r>
              <a:rPr lang="fr-FR" sz="2000" dirty="0" smtClean="0"/>
              <a:t>Sisyphe, ses ruses et sa punition</a:t>
            </a:r>
          </a:p>
          <a:p>
            <a:pPr lvl="2"/>
            <a:r>
              <a:rPr lang="fr-FR" sz="1800" dirty="0" smtClean="0"/>
              <a:t>Corinthe</a:t>
            </a:r>
          </a:p>
          <a:p>
            <a:pPr lvl="1"/>
            <a:r>
              <a:rPr lang="fr-FR" sz="2000" dirty="0" smtClean="0"/>
              <a:t>Le roi Midas, son or et sa punition</a:t>
            </a:r>
          </a:p>
          <a:p>
            <a:pPr lvl="2"/>
            <a:r>
              <a:rPr lang="fr-FR" sz="1800" dirty="0" smtClean="0"/>
              <a:t>Phrygie (auj. Turquie)</a:t>
            </a:r>
          </a:p>
        </p:txBody>
      </p:sp>
    </p:spTree>
    <p:extLst>
      <p:ext uri="{BB962C8B-B14F-4D97-AF65-F5344CB8AC3E}">
        <p14:creationId xmlns:p14="http://schemas.microsoft.com/office/powerpoint/2010/main" val="1579143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66097" y="955289"/>
            <a:ext cx="7327141" cy="4743879"/>
          </a:xfrm>
        </p:spPr>
        <p:txBody>
          <a:bodyPr/>
          <a:lstStyle/>
          <a:p>
            <a:r>
              <a:rPr lang="fr-FR" dirty="0" smtClean="0"/>
              <a:t>Zeus exigea que Sisyphe se rende aux Enfers</a:t>
            </a:r>
          </a:p>
          <a:p>
            <a:r>
              <a:rPr lang="fr-FR" dirty="0" smtClean="0"/>
              <a:t>Sisyphe s’y rendit mais demanda à son épouse de ne pas lui faire de cérémonies funèbres comme l’exigeait la tradition</a:t>
            </a:r>
          </a:p>
          <a:p>
            <a:r>
              <a:rPr lang="fr-FR" dirty="0" smtClean="0"/>
              <a:t>Hadès lui demanda comment il se faisait qu’il n’avait pas reçu les honneurs mortuaires</a:t>
            </a:r>
          </a:p>
          <a:p>
            <a:r>
              <a:rPr lang="fr-FR" dirty="0" smtClean="0"/>
              <a:t>Sisyphe lui répondit que sa femme ne voulait pas les lui rendre…</a:t>
            </a:r>
          </a:p>
          <a:p>
            <a:r>
              <a:rPr lang="fr-FR" dirty="0" smtClean="0"/>
              <a:t>Il demanda la permission de réprimander sa femme et de les lui rendre…</a:t>
            </a:r>
          </a:p>
          <a:p>
            <a:r>
              <a:rPr lang="fr-FR" dirty="0" smtClean="0"/>
              <a:t>Hadès accepta…Sisyphe ne voulut pas retourner aux Enfers</a:t>
            </a:r>
          </a:p>
          <a:p>
            <a:r>
              <a:rPr lang="fr-FR" dirty="0" smtClean="0"/>
              <a:t>Il vécut très vieux, et à la fin, Hadès le punit en lui ordonnant de rouler un rocher dans le Tartare qui redescendait lorsqu’il arrivait au sommet…</a:t>
            </a:r>
          </a:p>
        </p:txBody>
      </p:sp>
    </p:spTree>
    <p:extLst>
      <p:ext uri="{BB962C8B-B14F-4D97-AF65-F5344CB8AC3E}">
        <p14:creationId xmlns:p14="http://schemas.microsoft.com/office/powerpoint/2010/main" val="684134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 d’écran 2014-09-20 à 15.29.48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544" r="-31544"/>
          <a:stretch>
            <a:fillRect/>
          </a:stretch>
        </p:blipFill>
        <p:spPr>
          <a:xfrm>
            <a:off x="-227307" y="1030499"/>
            <a:ext cx="7218363" cy="4691062"/>
          </a:xfrm>
        </p:spPr>
      </p:pic>
      <p:sp>
        <p:nvSpPr>
          <p:cNvPr id="5" name="ZoneTexte 4"/>
          <p:cNvSpPr txBox="1"/>
          <p:nvPr/>
        </p:nvSpPr>
        <p:spPr>
          <a:xfrm>
            <a:off x="6024538" y="1704323"/>
            <a:ext cx="2160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Sisyphe roulant le rocher dans le Tartare sous la supervision de Perséphone…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0390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roi Midas et le nœud gordien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paysan Midas entra à Gordion, une ville de Phrygie avec son char tiré par des bœufs</a:t>
            </a:r>
          </a:p>
          <a:p>
            <a:r>
              <a:rPr lang="fr-FR" dirty="0" smtClean="0"/>
              <a:t>Une assemblée du peuple s’apprêtait à choisir un nouveau roi</a:t>
            </a:r>
          </a:p>
          <a:p>
            <a:r>
              <a:rPr lang="fr-FR" dirty="0" smtClean="0"/>
              <a:t>Un oracle avait déjà annoncé que le futur roi entrerait en ville sur un char tiré par des bœufs!</a:t>
            </a:r>
          </a:p>
          <a:p>
            <a:r>
              <a:rPr lang="fr-FR" dirty="0" smtClean="0"/>
              <a:t>Midas fut donc choisi pour roi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51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 nœud impossible à dénouer?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Le timon du char de Midas était lié par un nœud indénouable…</a:t>
            </a:r>
          </a:p>
          <a:p>
            <a:r>
              <a:rPr lang="fr-FR" dirty="0" smtClean="0"/>
              <a:t>Au fil des ans, une légende s’était établie que </a:t>
            </a:r>
            <a:r>
              <a:rPr lang="fr-FR" dirty="0" smtClean="0"/>
              <a:t>celui </a:t>
            </a:r>
            <a:r>
              <a:rPr lang="fr-FR" dirty="0" smtClean="0"/>
              <a:t>qui parviendrait à le défaire serait maître de toute l’Asie Mineure!</a:t>
            </a:r>
          </a:p>
          <a:p>
            <a:r>
              <a:rPr lang="fr-FR" dirty="0" smtClean="0"/>
              <a:t>En 337 av. J.C. Alexandre le Grand passa à Gordion lorsqu’il voulut entreprendre la conquête de l’Asie Mineure:  il connaissait la légende se rapportant au nœud…</a:t>
            </a:r>
          </a:p>
          <a:p>
            <a:r>
              <a:rPr lang="fr-FR" dirty="0" smtClean="0"/>
              <a:t>Il prit son épée et trancha le nœud!</a:t>
            </a:r>
          </a:p>
          <a:p>
            <a:r>
              <a:rPr lang="fr-FR" dirty="0" smtClean="0"/>
              <a:t>On sait qu’il réussit la conquête de l’Asie Mineure!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898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nquetes_alexandre.jpg                                        001C44E3Macintosh HD                   7C26334F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375" y="1100138"/>
            <a:ext cx="7329488" cy="47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 flipH="1">
            <a:off x="2757714" y="1669143"/>
            <a:ext cx="411238" cy="49590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231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Midas et son or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Le dieu Dionysos avait un ami, Silène (un satyre, précepteur de Dionysos) que des paysans avaient attaché à un arbre parce qu’il était ivre comme d’habitude…</a:t>
            </a:r>
          </a:p>
          <a:p>
            <a:r>
              <a:rPr lang="fr-FR" dirty="0" smtClean="0"/>
              <a:t>Midas le libéra et lui offrit l’hospitalité</a:t>
            </a:r>
          </a:p>
          <a:p>
            <a:r>
              <a:rPr lang="fr-FR" dirty="0" smtClean="0"/>
              <a:t>Dionysos, reconnaissant, offrit à Midas un vœu</a:t>
            </a:r>
          </a:p>
          <a:p>
            <a:r>
              <a:rPr lang="fr-FR" dirty="0" smtClean="0"/>
              <a:t>Midas demanda à ce que tout qu’il toucherait soit changer en…or!</a:t>
            </a:r>
          </a:p>
          <a:p>
            <a:r>
              <a:rPr lang="fr-FR" dirty="0" smtClean="0"/>
              <a:t>Ce qui fut fait: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0407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6160" y="1036320"/>
            <a:ext cx="7325360" cy="4602480"/>
          </a:xfrm>
        </p:spPr>
        <p:txBody>
          <a:bodyPr/>
          <a:lstStyle/>
          <a:p>
            <a:r>
              <a:rPr lang="fr-FR" sz="2000" dirty="0" smtClean="0"/>
              <a:t>Midas s’aperçut qu’il ne pouvait plus manger car le pain se changeait en or, le vin se changeait en or…</a:t>
            </a:r>
          </a:p>
          <a:p>
            <a:r>
              <a:rPr lang="fr-FR" sz="2000" dirty="0" smtClean="0"/>
              <a:t>Il implora Dionysos de le délivrer de son vœu</a:t>
            </a:r>
          </a:p>
          <a:p>
            <a:r>
              <a:rPr lang="fr-FR" sz="2000" dirty="0" smtClean="0"/>
              <a:t>Ce qui fut fait:  Dionysos ordonna à Midas d’aller se laver dans la rivière Pactole…et c’est ainsi que le sable se changea en…or!</a:t>
            </a:r>
          </a:p>
          <a:p>
            <a:r>
              <a:rPr lang="fr-FR" sz="2000" dirty="0" smtClean="0"/>
              <a:t>D’où l’expression: le Pactole!</a:t>
            </a:r>
          </a:p>
          <a:p>
            <a:r>
              <a:rPr lang="fr-FR" sz="2000" dirty="0" smtClean="0"/>
              <a:t>Les sables aurifères du Pactole étaient si riches que le roi Crésus au 6</a:t>
            </a:r>
            <a:r>
              <a:rPr lang="fr-FR" sz="2000" baseline="30000" dirty="0" smtClean="0"/>
              <a:t>e</a:t>
            </a:r>
            <a:r>
              <a:rPr lang="fr-FR" sz="2000" dirty="0" smtClean="0"/>
              <a:t> s. av. J.C. en tira grands profits et en faisant construire plusieurs temples…d’où l’expression: riche comme Crésus!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46701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Midas et ses oreilles d’âne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0160" y="1981200"/>
            <a:ext cx="2418080" cy="3048001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Midas fut mandaté pour devenir l’arbitre entre deux joueurs de flûte célèbres:  Apollon et Marsyas (inventeur de la flûte)!</a:t>
            </a:r>
          </a:p>
          <a:p>
            <a:r>
              <a:rPr lang="fr-FR" dirty="0" smtClean="0"/>
              <a:t>Marsyas fut choisi par </a:t>
            </a:r>
            <a:r>
              <a:rPr lang="fr-FR" dirty="0" smtClean="0"/>
              <a:t>Midas</a:t>
            </a:r>
            <a:endParaRPr lang="fr-FR" dirty="0" smtClean="0"/>
          </a:p>
        </p:txBody>
      </p:sp>
      <p:pic>
        <p:nvPicPr>
          <p:cNvPr id="4" name="Espace réservé du contenu 3" descr="Capture d’écran 2014-09-26 à 20.13.5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35680" y="1931476"/>
            <a:ext cx="5299422" cy="345268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98320" y="526288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(Bas </a:t>
            </a:r>
            <a:r>
              <a:rPr lang="fr-FR" dirty="0"/>
              <a:t>relief de Praxitèle, concours de musique entre Apollon et </a:t>
            </a:r>
            <a:r>
              <a:rPr lang="fr-FR" dirty="0" smtClean="0"/>
              <a:t>Marsyas).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6651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 d’écran 2014-09-26 à 20.17.1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363" y="975044"/>
            <a:ext cx="6634797" cy="4269848"/>
          </a:xfrm>
        </p:spPr>
      </p:pic>
      <p:sp>
        <p:nvSpPr>
          <p:cNvPr id="5" name="ZoneTexte 4"/>
          <p:cNvSpPr txBox="1"/>
          <p:nvPr/>
        </p:nvSpPr>
        <p:spPr>
          <a:xfrm>
            <a:off x="1371600" y="5384800"/>
            <a:ext cx="435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Marsyas et Apollon: concours musical, Louvre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2945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6160" y="1046480"/>
            <a:ext cx="7345680" cy="4836160"/>
          </a:xfrm>
        </p:spPr>
        <p:txBody>
          <a:bodyPr/>
          <a:lstStyle/>
          <a:p>
            <a:r>
              <a:rPr lang="fr-FR" dirty="0"/>
              <a:t>Pour le punir, Apollon lui changea les oreilles en oreilles d’ânes!</a:t>
            </a:r>
          </a:p>
          <a:p>
            <a:r>
              <a:rPr lang="fr-FR" dirty="0"/>
              <a:t>Midas dut cacher ses oreilles sous un bonnet phrygien</a:t>
            </a:r>
          </a:p>
          <a:p>
            <a:r>
              <a:rPr lang="fr-FR" dirty="0"/>
              <a:t>Seul son coiffeur savait le …secret de ses grandes oreilles!</a:t>
            </a:r>
          </a:p>
          <a:p>
            <a:r>
              <a:rPr lang="fr-FR" dirty="0"/>
              <a:t>Mais un jour, le coiffeur voulut révéler le secret</a:t>
            </a:r>
            <a:r>
              <a:rPr lang="fr-FR" dirty="0" smtClean="0"/>
              <a:t>:</a:t>
            </a:r>
          </a:p>
          <a:p>
            <a:r>
              <a:rPr lang="fr-FR" dirty="0"/>
              <a:t>Le coiffeur creusa un petit trou dans le sol et confia son secret à la terre puis enterra le trou…</a:t>
            </a:r>
          </a:p>
          <a:p>
            <a:r>
              <a:rPr lang="fr-FR" dirty="0"/>
              <a:t>Mais un roseau en vint à pousser  cet endroit…et le vent fit en sorte de répandre le secret à toute la population:</a:t>
            </a:r>
          </a:p>
          <a:p>
            <a:pPr lvl="1"/>
            <a:r>
              <a:rPr lang="fr-FR" dirty="0"/>
              <a:t>« Le roi Midas a des oreilles d'âne »</a:t>
            </a:r>
          </a:p>
          <a:p>
            <a:r>
              <a:rPr lang="fr-FR" dirty="0"/>
              <a:t>Midas fut la risée de tous!</a:t>
            </a:r>
          </a:p>
          <a:p>
            <a:pPr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5522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 d’écran 2014-09-03 à 15.44.38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382" b="-12382"/>
          <a:stretch>
            <a:fillRect/>
          </a:stretch>
        </p:blipFill>
        <p:spPr>
          <a:xfrm>
            <a:off x="746863" y="1087438"/>
            <a:ext cx="7528775" cy="4922723"/>
          </a:xfrm>
        </p:spPr>
      </p:pic>
      <p:cxnSp>
        <p:nvCxnSpPr>
          <p:cNvPr id="6" name="Connecteur droit avec flèche 5"/>
          <p:cNvCxnSpPr/>
          <p:nvPr/>
        </p:nvCxnSpPr>
        <p:spPr>
          <a:xfrm flipV="1">
            <a:off x="3967255" y="3941304"/>
            <a:ext cx="1073647" cy="602326"/>
          </a:xfrm>
          <a:prstGeom prst="straightConnector1">
            <a:avLst/>
          </a:prstGeom>
          <a:ln w="28575" cmpd="sng">
            <a:solidFill>
              <a:srgbClr val="07377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5658428" y="3023254"/>
            <a:ext cx="303299" cy="417000"/>
          </a:xfrm>
          <a:prstGeom prst="straightConnector1">
            <a:avLst/>
          </a:prstGeom>
          <a:ln w="28575" cmpd="sng">
            <a:solidFill>
              <a:srgbClr val="07377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 flipV="1">
            <a:off x="5421475" y="3828823"/>
            <a:ext cx="625555" cy="388569"/>
          </a:xfrm>
          <a:prstGeom prst="straightConnector1">
            <a:avLst/>
          </a:prstGeom>
          <a:ln w="28575" cmpd="sng">
            <a:solidFill>
              <a:srgbClr val="07377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avec flèche 2"/>
          <p:cNvCxnSpPr/>
          <p:nvPr/>
        </p:nvCxnSpPr>
        <p:spPr>
          <a:xfrm flipV="1">
            <a:off x="6482080" y="2509520"/>
            <a:ext cx="487680" cy="294640"/>
          </a:xfrm>
          <a:prstGeom prst="straightConnector1">
            <a:avLst/>
          </a:prstGeom>
          <a:ln w="28575" cmpd="sng">
            <a:solidFill>
              <a:srgbClr val="07377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6969760" y="2289740"/>
            <a:ext cx="873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Phrygie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781754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Pourquoi des mythes? Pourquoi ces défis?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2640" y="2103120"/>
            <a:ext cx="7538720" cy="3708400"/>
          </a:xfrm>
        </p:spPr>
        <p:txBody>
          <a:bodyPr>
            <a:normAutofit/>
          </a:bodyPr>
          <a:lstStyle/>
          <a:p>
            <a:r>
              <a:rPr lang="fr-FR" dirty="0" smtClean="0"/>
              <a:t>Les héros et leurs défis:</a:t>
            </a:r>
          </a:p>
          <a:p>
            <a:r>
              <a:rPr lang="fr-FR" dirty="0" smtClean="0"/>
              <a:t>1</a:t>
            </a:r>
            <a:r>
              <a:rPr lang="fr-FR" dirty="0"/>
              <a:t>. réparation d’un </a:t>
            </a:r>
            <a:r>
              <a:rPr lang="fr-FR" dirty="0" smtClean="0"/>
              <a:t>tort:</a:t>
            </a:r>
          </a:p>
          <a:p>
            <a:pPr lvl="2"/>
            <a:r>
              <a:rPr lang="fr-FR" dirty="0"/>
              <a:t>Punition des dieux </a:t>
            </a:r>
            <a:r>
              <a:rPr lang="fr-FR" dirty="0" err="1"/>
              <a:t>pcq</a:t>
            </a:r>
            <a:r>
              <a:rPr lang="fr-FR" dirty="0"/>
              <a:t> humains commettent impiété</a:t>
            </a:r>
          </a:p>
          <a:p>
            <a:pPr lvl="2"/>
            <a:r>
              <a:rPr lang="fr-FR" dirty="0"/>
              <a:t>Victoire du « bien » contre le « mal </a:t>
            </a:r>
            <a:r>
              <a:rPr lang="fr-FR" dirty="0" smtClean="0"/>
              <a:t>»</a:t>
            </a:r>
          </a:p>
          <a:p>
            <a:pPr marL="0" lvl="1" indent="-274320">
              <a:lnSpc>
                <a:spcPct val="150000"/>
              </a:lnSpc>
              <a:buFont typeface="Wingdings" pitchFamily="2" charset="2"/>
              <a:buChar char="v"/>
            </a:pPr>
            <a:r>
              <a:rPr lang="fr-FR" dirty="0"/>
              <a:t>2. récupérer ou acquérir </a:t>
            </a:r>
            <a:r>
              <a:rPr lang="fr-FR" dirty="0" smtClean="0"/>
              <a:t>royauté</a:t>
            </a:r>
          </a:p>
          <a:p>
            <a:pPr marL="0" lvl="1" indent="-274320">
              <a:lnSpc>
                <a:spcPct val="150000"/>
              </a:lnSpc>
              <a:buFont typeface="Wingdings" pitchFamily="2" charset="2"/>
              <a:buChar char="v"/>
            </a:pPr>
            <a:r>
              <a:rPr lang="fr-FR" dirty="0" smtClean="0"/>
              <a:t>3</a:t>
            </a:r>
            <a:r>
              <a:rPr lang="fr-FR" dirty="0"/>
              <a:t>. passage état humain à </a:t>
            </a:r>
            <a:r>
              <a:rPr lang="fr-FR" dirty="0" smtClean="0"/>
              <a:t>divin</a:t>
            </a:r>
          </a:p>
          <a:p>
            <a:pPr lvl="2"/>
            <a:r>
              <a:rPr lang="fr-FR" dirty="0"/>
              <a:t>Les héros veulent affronter des défis plus grands que nature</a:t>
            </a:r>
            <a:r>
              <a:rPr lang="fr-FR" dirty="0" smtClean="0"/>
              <a:t>…</a:t>
            </a:r>
          </a:p>
          <a:p>
            <a:pPr lvl="2"/>
            <a:r>
              <a:rPr lang="fr-FR" dirty="0"/>
              <a:t>Être l’objet d’un culte</a:t>
            </a:r>
          </a:p>
          <a:p>
            <a:pPr lvl="2"/>
            <a:r>
              <a:rPr lang="fr-FR" dirty="0" err="1"/>
              <a:t>Pcq</a:t>
            </a:r>
            <a:r>
              <a:rPr lang="fr-FR" dirty="0"/>
              <a:t> c’est tout ce qui reste après la mort (selon les Grecs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5116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5680" y="1127760"/>
            <a:ext cx="7335520" cy="4643120"/>
          </a:xfrm>
        </p:spPr>
        <p:txBody>
          <a:bodyPr/>
          <a:lstStyle/>
          <a:p>
            <a:pPr indent="0">
              <a:buNone/>
            </a:pPr>
            <a:r>
              <a:rPr lang="fr-FR" sz="2000" dirty="0"/>
              <a:t>Défis imposés par les dieux:</a:t>
            </a:r>
          </a:p>
          <a:p>
            <a:pPr lvl="1"/>
            <a:r>
              <a:rPr lang="fr-FR" sz="2000" dirty="0"/>
              <a:t>Vont mettre sur leurs routes des adversaires coriaces:</a:t>
            </a:r>
          </a:p>
          <a:p>
            <a:pPr lvl="2"/>
            <a:r>
              <a:rPr lang="fr-FR" sz="2000" dirty="0"/>
              <a:t>Capacités exceptionnelles, qui ravagent tout </a:t>
            </a:r>
          </a:p>
          <a:p>
            <a:pPr lvl="2"/>
            <a:r>
              <a:rPr lang="fr-FR" sz="2000" dirty="0"/>
              <a:t>Pour apprécier la valeur, la vaillance des héros</a:t>
            </a:r>
          </a:p>
          <a:p>
            <a:pPr lvl="2"/>
            <a:r>
              <a:rPr lang="fr-FR" sz="2000" dirty="0"/>
              <a:t>Pour voir s’ils sont « dignes » des dieux »</a:t>
            </a:r>
          </a:p>
          <a:p>
            <a:pPr lvl="2"/>
            <a:r>
              <a:rPr lang="fr-FR" sz="2000" dirty="0"/>
              <a:t>Les dieux connaissent le destin final des héros</a:t>
            </a:r>
            <a:r>
              <a:rPr lang="fr-FR" sz="2000" dirty="0" smtClean="0"/>
              <a:t>…: </a:t>
            </a:r>
            <a:r>
              <a:rPr lang="fr-FR" sz="2000" dirty="0" err="1" smtClean="0"/>
              <a:t>Mo</a:t>
            </a:r>
            <a:r>
              <a:rPr lang="fr-FR" sz="2000" dirty="0" err="1" smtClean="0"/>
              <a:t>ïra</a:t>
            </a:r>
            <a:endParaRPr lang="fr-FR" sz="2000" dirty="0"/>
          </a:p>
          <a:p>
            <a:pPr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3765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5360" y="995680"/>
            <a:ext cx="7233920" cy="4714241"/>
          </a:xfrm>
        </p:spPr>
        <p:txBody>
          <a:bodyPr>
            <a:noAutofit/>
          </a:bodyPr>
          <a:lstStyle/>
          <a:p>
            <a:r>
              <a:rPr lang="fr-FR" sz="2000" dirty="0"/>
              <a:t>Y’a-t-il une morale aux mythes?</a:t>
            </a:r>
          </a:p>
          <a:p>
            <a:r>
              <a:rPr lang="fr-FR" sz="2000" dirty="0"/>
              <a:t>Morale des Grecs:</a:t>
            </a:r>
          </a:p>
          <a:p>
            <a:pPr lvl="1"/>
            <a:r>
              <a:rPr lang="fr-FR" sz="2000" dirty="0"/>
              <a:t>Faire le bien</a:t>
            </a:r>
          </a:p>
          <a:p>
            <a:pPr lvl="1"/>
            <a:r>
              <a:rPr lang="fr-FR" sz="2000" dirty="0"/>
              <a:t>Être modéré:  </a:t>
            </a:r>
            <a:r>
              <a:rPr lang="fr-FR" sz="2000" dirty="0" smtClean="0"/>
              <a:t>avoir de </a:t>
            </a:r>
            <a:r>
              <a:rPr lang="fr-FR" sz="2000" dirty="0"/>
              <a:t>la mesure en tout…</a:t>
            </a:r>
          </a:p>
          <a:p>
            <a:pPr lvl="1"/>
            <a:r>
              <a:rPr lang="fr-FR" sz="2000" dirty="0"/>
              <a:t>Prendre conscience de sa place dans l’univers et des dieux = </a:t>
            </a:r>
            <a:r>
              <a:rPr lang="fr-FR" sz="2000" b="1" dirty="0" err="1"/>
              <a:t>moïra</a:t>
            </a:r>
            <a:r>
              <a:rPr lang="fr-FR" sz="2000" dirty="0"/>
              <a:t> (destin)</a:t>
            </a:r>
          </a:p>
          <a:p>
            <a:pPr lvl="2"/>
            <a:r>
              <a:rPr lang="fr-FR" sz="1800" dirty="0"/>
              <a:t>C’est le lot des humains voulu par les dieux</a:t>
            </a:r>
          </a:p>
          <a:p>
            <a:pPr marL="0" lvl="1" indent="-274320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000" dirty="0"/>
              <a:t>1. la démesure (= </a:t>
            </a:r>
            <a:r>
              <a:rPr lang="fr-FR" sz="2000" b="1" dirty="0" err="1"/>
              <a:t>hybris</a:t>
            </a:r>
            <a:r>
              <a:rPr lang="fr-FR" sz="2000" dirty="0"/>
              <a:t>) = dépasser ses « limites » = orgueil = crime envers les dieux</a:t>
            </a:r>
          </a:p>
          <a:p>
            <a:pPr marL="0" lvl="1" indent="-274320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000" dirty="0"/>
              <a:t>2. la démesure amène la colère des dieux, leur vengeance = </a:t>
            </a:r>
            <a:r>
              <a:rPr lang="fr-FR" sz="2000" b="1" dirty="0" err="1"/>
              <a:t>némésis</a:t>
            </a:r>
            <a:endParaRPr lang="fr-FR" sz="2000" b="1" dirty="0"/>
          </a:p>
          <a:p>
            <a:pPr marL="400050" lvl="2" indent="-274320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000" dirty="0"/>
              <a:t>-châtiment des </a:t>
            </a:r>
            <a:r>
              <a:rPr lang="fr-FR" sz="2000" dirty="0" smtClean="0"/>
              <a:t>dieux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803665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85520" y="1066800"/>
            <a:ext cx="7294880" cy="4592320"/>
          </a:xfrm>
        </p:spPr>
        <p:txBody>
          <a:bodyPr>
            <a:normAutofit/>
          </a:bodyPr>
          <a:lstStyle/>
          <a:p>
            <a:r>
              <a:rPr lang="fr-FR" sz="2000" dirty="0"/>
              <a:t>Quels </a:t>
            </a:r>
            <a:r>
              <a:rPr lang="fr-FR" sz="2000" dirty="0" smtClean="0"/>
              <a:t>moyens les héros </a:t>
            </a:r>
            <a:r>
              <a:rPr lang="fr-FR" sz="2000" dirty="0"/>
              <a:t>prennent-</a:t>
            </a:r>
            <a:r>
              <a:rPr lang="fr-FR" sz="2000" dirty="0" smtClean="0"/>
              <a:t>ils pour relever leurs défis?</a:t>
            </a:r>
            <a:endParaRPr lang="fr-FR" sz="2000" dirty="0"/>
          </a:p>
          <a:p>
            <a:pPr lvl="1"/>
            <a:r>
              <a:rPr lang="fr-FR" sz="2000" dirty="0"/>
              <a:t>Utilisation violence</a:t>
            </a:r>
          </a:p>
          <a:p>
            <a:pPr lvl="1"/>
            <a:r>
              <a:rPr lang="fr-FR" sz="2000" dirty="0"/>
              <a:t>De la ruse</a:t>
            </a:r>
          </a:p>
          <a:p>
            <a:pPr lvl="1"/>
            <a:r>
              <a:rPr lang="fr-FR" sz="2000" dirty="0"/>
              <a:t>De </a:t>
            </a:r>
            <a:r>
              <a:rPr lang="fr-FR" sz="2000" dirty="0" smtClean="0"/>
              <a:t>l’intelligence</a:t>
            </a:r>
          </a:p>
          <a:p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5972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Derrière le mythe</a:t>
            </a:r>
            <a:r>
              <a:rPr lang="fr-FR" dirty="0" smtClean="0"/>
              <a:t>…quelle réalité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Œdipe</a:t>
            </a:r>
          </a:p>
          <a:p>
            <a:pPr lvl="1"/>
            <a:r>
              <a:rPr lang="fr-FR" dirty="0" smtClean="0"/>
              <a:t>Ne sait pas qu’il devra tuer son père et épouser sa mère</a:t>
            </a:r>
          </a:p>
          <a:p>
            <a:pPr lvl="1"/>
            <a:r>
              <a:rPr lang="fr-FR" dirty="0" smtClean="0"/>
              <a:t>Pour éviter: s’éloigne</a:t>
            </a:r>
          </a:p>
          <a:p>
            <a:pPr lvl="1"/>
            <a:r>
              <a:rPr lang="fr-FR" dirty="0" smtClean="0"/>
              <a:t>Résout énigme du sphinx</a:t>
            </a:r>
          </a:p>
          <a:p>
            <a:pPr lvl="1"/>
            <a:r>
              <a:rPr lang="fr-FR" dirty="0" smtClean="0"/>
              <a:t>Ne veut pas céder le passage au roi et à son soldat</a:t>
            </a:r>
          </a:p>
          <a:p>
            <a:pPr lvl="1"/>
            <a:r>
              <a:rPr lang="fr-FR" dirty="0" smtClean="0"/>
              <a:t>Maudit ses enfants</a:t>
            </a:r>
          </a:p>
          <a:p>
            <a:pPr lvl="1"/>
            <a:r>
              <a:rPr lang="fr-FR" dirty="0" smtClean="0"/>
              <a:t>Se crève les yeux: vengeance des dieux (</a:t>
            </a:r>
            <a:r>
              <a:rPr lang="fr-FR" dirty="0" err="1" smtClean="0"/>
              <a:t>Hybris</a:t>
            </a:r>
            <a:r>
              <a:rPr lang="fr-FR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14269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36320" y="1381760"/>
            <a:ext cx="7152640" cy="4328160"/>
          </a:xfrm>
        </p:spPr>
        <p:txBody>
          <a:bodyPr>
            <a:normAutofit/>
          </a:bodyPr>
          <a:lstStyle/>
          <a:p>
            <a:r>
              <a:rPr lang="fr-FR" dirty="0"/>
              <a:t>Les Atrides</a:t>
            </a:r>
          </a:p>
          <a:p>
            <a:pPr lvl="1"/>
            <a:r>
              <a:rPr lang="fr-FR" dirty="0"/>
              <a:t>L’infanticide d’Agamemnon : apaiser Artémis</a:t>
            </a:r>
          </a:p>
          <a:p>
            <a:pPr lvl="1"/>
            <a:r>
              <a:rPr lang="fr-FR" dirty="0"/>
              <a:t>Colère et vengeance de Clytemnestre: crime d’Agamemnon</a:t>
            </a:r>
          </a:p>
          <a:p>
            <a:pPr lvl="1"/>
            <a:r>
              <a:rPr lang="fr-FR" dirty="0"/>
              <a:t>Colère et vengeance d’Oreste et d’Électre : crime de Clytemnestre</a:t>
            </a:r>
          </a:p>
          <a:p>
            <a:pPr lvl="1"/>
            <a:r>
              <a:rPr lang="fr-FR" dirty="0"/>
              <a:t>La mort de Polynice et d’Étéocle: acquérir le pouvoir</a:t>
            </a:r>
          </a:p>
          <a:p>
            <a:pPr lvl="1"/>
            <a:r>
              <a:rPr lang="fr-FR" dirty="0"/>
              <a:t>Folie d’Oreste, sa </a:t>
            </a:r>
            <a:r>
              <a:rPr lang="fr-FR" dirty="0" smtClean="0"/>
              <a:t>purification</a:t>
            </a:r>
          </a:p>
          <a:p>
            <a:pPr lvl="1"/>
            <a:r>
              <a:rPr lang="fr-FR" dirty="0" smtClean="0"/>
              <a:t>Colère et vengeance des divinités (</a:t>
            </a:r>
            <a:r>
              <a:rPr lang="fr-FR" dirty="0" err="1" smtClean="0"/>
              <a:t>Hybris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0557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Sisyphe</a:t>
            </a:r>
          </a:p>
          <a:p>
            <a:pPr lvl="1"/>
            <a:r>
              <a:rPr lang="fr-FR" dirty="0"/>
              <a:t>La ruse envers Thanatos, Zeus</a:t>
            </a:r>
          </a:p>
          <a:p>
            <a:pPr lvl="1"/>
            <a:r>
              <a:rPr lang="fr-FR" dirty="0"/>
              <a:t>L’Homme aussi doué que les divinités? = </a:t>
            </a:r>
            <a:r>
              <a:rPr lang="fr-FR" dirty="0" smtClean="0"/>
              <a:t>démesure (</a:t>
            </a:r>
            <a:r>
              <a:rPr lang="fr-FR" dirty="0" err="1" smtClean="0"/>
              <a:t>Hybris</a:t>
            </a:r>
            <a:r>
              <a:rPr lang="fr-FR" dirty="0" smtClean="0"/>
              <a:t>)</a:t>
            </a:r>
            <a:endParaRPr lang="fr-FR" dirty="0"/>
          </a:p>
          <a:p>
            <a:r>
              <a:rPr lang="fr-FR" dirty="0"/>
              <a:t>Midas</a:t>
            </a:r>
          </a:p>
          <a:p>
            <a:pPr lvl="1"/>
            <a:r>
              <a:rPr lang="fr-FR" dirty="0"/>
              <a:t>Le hasard ou le destin?</a:t>
            </a:r>
          </a:p>
          <a:p>
            <a:pPr lvl="1"/>
            <a:r>
              <a:rPr lang="fr-FR" dirty="0"/>
              <a:t>Vœu </a:t>
            </a:r>
            <a:r>
              <a:rPr lang="fr-FR" dirty="0" smtClean="0"/>
              <a:t>démesuré (</a:t>
            </a:r>
            <a:r>
              <a:rPr lang="fr-FR" dirty="0" err="1" smtClean="0"/>
              <a:t>Hybris</a:t>
            </a:r>
            <a:r>
              <a:rPr lang="fr-FR" dirty="0" smtClean="0"/>
              <a:t>)</a:t>
            </a:r>
            <a:endParaRPr lang="fr-FR" dirty="0"/>
          </a:p>
          <a:p>
            <a:r>
              <a:rPr lang="fr-FR" dirty="0" err="1" smtClean="0"/>
              <a:t>Mo</a:t>
            </a:r>
            <a:r>
              <a:rPr lang="fr-FR" dirty="0" err="1" smtClean="0"/>
              <a:t>ïra</a:t>
            </a:r>
            <a:r>
              <a:rPr lang="fr-FR" dirty="0" smtClean="0"/>
              <a:t> – </a:t>
            </a:r>
            <a:r>
              <a:rPr lang="fr-FR" dirty="0" err="1" smtClean="0"/>
              <a:t>Hybris</a:t>
            </a:r>
            <a:r>
              <a:rPr lang="fr-FR" dirty="0" smtClean="0"/>
              <a:t> - Némésis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3674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 prochain cours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/>
              <a:t>4. Des lieux de culte importants:</a:t>
            </a:r>
          </a:p>
          <a:p>
            <a:pPr lvl="1"/>
            <a:r>
              <a:rPr lang="fr-FR" sz="2000" dirty="0"/>
              <a:t>Dionysos et le </a:t>
            </a:r>
            <a:r>
              <a:rPr lang="fr-FR" sz="2000" dirty="0" smtClean="0"/>
              <a:t>théâtre: Athènes, Delphes, Épidaure, Éphèse…</a:t>
            </a:r>
            <a:endParaRPr lang="fr-FR" sz="2000" dirty="0"/>
          </a:p>
          <a:p>
            <a:pPr lvl="1"/>
            <a:r>
              <a:rPr lang="fr-FR" sz="2000" dirty="0"/>
              <a:t>Asclépios et la </a:t>
            </a:r>
            <a:r>
              <a:rPr lang="fr-FR" sz="2000" dirty="0" smtClean="0"/>
              <a:t>médecine: Épidaure, Pergame</a:t>
            </a:r>
            <a:endParaRPr lang="fr-FR" sz="2000" dirty="0"/>
          </a:p>
          <a:p>
            <a:pPr lvl="1"/>
            <a:r>
              <a:rPr lang="fr-FR" sz="2000" dirty="0"/>
              <a:t>Déméter et Perséphone et les mystères d’Éleusis</a:t>
            </a:r>
          </a:p>
          <a:p>
            <a:pPr lvl="1"/>
            <a:r>
              <a:rPr lang="fr-FR" sz="2000" dirty="0"/>
              <a:t>Apollon et les oracles de Delphes et de Didymes.</a:t>
            </a:r>
          </a:p>
          <a:p>
            <a:pPr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527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Œdipe et l’oracle…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0">
              <a:buNone/>
            </a:pPr>
            <a:r>
              <a:rPr lang="fr-FR" dirty="0" smtClean="0"/>
              <a:t>Personnages </a:t>
            </a:r>
            <a:r>
              <a:rPr lang="fr-FR" dirty="0"/>
              <a:t>en cause:</a:t>
            </a:r>
          </a:p>
          <a:p>
            <a:r>
              <a:rPr lang="fr-FR" dirty="0" smtClean="0"/>
              <a:t>Père = roi de Thèbes, Laïos</a:t>
            </a:r>
          </a:p>
          <a:p>
            <a:r>
              <a:rPr lang="fr-FR" dirty="0" smtClean="0"/>
              <a:t>Mère= Jocaste</a:t>
            </a:r>
          </a:p>
          <a:p>
            <a:r>
              <a:rPr lang="fr-FR" dirty="0" smtClean="0"/>
              <a:t>Œdipe  leur fils</a:t>
            </a:r>
          </a:p>
          <a:p>
            <a:r>
              <a:rPr lang="fr-FR" dirty="0" err="1" smtClean="0"/>
              <a:t>Polybos</a:t>
            </a:r>
            <a:r>
              <a:rPr lang="fr-FR" dirty="0" smtClean="0"/>
              <a:t>: roi de Corinthe,  </a:t>
            </a:r>
            <a:r>
              <a:rPr lang="fr-FR" dirty="0" smtClean="0"/>
              <a:t>père adoptif d’Œdipe</a:t>
            </a:r>
          </a:p>
          <a:p>
            <a:r>
              <a:rPr lang="fr-FR" dirty="0" smtClean="0"/>
              <a:t>Antigone, Étéocle, Polynice, </a:t>
            </a:r>
            <a:r>
              <a:rPr lang="fr-FR" dirty="0" smtClean="0"/>
              <a:t>Ismène</a:t>
            </a:r>
            <a:endParaRPr lang="fr-FR" dirty="0" smtClean="0"/>
          </a:p>
          <a:p>
            <a:pPr lvl="0"/>
            <a:r>
              <a:rPr lang="fr-CA" dirty="0" smtClean="0"/>
              <a:t>Un oracle de Delphes </a:t>
            </a:r>
            <a:r>
              <a:rPr lang="fr-CA" dirty="0"/>
              <a:t>déclara que l’enfant qui naîtrait tuerait un jour son père</a:t>
            </a:r>
            <a:r>
              <a:rPr lang="fr-CA" dirty="0" smtClean="0"/>
              <a:t>…et marierait sa mère!</a:t>
            </a:r>
            <a:endParaRPr lang="fr-CA" dirty="0"/>
          </a:p>
          <a:p>
            <a:r>
              <a:rPr lang="fr-CA" dirty="0" smtClean="0"/>
              <a:t>A</a:t>
            </a:r>
            <a:r>
              <a:rPr lang="fr-FR" dirty="0" err="1" smtClean="0"/>
              <a:t>bandon</a:t>
            </a:r>
            <a:r>
              <a:rPr lang="fr-FR" dirty="0" smtClean="0"/>
              <a:t> d’Œdipe sur le mont Cithéron</a:t>
            </a:r>
          </a:p>
          <a:p>
            <a:pPr lvl="1"/>
            <a:r>
              <a:rPr lang="fr-FR" dirty="0" smtClean="0"/>
              <a:t>Fit percer les chevilles du bébé et les fit attacher au rocher</a:t>
            </a:r>
          </a:p>
          <a:p>
            <a:pPr lvl="1"/>
            <a:r>
              <a:rPr lang="fr-FR" dirty="0" smtClean="0"/>
              <a:t>Œdipe = « pied enflé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6096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0027" y="1020074"/>
            <a:ext cx="7330200" cy="4660340"/>
          </a:xfrm>
        </p:spPr>
        <p:txBody>
          <a:bodyPr/>
          <a:lstStyle/>
          <a:p>
            <a:r>
              <a:rPr lang="fr-FR" dirty="0" smtClean="0"/>
              <a:t>Œdipe fut recueilli par bergers</a:t>
            </a:r>
          </a:p>
          <a:p>
            <a:r>
              <a:rPr lang="fr-FR" dirty="0" smtClean="0"/>
              <a:t>Fut adopté par roi de Corinthe, </a:t>
            </a:r>
            <a:r>
              <a:rPr lang="fr-FR" dirty="0" err="1" smtClean="0"/>
              <a:t>Polybos</a:t>
            </a:r>
            <a:r>
              <a:rPr lang="fr-FR" dirty="0" smtClean="0"/>
              <a:t> (135 km de Thèbes)</a:t>
            </a:r>
          </a:p>
          <a:p>
            <a:r>
              <a:rPr lang="fr-FR" dirty="0" smtClean="0"/>
              <a:t>Quelqu’un annonça à Œdipe que </a:t>
            </a:r>
            <a:r>
              <a:rPr lang="fr-FR" dirty="0" err="1" smtClean="0"/>
              <a:t>Polybos</a:t>
            </a:r>
            <a:r>
              <a:rPr lang="fr-FR" dirty="0" smtClean="0"/>
              <a:t> n’est pas son vrai père…</a:t>
            </a:r>
          </a:p>
          <a:p>
            <a:r>
              <a:rPr lang="fr-FR" dirty="0" smtClean="0"/>
              <a:t>Confirmé par </a:t>
            </a:r>
            <a:r>
              <a:rPr lang="fr-FR" dirty="0" err="1" smtClean="0"/>
              <a:t>Polybos</a:t>
            </a:r>
            <a:endParaRPr lang="fr-FR" dirty="0" smtClean="0"/>
          </a:p>
          <a:p>
            <a:r>
              <a:rPr lang="fr-FR" dirty="0" smtClean="0"/>
              <a:t>Œdipe consulta l’oracle de Delphes:</a:t>
            </a:r>
          </a:p>
          <a:p>
            <a:pPr lvl="1"/>
            <a:r>
              <a:rPr lang="fr-FR" dirty="0" smtClean="0"/>
              <a:t>Il apprend qu’un jour il tuerait son père et épouserait sa mère!</a:t>
            </a:r>
          </a:p>
          <a:p>
            <a:pPr lvl="1"/>
            <a:r>
              <a:rPr lang="fr-FR" dirty="0" smtClean="0"/>
              <a:t>Bouleversé par ces révélations, il s’éloigna de Corinthe et se dirigea vers Thèbes</a:t>
            </a:r>
          </a:p>
          <a:p>
            <a:pPr lvl="1"/>
            <a:r>
              <a:rPr lang="fr-FR" dirty="0" smtClean="0"/>
              <a:t>Chemin faisant, il rencontra un soldat protégeant la voiture d’un roi</a:t>
            </a:r>
          </a:p>
          <a:p>
            <a:pPr lvl="1"/>
            <a:r>
              <a:rPr lang="fr-FR" dirty="0" smtClean="0"/>
              <a:t>On lui ordonna de céder le passage, ce qu’Œdipe refusa</a:t>
            </a:r>
          </a:p>
          <a:p>
            <a:pPr lvl="1"/>
            <a:r>
              <a:rPr lang="fr-FR" dirty="0" smtClean="0"/>
              <a:t>Une querelle s’ensuivit et Œdipe tua le soldat et le roi…</a:t>
            </a:r>
          </a:p>
          <a:p>
            <a:pPr lvl="1"/>
            <a:r>
              <a:rPr lang="fr-FR" dirty="0" smtClean="0"/>
              <a:t>Il arriva devant Thèbes où se tenait le Sphinx qui imposait ses énigmes aux étrangers et qu’il dévorait…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5396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 oracle qui se vérifia!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0022" y="2290168"/>
            <a:ext cx="7450204" cy="342024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L’énigme proposé par le Sphinx:</a:t>
            </a:r>
          </a:p>
          <a:p>
            <a:pPr lvl="1"/>
            <a:r>
              <a:rPr lang="fr-CA" dirty="0"/>
              <a:t>« quel est l’être qui marche tantôt à deux pattes, tantôt à trois, tantôt à quatre, et qui, contrairement à la loi générale, est le plus faible quand il a le plus de pattes »? </a:t>
            </a:r>
          </a:p>
          <a:p>
            <a:pPr lvl="1"/>
            <a:r>
              <a:rPr lang="fr-CA" dirty="0"/>
              <a:t>Réponse d’Œdipe? L’Homme!</a:t>
            </a:r>
          </a:p>
          <a:p>
            <a:pPr lvl="1"/>
            <a:r>
              <a:rPr lang="fr-CA" dirty="0"/>
              <a:t>Le Sphinx se précipita de son rocher et se tua</a:t>
            </a:r>
          </a:p>
          <a:p>
            <a:pPr lvl="1"/>
            <a:r>
              <a:rPr lang="fr-CA" dirty="0"/>
              <a:t>Thèbes fut délivré enfin de ce monstre encombrant</a:t>
            </a:r>
            <a:r>
              <a:rPr lang="fr-CA" dirty="0" smtClean="0"/>
              <a:t>!</a:t>
            </a:r>
            <a:endParaRPr lang="fr-FR" dirty="0" smtClean="0"/>
          </a:p>
          <a:p>
            <a:r>
              <a:rPr lang="fr-FR" dirty="0" smtClean="0"/>
              <a:t>Les Thébains reconnaissants:</a:t>
            </a:r>
          </a:p>
          <a:p>
            <a:pPr lvl="1"/>
            <a:r>
              <a:rPr lang="fr-FR" dirty="0"/>
              <a:t>Lui offrirent la royauté (leur roi, Laïos venait de mourir)</a:t>
            </a:r>
          </a:p>
          <a:p>
            <a:pPr lvl="1"/>
            <a:r>
              <a:rPr lang="fr-FR" dirty="0"/>
              <a:t>Et lui demandèrent d’épouser la veuve du roi, Jocaste</a:t>
            </a:r>
            <a:r>
              <a:rPr lang="fr-FR" dirty="0" smtClean="0"/>
              <a:t>…</a:t>
            </a:r>
          </a:p>
          <a:p>
            <a:r>
              <a:rPr lang="fr-FR" dirty="0" smtClean="0"/>
              <a:t>Œdipe venait de tuer son vrai père et d’épouser sa vraie mère…sans le savoir!</a:t>
            </a:r>
          </a:p>
        </p:txBody>
      </p:sp>
    </p:spTree>
    <p:extLst>
      <p:ext uri="{BB962C8B-B14F-4D97-AF65-F5344CB8AC3E}">
        <p14:creationId xmlns:p14="http://schemas.microsoft.com/office/powerpoint/2010/main" val="1587927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 d’écran 2014-09-04 à 12.09.35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024" r="-38024"/>
          <a:stretch>
            <a:fillRect/>
          </a:stretch>
        </p:blipFill>
        <p:spPr>
          <a:xfrm>
            <a:off x="979488" y="1039813"/>
            <a:ext cx="7350125" cy="4760912"/>
          </a:xfrm>
        </p:spPr>
      </p:pic>
    </p:spTree>
    <p:extLst>
      <p:ext uri="{BB962C8B-B14F-4D97-AF65-F5344CB8AC3E}">
        <p14:creationId xmlns:p14="http://schemas.microsoft.com/office/powerpoint/2010/main" val="1513615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fin tragique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0019" y="2170158"/>
            <a:ext cx="7580207" cy="3510256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Jocaste et Œdipe eurent 4 enfants:</a:t>
            </a:r>
          </a:p>
          <a:p>
            <a:pPr lvl="1"/>
            <a:r>
              <a:rPr lang="fr-FR" dirty="0" smtClean="0"/>
              <a:t>Antigone</a:t>
            </a:r>
            <a:r>
              <a:rPr lang="fr-FR" dirty="0"/>
              <a:t>, Ismène, Étéocle et </a:t>
            </a:r>
            <a:r>
              <a:rPr lang="fr-FR" dirty="0" smtClean="0"/>
              <a:t>Polynice</a:t>
            </a:r>
          </a:p>
          <a:p>
            <a:r>
              <a:rPr lang="fr-FR" dirty="0" smtClean="0"/>
              <a:t>La peste se déclara</a:t>
            </a:r>
          </a:p>
          <a:p>
            <a:pPr lvl="1"/>
            <a:r>
              <a:rPr lang="fr-FR" dirty="0" smtClean="0"/>
              <a:t>On consulta l’oracle de Delphes pour connaître la cause du fléau</a:t>
            </a:r>
          </a:p>
          <a:p>
            <a:pPr lvl="1"/>
            <a:r>
              <a:rPr lang="fr-FR" dirty="0" smtClean="0"/>
              <a:t>La Pythie déclara qu’il fallait venger la mort du roi Laïos</a:t>
            </a:r>
          </a:p>
          <a:p>
            <a:pPr lvl="1"/>
            <a:r>
              <a:rPr lang="fr-FR" dirty="0" smtClean="0"/>
              <a:t>Œdipe jura qu’il punira le coupable (ne sachant pas que c’était …lui)</a:t>
            </a:r>
          </a:p>
          <a:p>
            <a:pPr lvl="1"/>
            <a:r>
              <a:rPr lang="fr-FR" dirty="0" smtClean="0"/>
              <a:t>Il interrogea le devin Tirésias…qui n’osa pas lui révéler la vérité</a:t>
            </a:r>
          </a:p>
          <a:p>
            <a:pPr lvl="1"/>
            <a:r>
              <a:rPr lang="fr-FR" dirty="0" smtClean="0"/>
              <a:t>Œdipe croyait que Tirésias voulait lui cacher l’identité du meurtrier qui serait, selon lui,  le père de Jocaste, Créon</a:t>
            </a:r>
          </a:p>
          <a:p>
            <a:pPr lvl="1"/>
            <a:r>
              <a:rPr lang="fr-FR" dirty="0" smtClean="0"/>
              <a:t>Œdipe se querella avec Créon quand Jocaste lui dit que cela n’avait pas de sens </a:t>
            </a:r>
            <a:r>
              <a:rPr lang="fr-FR" dirty="0" err="1" smtClean="0"/>
              <a:t>pcq</a:t>
            </a:r>
            <a:r>
              <a:rPr lang="fr-FR" dirty="0" smtClean="0"/>
              <a:t> son mari se trouvait alors loin de la ville, dans un carrefour…</a:t>
            </a:r>
          </a:p>
          <a:p>
            <a:pPr lvl="1"/>
            <a:r>
              <a:rPr lang="fr-FR" dirty="0" smtClean="0"/>
              <a:t>Œdipe se rappela qu’il se trouvait là lui aussi à ce moment-là…</a:t>
            </a:r>
          </a:p>
          <a:p>
            <a:pPr indent="0">
              <a:buNone/>
            </a:pPr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593259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0029" y="1120082"/>
            <a:ext cx="7230198" cy="4560332"/>
          </a:xfrm>
        </p:spPr>
        <p:txBody>
          <a:bodyPr/>
          <a:lstStyle/>
          <a:p>
            <a:r>
              <a:rPr lang="fr-FR" dirty="0" smtClean="0"/>
              <a:t>Un messager arriva de Corinthe annonçant la mort du roi </a:t>
            </a:r>
            <a:r>
              <a:rPr lang="fr-FR" dirty="0" err="1" smtClean="0"/>
              <a:t>Polybos</a:t>
            </a:r>
            <a:endParaRPr lang="fr-FR" dirty="0" smtClean="0"/>
          </a:p>
          <a:p>
            <a:r>
              <a:rPr lang="fr-FR" dirty="0" smtClean="0"/>
              <a:t>Il demanda à Œdipe de retourner à Corinthe pour prendre la succession de son père…</a:t>
            </a:r>
          </a:p>
          <a:p>
            <a:r>
              <a:rPr lang="fr-FR" dirty="0" smtClean="0"/>
              <a:t>Ne voulant pas commettre un inceste en épousant l’épouse de </a:t>
            </a:r>
            <a:r>
              <a:rPr lang="fr-FR" dirty="0" err="1" smtClean="0"/>
              <a:t>Polybos</a:t>
            </a:r>
            <a:r>
              <a:rPr lang="fr-FR" dirty="0" smtClean="0"/>
              <a:t>, il refusa…</a:t>
            </a:r>
          </a:p>
          <a:p>
            <a:r>
              <a:rPr lang="fr-FR" dirty="0" smtClean="0"/>
              <a:t>Le messager lui annonça également qu’il avait été adopté par </a:t>
            </a:r>
            <a:r>
              <a:rPr lang="fr-FR" dirty="0" err="1" smtClean="0"/>
              <a:t>Polybos</a:t>
            </a:r>
            <a:r>
              <a:rPr lang="fr-FR" dirty="0" smtClean="0"/>
              <a:t>…</a:t>
            </a:r>
          </a:p>
          <a:p>
            <a:r>
              <a:rPr lang="fr-FR" dirty="0" smtClean="0"/>
              <a:t>Jocaste se rendit compte qu’Œdipe était bel et bien son…fils et qu’elle avait eu 4 enfants de lui et qu’il avait tué son mari Laïos!</a:t>
            </a:r>
          </a:p>
          <a:p>
            <a:r>
              <a:rPr lang="fr-FR" dirty="0" smtClean="0"/>
              <a:t>Prise de folie, elle se suicida</a:t>
            </a:r>
          </a:p>
          <a:p>
            <a:r>
              <a:rPr lang="fr-FR" dirty="0" smtClean="0"/>
              <a:t>Œdipe, se creva les yeux et fut exilé de Thèbes, guidé par sa fille Antigone…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8569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ravate noir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3255</TotalTime>
  <Words>2023</Words>
  <Application>Microsoft Macintosh PowerPoint</Application>
  <PresentationFormat>Présentation à l'écran (4:3)</PresentationFormat>
  <Paragraphs>218</Paragraphs>
  <Slides>37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Couture</vt:lpstr>
      <vt:lpstr>Mythologie grecque II 3e cours</vt:lpstr>
      <vt:lpstr>3. Des héros , leur gloire et leur déchéance</vt:lpstr>
      <vt:lpstr>Présentation PowerPoint</vt:lpstr>
      <vt:lpstr>Œdipe et l’oracle…</vt:lpstr>
      <vt:lpstr>Présentation PowerPoint</vt:lpstr>
      <vt:lpstr>Un oracle qui se vérifia!</vt:lpstr>
      <vt:lpstr>Présentation PowerPoint</vt:lpstr>
      <vt:lpstr>Une fin tragique</vt:lpstr>
      <vt:lpstr>Présentation PowerPoint</vt:lpstr>
      <vt:lpstr>Présentation PowerPoint</vt:lpstr>
      <vt:lpstr>Quelques lectures se rapportant à Oedipe</vt:lpstr>
      <vt:lpstr>2. Les Atrides: infanticide, patricide, matricide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Sisyphe le rusé</vt:lpstr>
      <vt:lpstr>Présentation PowerPoint</vt:lpstr>
      <vt:lpstr>Présentation PowerPoint</vt:lpstr>
      <vt:lpstr>Le roi Midas et le nœud gordien</vt:lpstr>
      <vt:lpstr>Un nœud impossible à dénouer?</vt:lpstr>
      <vt:lpstr>Présentation PowerPoint</vt:lpstr>
      <vt:lpstr>Midas et son or</vt:lpstr>
      <vt:lpstr>Présentation PowerPoint</vt:lpstr>
      <vt:lpstr>Midas et ses oreilles d’âne</vt:lpstr>
      <vt:lpstr>Présentation PowerPoint</vt:lpstr>
      <vt:lpstr>Présentation PowerPoint</vt:lpstr>
      <vt:lpstr>Pourquoi des mythes? Pourquoi ces défis?</vt:lpstr>
      <vt:lpstr>Présentation PowerPoint</vt:lpstr>
      <vt:lpstr>Présentation PowerPoint</vt:lpstr>
      <vt:lpstr>Présentation PowerPoint</vt:lpstr>
      <vt:lpstr>Derrière le mythe…quelle réalité?</vt:lpstr>
      <vt:lpstr>Présentation PowerPoint</vt:lpstr>
      <vt:lpstr>Présentation PowerPoint</vt:lpstr>
      <vt:lpstr>Au prochain cours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Mythologie grecque 2e partie</dc:title>
  <dc:creator>évaluateur texte</dc:creator>
  <cp:lastModifiedBy>évaluateur texte</cp:lastModifiedBy>
  <cp:revision>131</cp:revision>
  <dcterms:created xsi:type="dcterms:W3CDTF">2014-09-04T15:07:11Z</dcterms:created>
  <dcterms:modified xsi:type="dcterms:W3CDTF">2014-09-29T20:17:46Z</dcterms:modified>
</cp:coreProperties>
</file>