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sldIdLst>
    <p:sldId id="256" r:id="rId2"/>
    <p:sldId id="257" r:id="rId3"/>
    <p:sldId id="259" r:id="rId4"/>
    <p:sldId id="290" r:id="rId5"/>
    <p:sldId id="315" r:id="rId6"/>
    <p:sldId id="316" r:id="rId7"/>
    <p:sldId id="263" r:id="rId8"/>
    <p:sldId id="258" r:id="rId9"/>
    <p:sldId id="260" r:id="rId10"/>
    <p:sldId id="295" r:id="rId11"/>
    <p:sldId id="270" r:id="rId12"/>
    <p:sldId id="276" r:id="rId13"/>
    <p:sldId id="296" r:id="rId14"/>
    <p:sldId id="262" r:id="rId15"/>
    <p:sldId id="264" r:id="rId16"/>
    <p:sldId id="265" r:id="rId17"/>
    <p:sldId id="266" r:id="rId18"/>
    <p:sldId id="267" r:id="rId19"/>
    <p:sldId id="292" r:id="rId20"/>
    <p:sldId id="291" r:id="rId21"/>
    <p:sldId id="297" r:id="rId22"/>
    <p:sldId id="271" r:id="rId23"/>
    <p:sldId id="272" r:id="rId24"/>
    <p:sldId id="298" r:id="rId25"/>
    <p:sldId id="275" r:id="rId26"/>
    <p:sldId id="274" r:id="rId27"/>
    <p:sldId id="273" r:id="rId28"/>
    <p:sldId id="293" r:id="rId29"/>
    <p:sldId id="277" r:id="rId30"/>
    <p:sldId id="299" r:id="rId31"/>
    <p:sldId id="300" r:id="rId32"/>
    <p:sldId id="301" r:id="rId33"/>
    <p:sldId id="302" r:id="rId34"/>
    <p:sldId id="303" r:id="rId35"/>
    <p:sldId id="304" r:id="rId36"/>
    <p:sldId id="278" r:id="rId37"/>
    <p:sldId id="294" r:id="rId38"/>
    <p:sldId id="280" r:id="rId39"/>
    <p:sldId id="283" r:id="rId40"/>
    <p:sldId id="281" r:id="rId41"/>
    <p:sldId id="282" r:id="rId42"/>
    <p:sldId id="305" r:id="rId43"/>
    <p:sldId id="310" r:id="rId44"/>
    <p:sldId id="306" r:id="rId45"/>
    <p:sldId id="284" r:id="rId46"/>
    <p:sldId id="308" r:id="rId47"/>
    <p:sldId id="285" r:id="rId48"/>
    <p:sldId id="309" r:id="rId49"/>
    <p:sldId id="289" r:id="rId50"/>
    <p:sldId id="286" r:id="rId51"/>
    <p:sldId id="287" r:id="rId52"/>
    <p:sldId id="311" r:id="rId53"/>
    <p:sldId id="312" r:id="rId54"/>
    <p:sldId id="313" r:id="rId55"/>
    <p:sldId id="314" r:id="rId56"/>
    <p:sldId id="288" r:id="rId57"/>
    <p:sldId id="307" r:id="rId58"/>
    <p:sldId id="317" r:id="rId59"/>
    <p:sldId id="318" r:id="rId6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12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DB6D7-A9D9-C043-8EFE-7B07F4470C50}" type="datetimeFigureOut">
              <a:rPr lang="fr-FR" smtClean="0"/>
              <a:t>2014-10-06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250C7-422F-E745-AD96-879021F9F3B0}" type="slidenum">
              <a:rPr lang="fr-FR" smtClean="0"/>
              <a:t>‹#›</a:t>
            </a:fld>
            <a:endParaRPr lang="fr-FR"/>
          </a:p>
        </p:txBody>
      </p:sp>
    </p:spTree>
    <p:extLst>
      <p:ext uri="{BB962C8B-B14F-4D97-AF65-F5344CB8AC3E}">
        <p14:creationId xmlns:p14="http://schemas.microsoft.com/office/powerpoint/2010/main" val="4262956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dirty="0" err="1" smtClean="0"/>
              <a:t>kykéon</a:t>
            </a:r>
            <a:r>
              <a:rPr lang="fr-FR" sz="1200" dirty="0" smtClean="0"/>
              <a:t> : nourriture à base de blé</a:t>
            </a:r>
            <a:endParaRPr lang="fr-FR" dirty="0"/>
          </a:p>
        </p:txBody>
      </p:sp>
      <p:sp>
        <p:nvSpPr>
          <p:cNvPr id="4" name="Espace réservé du numéro de diapositive 3"/>
          <p:cNvSpPr>
            <a:spLocks noGrp="1"/>
          </p:cNvSpPr>
          <p:nvPr>
            <p:ph type="sldNum" sz="quarter" idx="10"/>
          </p:nvPr>
        </p:nvSpPr>
        <p:spPr/>
        <p:txBody>
          <a:bodyPr/>
          <a:lstStyle/>
          <a:p>
            <a:fld id="{48E250C7-422F-E745-AD96-879021F9F3B0}" type="slidenum">
              <a:rPr lang="fr-FR" smtClean="0"/>
              <a:t>30</a:t>
            </a:fld>
            <a:endParaRPr lang="fr-FR"/>
          </a:p>
        </p:txBody>
      </p:sp>
    </p:spTree>
    <p:extLst>
      <p:ext uri="{BB962C8B-B14F-4D97-AF65-F5344CB8AC3E}">
        <p14:creationId xmlns:p14="http://schemas.microsoft.com/office/powerpoint/2010/main" val="129743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err="1" smtClean="0"/>
              <a:t>Peplis</a:t>
            </a:r>
            <a:r>
              <a:rPr lang="fr-FR" i="1" dirty="0" smtClean="0"/>
              <a:t>: plante</a:t>
            </a:r>
            <a:endParaRPr lang="fr-FR" dirty="0"/>
          </a:p>
        </p:txBody>
      </p:sp>
      <p:sp>
        <p:nvSpPr>
          <p:cNvPr id="4" name="Espace réservé du numéro de diapositive 3"/>
          <p:cNvSpPr>
            <a:spLocks noGrp="1"/>
          </p:cNvSpPr>
          <p:nvPr>
            <p:ph type="sldNum" sz="quarter" idx="10"/>
          </p:nvPr>
        </p:nvSpPr>
        <p:spPr/>
        <p:txBody>
          <a:bodyPr/>
          <a:lstStyle/>
          <a:p>
            <a:fld id="{48E250C7-422F-E745-AD96-879021F9F3B0}" type="slidenum">
              <a:rPr lang="fr-FR" smtClean="0"/>
              <a:t>35</a:t>
            </a:fld>
            <a:endParaRPr lang="fr-FR"/>
          </a:p>
        </p:txBody>
      </p:sp>
    </p:spTree>
    <p:extLst>
      <p:ext uri="{BB962C8B-B14F-4D97-AF65-F5344CB8AC3E}">
        <p14:creationId xmlns:p14="http://schemas.microsoft.com/office/powerpoint/2010/main" val="108660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fr-CA" smtClean="0"/>
              <a:t>Cliquez et modifiez le titre</a:t>
            </a:r>
            <a:endParaRPr lang="en-US" dirty="0"/>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bwMode="white"/>
        <p:txBody>
          <a:bodyPr/>
          <a:lstStyle/>
          <a:p>
            <a:fld id="{FF314221-8FC4-D84F-B589-559BE0468664}" type="datetimeFigureOut">
              <a:rPr lang="fr-FR" smtClean="0"/>
              <a:t>2014-10-04</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7F033078-E754-CA45-B1B7-B17D392348E6}" type="slidenum">
              <a:rPr lang="fr-FR" smtClean="0"/>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FF314221-8FC4-D84F-B589-559BE0468664}" type="datetimeFigureOut">
              <a:rPr lang="fr-FR" smtClean="0"/>
              <a:t>2014-10-04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033078-E754-CA45-B1B7-B17D392348E6}" type="slidenum">
              <a:rPr lang="fr-FR" smtClean="0"/>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fr-CA" smtClean="0"/>
              <a:t>Cliquez et modifiez le titre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FF314221-8FC4-D84F-B589-559BE0468664}" type="datetimeFigureOut">
              <a:rPr lang="fr-FR" smtClean="0"/>
              <a:t>2014-10-04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033078-E754-CA45-B1B7-B17D392348E6}" type="slidenum">
              <a:rPr lang="fr-FR" smtClean="0"/>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FF314221-8FC4-D84F-B589-559BE0468664}" type="datetimeFigureOut">
              <a:rPr lang="fr-FR" smtClean="0"/>
              <a:t>2014-10-04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033078-E754-CA45-B1B7-B17D392348E6}" type="slidenum">
              <a:rPr lang="fr-FR" smtClean="0"/>
              <a:t>‹#›</a:t>
            </a:fld>
            <a:endParaRPr lang="fr-F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314221-8FC4-D84F-B589-559BE0468664}" type="datetimeFigureOut">
              <a:rPr lang="fr-FR" smtClean="0"/>
              <a:t>2014-10-04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033078-E754-CA45-B1B7-B17D392348E6}"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fr-CA" smtClean="0"/>
              <a:t>Cliquez et modifiez le titre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p>
            <a:r>
              <a:rPr lang="fr-CA" smtClean="0"/>
              <a:t>Cliquez et modifiez le titre</a:t>
            </a:r>
            <a:endParaRPr lang="en-US"/>
          </a:p>
        </p:txBody>
      </p:sp>
      <p:sp>
        <p:nvSpPr>
          <p:cNvPr id="5" name="Date Placeholder 4"/>
          <p:cNvSpPr>
            <a:spLocks noGrp="1"/>
          </p:cNvSpPr>
          <p:nvPr>
            <p:ph type="dt" sz="half" idx="10"/>
          </p:nvPr>
        </p:nvSpPr>
        <p:spPr/>
        <p:txBody>
          <a:bodyPr/>
          <a:lstStyle/>
          <a:p>
            <a:fld id="{FF314221-8FC4-D84F-B589-559BE0468664}" type="datetimeFigureOut">
              <a:rPr lang="fr-FR" smtClean="0"/>
              <a:t>2014-10-04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F033078-E754-CA45-B1B7-B17D392348E6}" type="slidenum">
              <a:rPr lang="fr-FR" smtClean="0"/>
              <a:t>‹#›</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email">
            <a:clrChange>
              <a:clrFrom>
                <a:srgbClr val="000000">
                  <a:alpha val="0"/>
                </a:srgbClr>
              </a:clrFrom>
              <a:clrTo>
                <a:srgbClr val="000000">
                  <a:alpha val="0"/>
                </a:srgbClr>
              </a:clrTo>
            </a:clrChang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7" name="Date Placeholder 6"/>
          <p:cNvSpPr>
            <a:spLocks noGrp="1"/>
          </p:cNvSpPr>
          <p:nvPr>
            <p:ph type="dt" sz="half" idx="10"/>
          </p:nvPr>
        </p:nvSpPr>
        <p:spPr/>
        <p:txBody>
          <a:bodyPr/>
          <a:lstStyle/>
          <a:p>
            <a:fld id="{FF314221-8FC4-D84F-B589-559BE0468664}" type="datetimeFigureOut">
              <a:rPr lang="fr-FR" smtClean="0"/>
              <a:t>2014-10-04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F033078-E754-CA45-B1B7-B17D392348E6}" type="slidenum">
              <a:rPr lang="fr-FR" smtClean="0"/>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FF314221-8FC4-D84F-B589-559BE0468664}" type="datetimeFigureOut">
              <a:rPr lang="fr-FR" smtClean="0"/>
              <a:t>2014-10-04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F033078-E754-CA45-B1B7-B17D392348E6}" type="slidenum">
              <a:rPr lang="fr-FR" smtClean="0"/>
              <a:t>‹#›</a:t>
            </a:fld>
            <a:endParaRPr lang="fr-F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extLst>
              <a:ext uri="{28A0092B-C50C-407E-A947-70E740481C1C}">
                <a14:useLocalDpi xmlns:a14="http://schemas.microsoft.com/office/drawing/2010/main"/>
              </a:ext>
            </a:extLst>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314221-8FC4-D84F-B589-559BE0468664}" type="datetimeFigureOut">
              <a:rPr lang="fr-FR" smtClean="0"/>
              <a:t>2014-10-04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F033078-E754-CA45-B1B7-B17D392348E6}" type="slidenum">
              <a:rPr lang="fr-FR" smtClean="0"/>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FF314221-8FC4-D84F-B589-559BE0468664}" type="datetimeFigureOut">
              <a:rPr lang="fr-FR" smtClean="0"/>
              <a:t>2014-10-04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F033078-E754-CA45-B1B7-B17D392348E6}" type="slidenum">
              <a:rPr lang="fr-FR" smtClean="0"/>
              <a:t>‹#›</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fr-CA" smtClean="0"/>
              <a:t>Cliquez et modifiez le titre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FF314221-8FC4-D84F-B589-559BE0468664}" type="datetimeFigureOut">
              <a:rPr lang="fr-FR" smtClean="0"/>
              <a:t>2014-10-04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F033078-E754-CA45-B1B7-B17D392348E6}" type="slidenum">
              <a:rPr lang="fr-FR" smtClean="0"/>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fr-CA" smtClean="0"/>
              <a:t>Cliquez et modifiez le titre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F314221-8FC4-D84F-B589-559BE0468664}" type="datetimeFigureOut">
              <a:rPr lang="fr-FR" smtClean="0"/>
              <a:t>2014-10-04</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F033078-E754-CA45-B1B7-B17D392348E6}"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emacle.org/bloodwolf/tragediens/eschyle/index.htm" TargetMode="External"/><Relationship Id="rId4" Type="http://schemas.openxmlformats.org/officeDocument/2006/relationships/hyperlink" Target="http://remacle.org/bloodwolf/tragediens/sophocle/index.htm" TargetMode="External"/><Relationship Id="rId5" Type="http://schemas.openxmlformats.org/officeDocument/2006/relationships/hyperlink" Target="http://remacle.org/bloodwolf/tragediens/euripide/index.htm" TargetMode="External"/><Relationship Id="rId1" Type="http://schemas.openxmlformats.org/officeDocument/2006/relationships/slideLayout" Target="../slideLayouts/slideLayout2.xml"/><Relationship Id="rId2" Type="http://schemas.openxmlformats.org/officeDocument/2006/relationships/hyperlink" Target="http://remacle.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macle.org/bloodwolf/comediens/Aristophane/table.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r.wikipedia.org/wiki/Ascl%C3%A9pios" TargetMode="External"/><Relationship Id="rId4" Type="http://schemas.openxmlformats.org/officeDocument/2006/relationships/hyperlink" Target="http://fr.wikipedia.org/wiki/Hygie" TargetMode="External"/><Relationship Id="rId5" Type="http://schemas.openxmlformats.org/officeDocument/2006/relationships/hyperlink" Target="http://fr.wikipedia.org/wiki/Panac%C3%A9e" TargetMode="External"/><Relationship Id="rId1" Type="http://schemas.openxmlformats.org/officeDocument/2006/relationships/slideLayout" Target="../slideLayouts/slideLayout2.xml"/><Relationship Id="rId2" Type="http://schemas.openxmlformats.org/officeDocument/2006/relationships/hyperlink" Target="http://fr.wikipedia.org/wiki/Apoll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r.wikisource.org/wiki/Hymnes_hom%C3%A9riques/%C3%80_D%C3%A8m%C3%A8t%C3%A8r_2"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200" dirty="0"/>
              <a:t>Mythologie </a:t>
            </a:r>
            <a:r>
              <a:rPr lang="fr-FR" sz="3200" dirty="0" smtClean="0"/>
              <a:t>grecque II</a:t>
            </a:r>
            <a:br>
              <a:rPr lang="fr-FR" sz="3200" dirty="0" smtClean="0"/>
            </a:br>
            <a:r>
              <a:rPr lang="fr-FR" sz="3200" dirty="0" smtClean="0"/>
              <a:t>4</a:t>
            </a:r>
            <a:r>
              <a:rPr lang="fr-FR" sz="3200" baseline="30000" dirty="0" smtClean="0"/>
              <a:t>e</a:t>
            </a:r>
            <a:r>
              <a:rPr lang="fr-FR" sz="3200" dirty="0" smtClean="0"/>
              <a:t> cours</a:t>
            </a:r>
            <a:endParaRPr lang="fr-FR" sz="3200" dirty="0"/>
          </a:p>
        </p:txBody>
      </p:sp>
      <p:sp>
        <p:nvSpPr>
          <p:cNvPr id="3" name="Sous-titre 2"/>
          <p:cNvSpPr>
            <a:spLocks noGrp="1"/>
          </p:cNvSpPr>
          <p:nvPr>
            <p:ph type="subTitle" idx="1"/>
          </p:nvPr>
        </p:nvSpPr>
        <p:spPr/>
        <p:txBody>
          <a:bodyPr>
            <a:normAutofit fontScale="70000" lnSpcReduction="20000"/>
          </a:bodyPr>
          <a:lstStyle/>
          <a:p>
            <a:r>
              <a:rPr lang="fr-FR" dirty="0"/>
              <a:t>Luc Guay, </a:t>
            </a:r>
            <a:r>
              <a:rPr lang="fr-FR" dirty="0" err="1"/>
              <a:t>Ph.D</a:t>
            </a:r>
            <a:r>
              <a:rPr lang="fr-FR" dirty="0"/>
              <a:t>, didactique de l’histoire</a:t>
            </a:r>
          </a:p>
          <a:p>
            <a:r>
              <a:rPr lang="fr-FR" dirty="0"/>
              <a:t>UTA automne 2014</a:t>
            </a:r>
          </a:p>
          <a:p>
            <a:endParaRPr lang="fr-FR" dirty="0"/>
          </a:p>
        </p:txBody>
      </p:sp>
    </p:spTree>
    <p:extLst>
      <p:ext uri="{BB962C8B-B14F-4D97-AF65-F5344CB8AC3E}">
        <p14:creationId xmlns:p14="http://schemas.microsoft.com/office/powerpoint/2010/main" val="28660497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6000" y="1056640"/>
            <a:ext cx="7264400" cy="4754880"/>
          </a:xfrm>
        </p:spPr>
        <p:txBody>
          <a:bodyPr/>
          <a:lstStyle/>
          <a:p>
            <a:r>
              <a:rPr lang="fr-FR" dirty="0"/>
              <a:t>Tragédie: il nous reste 32 tragédies de Eschyle, Sophocle et Euripide</a:t>
            </a:r>
          </a:p>
          <a:p>
            <a:pPr lvl="1"/>
            <a:r>
              <a:rPr lang="fr-FR" dirty="0" err="1"/>
              <a:t>Tragos</a:t>
            </a:r>
            <a:r>
              <a:rPr lang="fr-FR" dirty="0"/>
              <a:t> = bouc</a:t>
            </a:r>
          </a:p>
          <a:p>
            <a:pPr lvl="1"/>
            <a:r>
              <a:rPr lang="fr-FR" dirty="0" err="1"/>
              <a:t>Ôidé</a:t>
            </a:r>
            <a:r>
              <a:rPr lang="fr-FR" dirty="0"/>
              <a:t>= chant</a:t>
            </a:r>
          </a:p>
          <a:p>
            <a:pPr lvl="1"/>
            <a:r>
              <a:rPr lang="fr-FR" dirty="0"/>
              <a:t>Action se déroulait dans un palais, un temple</a:t>
            </a:r>
          </a:p>
          <a:p>
            <a:r>
              <a:rPr lang="fr-FR" dirty="0"/>
              <a:t>Satire: ou </a:t>
            </a:r>
            <a:r>
              <a:rPr lang="fr-FR" dirty="0" smtClean="0"/>
              <a:t>drame (action de faire) </a:t>
            </a:r>
            <a:r>
              <a:rPr lang="fr-FR" dirty="0"/>
              <a:t>satyrique, </a:t>
            </a:r>
          </a:p>
          <a:p>
            <a:pPr lvl="1"/>
            <a:r>
              <a:rPr lang="fr-FR" dirty="0"/>
              <a:t>Scènes mettant en scène des Satyres et Dionysos</a:t>
            </a:r>
          </a:p>
          <a:p>
            <a:pPr lvl="1"/>
            <a:r>
              <a:rPr lang="fr-FR" dirty="0"/>
              <a:t>Mélange de burlesque et d’action héroïque</a:t>
            </a:r>
          </a:p>
          <a:p>
            <a:pPr lvl="1"/>
            <a:r>
              <a:rPr lang="fr-FR" dirty="0"/>
              <a:t>Action se déroulait dans des endroits champêtres</a:t>
            </a:r>
          </a:p>
          <a:p>
            <a:r>
              <a:rPr lang="fr-FR" dirty="0"/>
              <a:t>Comédie: </a:t>
            </a:r>
          </a:p>
          <a:p>
            <a:pPr lvl="1"/>
            <a:r>
              <a:rPr lang="fr-FR" dirty="0" err="1"/>
              <a:t>Kômos</a:t>
            </a:r>
            <a:r>
              <a:rPr lang="fr-FR" dirty="0"/>
              <a:t> = fête en l’honneur de Dionysos (où les participants échangeaient des farces avec la foule)</a:t>
            </a:r>
          </a:p>
          <a:p>
            <a:pPr lvl="1"/>
            <a:r>
              <a:rPr lang="fr-FR" dirty="0" err="1"/>
              <a:t>Ôidé</a:t>
            </a:r>
            <a:r>
              <a:rPr lang="fr-FR" dirty="0"/>
              <a:t> = chant</a:t>
            </a:r>
          </a:p>
          <a:p>
            <a:pPr lvl="1"/>
            <a:r>
              <a:rPr lang="fr-FR" dirty="0"/>
              <a:t>Scènes humoristiques, grossièretés </a:t>
            </a:r>
          </a:p>
          <a:p>
            <a:pPr indent="0">
              <a:buNone/>
            </a:pPr>
            <a:endParaRPr lang="fr-FR" dirty="0"/>
          </a:p>
        </p:txBody>
      </p:sp>
    </p:spTree>
    <p:extLst>
      <p:ext uri="{BB962C8B-B14F-4D97-AF65-F5344CB8AC3E}">
        <p14:creationId xmlns:p14="http://schemas.microsoft.com/office/powerpoint/2010/main" val="11728132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0" dur="500"/>
                                        <p:tgtEl>
                                          <p:spTgt spid="3">
                                            <p:txEl>
                                              <p:pRg st="8" end="8"/>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3" dur="500"/>
                                        <p:tgtEl>
                                          <p:spTgt spid="3">
                                            <p:txEl>
                                              <p:pRg st="9" end="9"/>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acteurs</a:t>
            </a:r>
            <a:endParaRPr lang="fr-FR" dirty="0"/>
          </a:p>
        </p:txBody>
      </p:sp>
      <p:sp>
        <p:nvSpPr>
          <p:cNvPr id="3" name="Espace réservé du contenu 2"/>
          <p:cNvSpPr>
            <a:spLocks noGrp="1"/>
          </p:cNvSpPr>
          <p:nvPr>
            <p:ph idx="1"/>
          </p:nvPr>
        </p:nvSpPr>
        <p:spPr>
          <a:xfrm>
            <a:off x="786878" y="2208918"/>
            <a:ext cx="7509848" cy="3506657"/>
          </a:xfrm>
        </p:spPr>
        <p:txBody>
          <a:bodyPr>
            <a:normAutofit/>
          </a:bodyPr>
          <a:lstStyle/>
          <a:p>
            <a:r>
              <a:rPr lang="fr-FR" dirty="0"/>
              <a:t>Premiers acteurs: costume de bouc</a:t>
            </a:r>
          </a:p>
          <a:p>
            <a:r>
              <a:rPr lang="fr-FR" dirty="0"/>
              <a:t>H</a:t>
            </a:r>
            <a:r>
              <a:rPr lang="fr-FR" dirty="0" smtClean="0"/>
              <a:t>ommes </a:t>
            </a:r>
            <a:r>
              <a:rPr lang="fr-FR" dirty="0"/>
              <a:t>seulement</a:t>
            </a:r>
          </a:p>
          <a:p>
            <a:r>
              <a:rPr lang="fr-FR" dirty="0"/>
              <a:t>Chœur: 14 </a:t>
            </a:r>
            <a:r>
              <a:rPr lang="fr-FR" dirty="0" smtClean="0"/>
              <a:t>à 50 choristes</a:t>
            </a:r>
            <a:endParaRPr lang="fr-FR" dirty="0"/>
          </a:p>
          <a:p>
            <a:r>
              <a:rPr lang="fr-FR" dirty="0"/>
              <a:t>Chef du chœur: </a:t>
            </a:r>
            <a:r>
              <a:rPr lang="fr-FR" dirty="0" smtClean="0"/>
              <a:t>coryphée</a:t>
            </a:r>
          </a:p>
          <a:p>
            <a:r>
              <a:rPr lang="fr-FR" dirty="0"/>
              <a:t>Port de masques (en tissu, en bois):</a:t>
            </a:r>
          </a:p>
          <a:p>
            <a:pPr lvl="1"/>
            <a:r>
              <a:rPr lang="fr-FR" dirty="0"/>
              <a:t>Ouvertures pour yeux et la bouche</a:t>
            </a:r>
          </a:p>
          <a:p>
            <a:pPr lvl="1"/>
            <a:r>
              <a:rPr lang="fr-FR" dirty="0"/>
              <a:t>Cothurnes: souliers à talons </a:t>
            </a:r>
            <a:r>
              <a:rPr lang="fr-FR" dirty="0" smtClean="0"/>
              <a:t>hauts (25 cm de haut)</a:t>
            </a:r>
          </a:p>
        </p:txBody>
      </p:sp>
    </p:spTree>
    <p:extLst>
      <p:ext uri="{BB962C8B-B14F-4D97-AF65-F5344CB8AC3E}">
        <p14:creationId xmlns:p14="http://schemas.microsoft.com/office/powerpoint/2010/main" val="7633629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6 à 10.21.17.png"/>
          <p:cNvPicPr>
            <a:picLocks noGrp="1" noChangeAspect="1"/>
          </p:cNvPicPr>
          <p:nvPr>
            <p:ph idx="1"/>
          </p:nvPr>
        </p:nvPicPr>
        <p:blipFill>
          <a:blip r:embed="rId2" cstate="email">
            <a:extLst>
              <a:ext uri="{28A0092B-C50C-407E-A947-70E740481C1C}">
                <a14:useLocalDpi xmlns:a14="http://schemas.microsoft.com/office/drawing/2010/main"/>
              </a:ext>
            </a:extLst>
          </a:blip>
          <a:srcRect l="-156723" r="-156723"/>
          <a:stretch>
            <a:fillRect/>
          </a:stretch>
        </p:blipFill>
        <p:spPr>
          <a:xfrm>
            <a:off x="-884169" y="1076325"/>
            <a:ext cx="7289800" cy="4749800"/>
          </a:xfrm>
        </p:spPr>
      </p:pic>
      <p:sp>
        <p:nvSpPr>
          <p:cNvPr id="5" name="ZoneTexte 4"/>
          <p:cNvSpPr txBox="1"/>
          <p:nvPr/>
        </p:nvSpPr>
        <p:spPr>
          <a:xfrm>
            <a:off x="3864546" y="1119368"/>
            <a:ext cx="2263999" cy="923330"/>
          </a:xfrm>
          <a:prstGeom prst="rect">
            <a:avLst/>
          </a:prstGeom>
          <a:noFill/>
        </p:spPr>
        <p:txBody>
          <a:bodyPr wrap="square" rtlCol="0">
            <a:spAutoFit/>
          </a:bodyPr>
          <a:lstStyle/>
          <a:p>
            <a:r>
              <a:rPr lang="fr-FR" dirty="0" smtClean="0"/>
              <a:t>Costume, masque et cothurne d’un acteur de tragédie.</a:t>
            </a:r>
            <a:endParaRPr lang="fr-FR" dirty="0"/>
          </a:p>
        </p:txBody>
      </p:sp>
      <p:pic>
        <p:nvPicPr>
          <p:cNvPr id="2" name="Image 1" descr="Capture d’écran 2014-10-04 à 08.01.3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9712" y="2123440"/>
            <a:ext cx="3128447" cy="3545839"/>
          </a:xfrm>
          <a:prstGeom prst="rect">
            <a:avLst/>
          </a:prstGeom>
        </p:spPr>
      </p:pic>
      <p:sp>
        <p:nvSpPr>
          <p:cNvPr id="3" name="ZoneTexte 2"/>
          <p:cNvSpPr txBox="1"/>
          <p:nvPr/>
        </p:nvSpPr>
        <p:spPr>
          <a:xfrm>
            <a:off x="6888480" y="1432560"/>
            <a:ext cx="1249679" cy="646331"/>
          </a:xfrm>
          <a:prstGeom prst="rect">
            <a:avLst/>
          </a:prstGeom>
          <a:noFill/>
        </p:spPr>
        <p:txBody>
          <a:bodyPr wrap="square" rtlCol="0">
            <a:spAutoFit/>
          </a:bodyPr>
          <a:lstStyle/>
          <a:p>
            <a:r>
              <a:rPr lang="fr-FR" dirty="0" smtClean="0"/>
              <a:t>Masque comique</a:t>
            </a:r>
            <a:endParaRPr lang="fr-FR" dirty="0"/>
          </a:p>
        </p:txBody>
      </p:sp>
    </p:spTree>
    <p:extLst>
      <p:ext uri="{BB962C8B-B14F-4D97-AF65-F5344CB8AC3E}">
        <p14:creationId xmlns:p14="http://schemas.microsoft.com/office/powerpoint/2010/main" val="36829433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5040" y="985520"/>
            <a:ext cx="7426960" cy="4795520"/>
          </a:xfrm>
        </p:spPr>
        <p:txBody>
          <a:bodyPr>
            <a:normAutofit/>
          </a:bodyPr>
          <a:lstStyle/>
          <a:p>
            <a:r>
              <a:rPr lang="fr-FR" dirty="0"/>
              <a:t>Les citoyens les plus aisés payaient les frais de ces fêtes (les chorèges)</a:t>
            </a:r>
          </a:p>
          <a:p>
            <a:r>
              <a:rPr lang="fr-FR" dirty="0"/>
              <a:t>Fonction pédagogique et sociale</a:t>
            </a:r>
          </a:p>
          <a:p>
            <a:pPr lvl="1"/>
            <a:r>
              <a:rPr lang="fr-FR" dirty="0"/>
              <a:t>Inculquer valeurs</a:t>
            </a:r>
          </a:p>
          <a:p>
            <a:pPr lvl="1"/>
            <a:r>
              <a:rPr lang="fr-FR" dirty="0"/>
              <a:t>Considérer </a:t>
            </a:r>
            <a:r>
              <a:rPr lang="fr-FR" dirty="0" smtClean="0"/>
              <a:t>problèmes</a:t>
            </a:r>
          </a:p>
          <a:p>
            <a:pPr lvl="1"/>
            <a:r>
              <a:rPr lang="fr-FR" dirty="0" smtClean="0"/>
              <a:t>Resserrer cohésion sociale</a:t>
            </a:r>
            <a:endParaRPr lang="fr-FR" dirty="0"/>
          </a:p>
          <a:p>
            <a:r>
              <a:rPr lang="fr-FR" dirty="0"/>
              <a:t>spectateurs: citoyens, étrangers, esclaves et les </a:t>
            </a:r>
            <a:r>
              <a:rPr lang="fr-FR" dirty="0" smtClean="0"/>
              <a:t>femmes</a:t>
            </a:r>
          </a:p>
          <a:p>
            <a:r>
              <a:rPr lang="fr-FR" dirty="0" smtClean="0"/>
              <a:t>Théâtre </a:t>
            </a:r>
            <a:r>
              <a:rPr lang="fr-FR" dirty="0"/>
              <a:t>de Dionysos et sa statue</a:t>
            </a:r>
          </a:p>
          <a:p>
            <a:pPr lvl="1"/>
            <a:r>
              <a:rPr lang="fr-FR" dirty="0"/>
              <a:t>Édifice semi-circulaire adossé sur flanc de l’acropole d’Athènes</a:t>
            </a:r>
          </a:p>
          <a:p>
            <a:pPr lvl="1"/>
            <a:r>
              <a:rPr lang="fr-FR" dirty="0"/>
              <a:t>Gradins creusés dans le flanc de la colline</a:t>
            </a:r>
          </a:p>
          <a:p>
            <a:r>
              <a:rPr lang="fr-FR" dirty="0" smtClean="0"/>
              <a:t>Décors</a:t>
            </a:r>
            <a:r>
              <a:rPr lang="fr-FR" dirty="0"/>
              <a:t>: une grue faisait arriver les dieux (« deus ex machina »)</a:t>
            </a:r>
          </a:p>
          <a:p>
            <a:r>
              <a:rPr lang="fr-FR" dirty="0"/>
              <a:t>Coût d’entrée: 2 oboles (salaire d’une journée)</a:t>
            </a:r>
          </a:p>
          <a:p>
            <a:pPr lvl="1"/>
            <a:r>
              <a:rPr lang="fr-FR" dirty="0"/>
              <a:t>L’État payait pour les </a:t>
            </a:r>
            <a:r>
              <a:rPr lang="fr-FR" dirty="0" smtClean="0"/>
              <a:t>pauvres</a:t>
            </a:r>
            <a:endParaRPr lang="fr-FR" dirty="0"/>
          </a:p>
        </p:txBody>
      </p:sp>
    </p:spTree>
    <p:extLst>
      <p:ext uri="{BB962C8B-B14F-4D97-AF65-F5344CB8AC3E}">
        <p14:creationId xmlns:p14="http://schemas.microsoft.com/office/powerpoint/2010/main" val="26691690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9" dur="500"/>
                                        <p:tgtEl>
                                          <p:spTgt spid="3">
                                            <p:txEl>
                                              <p:pRg st="7" end="7"/>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2" dur="500"/>
                                        <p:tgtEl>
                                          <p:spTgt spid="3">
                                            <p:txEl>
                                              <p:pRg st="10" end="1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4 à 19.48.26.png"/>
          <p:cNvPicPr>
            <a:picLocks noGrp="1" noChangeAspect="1"/>
          </p:cNvPicPr>
          <p:nvPr>
            <p:ph idx="1"/>
          </p:nvPr>
        </p:nvPicPr>
        <p:blipFill>
          <a:blip r:embed="rId2" cstate="email">
            <a:extLst>
              <a:ext uri="{28A0092B-C50C-407E-A947-70E740481C1C}">
                <a14:useLocalDpi xmlns:a14="http://schemas.microsoft.com/office/drawing/2010/main"/>
              </a:ext>
            </a:extLst>
          </a:blip>
          <a:srcRect t="-1360" b="-1360"/>
          <a:stretch>
            <a:fillRect/>
          </a:stretch>
        </p:blipFill>
        <p:spPr>
          <a:xfrm>
            <a:off x="979488" y="787368"/>
            <a:ext cx="7234237" cy="4665663"/>
          </a:xfrm>
        </p:spPr>
      </p:pic>
      <p:sp>
        <p:nvSpPr>
          <p:cNvPr id="5" name="ZoneTexte 4"/>
          <p:cNvSpPr txBox="1"/>
          <p:nvPr/>
        </p:nvSpPr>
        <p:spPr>
          <a:xfrm>
            <a:off x="1131998" y="5365240"/>
            <a:ext cx="6071442" cy="646331"/>
          </a:xfrm>
          <a:prstGeom prst="rect">
            <a:avLst/>
          </a:prstGeom>
          <a:noFill/>
        </p:spPr>
        <p:txBody>
          <a:bodyPr wrap="square" rtlCol="0">
            <a:spAutoFit/>
          </a:bodyPr>
          <a:lstStyle/>
          <a:p>
            <a:r>
              <a:rPr lang="fr-FR" dirty="0" smtClean="0"/>
              <a:t>Théâtre de Dionysos- </a:t>
            </a:r>
            <a:r>
              <a:rPr lang="fr-FR" dirty="0"/>
              <a:t>Athènes, 17 000 </a:t>
            </a:r>
            <a:r>
              <a:rPr lang="fr-FR" dirty="0" smtClean="0"/>
              <a:t>spectateurs, 78 rangées </a:t>
            </a:r>
            <a:endParaRPr lang="fr-FR" dirty="0"/>
          </a:p>
          <a:p>
            <a:endParaRPr lang="fr-FR" dirty="0"/>
          </a:p>
        </p:txBody>
      </p:sp>
    </p:spTree>
    <p:extLst>
      <p:ext uri="{BB962C8B-B14F-4D97-AF65-F5344CB8AC3E}">
        <p14:creationId xmlns:p14="http://schemas.microsoft.com/office/powerpoint/2010/main" val="11394666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4 à 19.51.58.png"/>
          <p:cNvPicPr>
            <a:picLocks noGrp="1" noChangeAspect="1"/>
          </p:cNvPicPr>
          <p:nvPr>
            <p:ph idx="1"/>
          </p:nvPr>
        </p:nvPicPr>
        <p:blipFill>
          <a:blip r:embed="rId2" cstate="email">
            <a:extLst>
              <a:ext uri="{28A0092B-C50C-407E-A947-70E740481C1C}">
                <a14:useLocalDpi xmlns:a14="http://schemas.microsoft.com/office/drawing/2010/main"/>
              </a:ext>
            </a:extLst>
          </a:blip>
          <a:srcRect l="-33668" r="-33668"/>
          <a:stretch>
            <a:fillRect/>
          </a:stretch>
        </p:blipFill>
        <p:spPr>
          <a:xfrm>
            <a:off x="993775" y="1117600"/>
            <a:ext cx="7358063" cy="4681538"/>
          </a:xfrm>
        </p:spPr>
      </p:pic>
    </p:spTree>
    <p:extLst>
      <p:ext uri="{BB962C8B-B14F-4D97-AF65-F5344CB8AC3E}">
        <p14:creationId xmlns:p14="http://schemas.microsoft.com/office/powerpoint/2010/main" val="8836767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4 à 20.01.21.png"/>
          <p:cNvPicPr>
            <a:picLocks noGrp="1" noChangeAspect="1"/>
          </p:cNvPicPr>
          <p:nvPr>
            <p:ph idx="1"/>
          </p:nvPr>
        </p:nvPicPr>
        <p:blipFill>
          <a:blip r:embed="rId2" cstate="email">
            <a:extLst>
              <a:ext uri="{28A0092B-C50C-407E-A947-70E740481C1C}">
                <a14:useLocalDpi xmlns:a14="http://schemas.microsoft.com/office/drawing/2010/main"/>
              </a:ext>
            </a:extLst>
          </a:blip>
          <a:srcRect t="-286" b="-286"/>
          <a:stretch>
            <a:fillRect/>
          </a:stretch>
        </p:blipFill>
        <p:spPr>
          <a:xfrm>
            <a:off x="842887" y="828446"/>
            <a:ext cx="7273925" cy="4845050"/>
          </a:xfrm>
        </p:spPr>
      </p:pic>
      <p:sp>
        <p:nvSpPr>
          <p:cNvPr id="5" name="ZoneTexte 4"/>
          <p:cNvSpPr txBox="1"/>
          <p:nvPr/>
        </p:nvSpPr>
        <p:spPr>
          <a:xfrm>
            <a:off x="5011167" y="1104459"/>
            <a:ext cx="2730753" cy="646331"/>
          </a:xfrm>
          <a:prstGeom prst="rect">
            <a:avLst/>
          </a:prstGeom>
          <a:noFill/>
        </p:spPr>
        <p:txBody>
          <a:bodyPr wrap="square" rtlCol="0">
            <a:spAutoFit/>
          </a:bodyPr>
          <a:lstStyle/>
          <a:p>
            <a:r>
              <a:rPr lang="fr-FR" dirty="0" smtClean="0"/>
              <a:t>Théâtre de Delphes, 5000 spectateurs, 35 rangées</a:t>
            </a:r>
            <a:endParaRPr lang="fr-FR" dirty="0"/>
          </a:p>
        </p:txBody>
      </p:sp>
    </p:spTree>
    <p:extLst>
      <p:ext uri="{BB962C8B-B14F-4D97-AF65-F5344CB8AC3E}">
        <p14:creationId xmlns:p14="http://schemas.microsoft.com/office/powerpoint/2010/main" val="39787689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4 à 20.02.20.png"/>
          <p:cNvPicPr>
            <a:picLocks noGrp="1" noChangeAspect="1"/>
          </p:cNvPicPr>
          <p:nvPr>
            <p:ph idx="1"/>
          </p:nvPr>
        </p:nvPicPr>
        <p:blipFill>
          <a:blip r:embed="rId2" cstate="email">
            <a:extLst>
              <a:ext uri="{28A0092B-C50C-407E-A947-70E740481C1C}">
                <a14:useLocalDpi xmlns:a14="http://schemas.microsoft.com/office/drawing/2010/main"/>
              </a:ext>
            </a:extLst>
          </a:blip>
          <a:srcRect l="-817" r="-817"/>
          <a:stretch>
            <a:fillRect/>
          </a:stretch>
        </p:blipFill>
        <p:spPr>
          <a:xfrm>
            <a:off x="1008063" y="1049338"/>
            <a:ext cx="7275512" cy="4803775"/>
          </a:xfrm>
        </p:spPr>
      </p:pic>
      <p:sp>
        <p:nvSpPr>
          <p:cNvPr id="5" name="ZoneTexte 4"/>
          <p:cNvSpPr txBox="1"/>
          <p:nvPr/>
        </p:nvSpPr>
        <p:spPr>
          <a:xfrm>
            <a:off x="2236388" y="5204763"/>
            <a:ext cx="5160092" cy="646331"/>
          </a:xfrm>
          <a:prstGeom prst="rect">
            <a:avLst/>
          </a:prstGeom>
          <a:noFill/>
        </p:spPr>
        <p:txBody>
          <a:bodyPr wrap="square" rtlCol="0">
            <a:spAutoFit/>
          </a:bodyPr>
          <a:lstStyle/>
          <a:p>
            <a:r>
              <a:rPr lang="fr-FR" b="1" dirty="0" smtClean="0"/>
              <a:t>Théâtre d’Épidaure, 14 000 spectateurs, 55 rangées; concours en l’honneur d’Asclépios</a:t>
            </a:r>
            <a:endParaRPr lang="fr-FR" b="1" dirty="0"/>
          </a:p>
        </p:txBody>
      </p:sp>
    </p:spTree>
    <p:extLst>
      <p:ext uri="{BB962C8B-B14F-4D97-AF65-F5344CB8AC3E}">
        <p14:creationId xmlns:p14="http://schemas.microsoft.com/office/powerpoint/2010/main" val="19407163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4 à 20.04.14.png"/>
          <p:cNvPicPr>
            <a:picLocks noGrp="1" noChangeAspect="1"/>
          </p:cNvPicPr>
          <p:nvPr>
            <p:ph idx="1"/>
          </p:nvPr>
        </p:nvPicPr>
        <p:blipFill>
          <a:blip r:embed="rId2" cstate="email">
            <a:extLst>
              <a:ext uri="{28A0092B-C50C-407E-A947-70E740481C1C}">
                <a14:useLocalDpi xmlns:a14="http://schemas.microsoft.com/office/drawing/2010/main"/>
              </a:ext>
            </a:extLst>
          </a:blip>
          <a:srcRect l="-4453" r="-4453"/>
          <a:stretch>
            <a:fillRect/>
          </a:stretch>
        </p:blipFill>
        <p:spPr>
          <a:xfrm>
            <a:off x="786702" y="869381"/>
            <a:ext cx="7399338" cy="4764088"/>
          </a:xfrm>
        </p:spPr>
      </p:pic>
      <p:sp>
        <p:nvSpPr>
          <p:cNvPr id="5" name="ZoneTexte 4"/>
          <p:cNvSpPr txBox="1"/>
          <p:nvPr/>
        </p:nvSpPr>
        <p:spPr>
          <a:xfrm>
            <a:off x="2184400" y="1090653"/>
            <a:ext cx="5557519" cy="369332"/>
          </a:xfrm>
          <a:prstGeom prst="rect">
            <a:avLst/>
          </a:prstGeom>
          <a:noFill/>
        </p:spPr>
        <p:txBody>
          <a:bodyPr wrap="square" rtlCol="0">
            <a:spAutoFit/>
          </a:bodyPr>
          <a:lstStyle/>
          <a:p>
            <a:r>
              <a:rPr lang="fr-FR" dirty="0" smtClean="0"/>
              <a:t>Théâtre de Pergame, 10 000 spectateurs, 78 rangées </a:t>
            </a:r>
            <a:endParaRPr lang="fr-FR" dirty="0"/>
          </a:p>
        </p:txBody>
      </p:sp>
    </p:spTree>
    <p:extLst>
      <p:ext uri="{BB962C8B-B14F-4D97-AF65-F5344CB8AC3E}">
        <p14:creationId xmlns:p14="http://schemas.microsoft.com/office/powerpoint/2010/main" val="5838400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ephese.JPG"/>
          <p:cNvPicPr>
            <a:picLocks noGrp="1" noChangeAspect="1"/>
          </p:cNvPicPr>
          <p:nvPr>
            <p:ph idx="1"/>
          </p:nvPr>
        </p:nvPicPr>
        <p:blipFill>
          <a:blip r:embed="rId2" cstate="email">
            <a:extLst>
              <a:ext uri="{28A0092B-C50C-407E-A947-70E740481C1C}">
                <a14:useLocalDpi xmlns:a14="http://schemas.microsoft.com/office/drawing/2010/main"/>
              </a:ext>
            </a:extLst>
          </a:blip>
          <a:srcRect l="-325" r="-325"/>
          <a:stretch>
            <a:fillRect/>
          </a:stretch>
        </p:blipFill>
        <p:spPr>
          <a:xfrm>
            <a:off x="1016000" y="1016000"/>
            <a:ext cx="7254875" cy="4805363"/>
          </a:xfrm>
        </p:spPr>
      </p:pic>
      <p:sp>
        <p:nvSpPr>
          <p:cNvPr id="5" name="ZoneTexte 4"/>
          <p:cNvSpPr txBox="1"/>
          <p:nvPr/>
        </p:nvSpPr>
        <p:spPr>
          <a:xfrm>
            <a:off x="2753360" y="1178560"/>
            <a:ext cx="5059680" cy="369332"/>
          </a:xfrm>
          <a:prstGeom prst="rect">
            <a:avLst/>
          </a:prstGeom>
          <a:noFill/>
        </p:spPr>
        <p:txBody>
          <a:bodyPr wrap="square" rtlCol="0">
            <a:spAutoFit/>
          </a:bodyPr>
          <a:lstStyle/>
          <a:p>
            <a:r>
              <a:rPr lang="fr-FR" dirty="0" smtClean="0"/>
              <a:t>Théâtre d’Éphèse, 66 rangées, 24 000 spectateurs</a:t>
            </a:r>
            <a:endParaRPr lang="fr-FR" dirty="0"/>
          </a:p>
        </p:txBody>
      </p:sp>
    </p:spTree>
    <p:extLst>
      <p:ext uri="{BB962C8B-B14F-4D97-AF65-F5344CB8AC3E}">
        <p14:creationId xmlns:p14="http://schemas.microsoft.com/office/powerpoint/2010/main" val="2414177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4. des lieux de culte </a:t>
            </a:r>
            <a:r>
              <a:rPr lang="fr-FR" dirty="0" smtClean="0"/>
              <a:t>importants:</a:t>
            </a:r>
            <a:endParaRPr lang="fr-FR" dirty="0"/>
          </a:p>
        </p:txBody>
      </p:sp>
      <p:sp>
        <p:nvSpPr>
          <p:cNvPr id="3" name="Espace réservé du contenu 2"/>
          <p:cNvSpPr>
            <a:spLocks noGrp="1"/>
          </p:cNvSpPr>
          <p:nvPr>
            <p:ph idx="1"/>
          </p:nvPr>
        </p:nvSpPr>
        <p:spPr/>
        <p:txBody>
          <a:bodyPr>
            <a:normAutofit fontScale="92500" lnSpcReduction="20000"/>
          </a:bodyPr>
          <a:lstStyle/>
          <a:p>
            <a:pPr lvl="1"/>
            <a:r>
              <a:rPr lang="fr-FR" sz="2800" dirty="0"/>
              <a:t>Dionysos et le </a:t>
            </a:r>
            <a:r>
              <a:rPr lang="fr-FR" sz="2800" dirty="0" smtClean="0"/>
              <a:t>théâtre: Athènes, Delphes, Épidaure, Pergame, Éphèse…</a:t>
            </a:r>
            <a:endParaRPr lang="fr-FR" sz="2800" dirty="0"/>
          </a:p>
          <a:p>
            <a:pPr lvl="1"/>
            <a:r>
              <a:rPr lang="fr-FR" sz="2800" dirty="0"/>
              <a:t>Asclépios et la </a:t>
            </a:r>
            <a:r>
              <a:rPr lang="fr-FR" sz="2800" dirty="0" smtClean="0"/>
              <a:t>médecine: Épidaure, Pergame…</a:t>
            </a:r>
            <a:endParaRPr lang="fr-FR" sz="2800" dirty="0"/>
          </a:p>
          <a:p>
            <a:pPr lvl="1"/>
            <a:r>
              <a:rPr lang="fr-FR" sz="2800" dirty="0"/>
              <a:t>Déméter et Perséphone et les mystères </a:t>
            </a:r>
            <a:r>
              <a:rPr lang="fr-FR" sz="2800" dirty="0" smtClean="0"/>
              <a:t>d’Éleusis</a:t>
            </a:r>
          </a:p>
          <a:p>
            <a:pPr lvl="1"/>
            <a:r>
              <a:rPr lang="fr-FR" sz="2800" dirty="0" smtClean="0"/>
              <a:t>Apollon et les oracles de Delphes et de Didymes.</a:t>
            </a:r>
            <a:endParaRPr lang="fr-FR" sz="2800" dirty="0"/>
          </a:p>
          <a:p>
            <a:endParaRPr lang="fr-FR" sz="2800" dirty="0"/>
          </a:p>
        </p:txBody>
      </p:sp>
    </p:spTree>
    <p:extLst>
      <p:ext uri="{BB962C8B-B14F-4D97-AF65-F5344CB8AC3E}">
        <p14:creationId xmlns:p14="http://schemas.microsoft.com/office/powerpoint/2010/main" val="29316501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5040" y="1076960"/>
            <a:ext cx="7345680" cy="4572000"/>
          </a:xfrm>
        </p:spPr>
        <p:txBody>
          <a:bodyPr>
            <a:normAutofit fontScale="77500" lnSpcReduction="20000"/>
          </a:bodyPr>
          <a:lstStyle/>
          <a:p>
            <a:r>
              <a:rPr lang="fr-FR" b="1" dirty="0"/>
              <a:t>La tragédie </a:t>
            </a:r>
            <a:r>
              <a:rPr lang="fr-FR" dirty="0"/>
              <a:t>(</a:t>
            </a:r>
            <a:r>
              <a:rPr lang="fr-FR" dirty="0" smtClean="0"/>
              <a:t>œuvres </a:t>
            </a:r>
            <a:r>
              <a:rPr lang="fr-FR" dirty="0"/>
              <a:t>complètes)</a:t>
            </a:r>
          </a:p>
          <a:p>
            <a:pPr indent="0">
              <a:buNone/>
            </a:pPr>
            <a:r>
              <a:rPr lang="fr-FR" b="1" dirty="0"/>
              <a:t>ESCHYLE</a:t>
            </a:r>
            <a:r>
              <a:rPr lang="fr-FR" dirty="0"/>
              <a:t> (525-456) </a:t>
            </a:r>
          </a:p>
          <a:p>
            <a:pPr indent="0">
              <a:buNone/>
            </a:pPr>
            <a:r>
              <a:rPr lang="fr-FR" i="1" dirty="0"/>
              <a:t>Les Perses, L’</a:t>
            </a:r>
            <a:r>
              <a:rPr lang="fr-FR" i="1" dirty="0" err="1"/>
              <a:t>Orestie</a:t>
            </a:r>
            <a:r>
              <a:rPr lang="fr-FR" i="1" dirty="0"/>
              <a:t>, Les sept contre Thèbes, Les Suppliantes, Prométhée enchaîné</a:t>
            </a:r>
            <a:r>
              <a:rPr lang="fr-FR" i="1" dirty="0" smtClean="0"/>
              <a:t>.</a:t>
            </a:r>
          </a:p>
          <a:p>
            <a:pPr indent="0">
              <a:buNone/>
            </a:pPr>
            <a:r>
              <a:rPr lang="fr-FR" i="1" dirty="0" smtClean="0"/>
              <a:t>Voir site de </a:t>
            </a:r>
            <a:r>
              <a:rPr lang="fr-FR" i="1" dirty="0" smtClean="0">
                <a:hlinkClick r:id="rId2"/>
              </a:rPr>
              <a:t>Philippe Remacle</a:t>
            </a:r>
            <a:endParaRPr lang="fr-FR" i="1" dirty="0" smtClean="0"/>
          </a:p>
          <a:p>
            <a:pPr indent="0">
              <a:buNone/>
            </a:pPr>
            <a:r>
              <a:rPr lang="fr-FR" i="1" dirty="0" smtClean="0">
                <a:hlinkClick r:id="rId3"/>
              </a:rPr>
              <a:t>Traduction des pièces d’Eschyle</a:t>
            </a:r>
            <a:endParaRPr lang="fr-FR" i="1" dirty="0"/>
          </a:p>
          <a:p>
            <a:pPr indent="0">
              <a:buNone/>
            </a:pPr>
            <a:r>
              <a:rPr lang="fr-FR" dirty="0"/>
              <a:t> </a:t>
            </a:r>
            <a:endParaRPr lang="fr-FR" dirty="0" smtClean="0"/>
          </a:p>
          <a:p>
            <a:pPr indent="0">
              <a:buNone/>
            </a:pPr>
            <a:r>
              <a:rPr lang="fr-FR" b="1" dirty="0" smtClean="0"/>
              <a:t>SOPHOCLE</a:t>
            </a:r>
            <a:r>
              <a:rPr lang="fr-FR" dirty="0" smtClean="0"/>
              <a:t> </a:t>
            </a:r>
            <a:r>
              <a:rPr lang="fr-FR" dirty="0"/>
              <a:t>(495-406) </a:t>
            </a:r>
          </a:p>
          <a:p>
            <a:pPr indent="0">
              <a:buNone/>
            </a:pPr>
            <a:r>
              <a:rPr lang="fr-FR" i="1" dirty="0"/>
              <a:t>Antigone, Ajax, Œdipe-roi, Les </a:t>
            </a:r>
            <a:r>
              <a:rPr lang="fr-FR" i="1" dirty="0" err="1"/>
              <a:t>Trachiennes</a:t>
            </a:r>
            <a:r>
              <a:rPr lang="fr-FR" i="1" dirty="0"/>
              <a:t>, Œdipe à </a:t>
            </a:r>
            <a:r>
              <a:rPr lang="fr-FR" i="1" dirty="0" err="1"/>
              <a:t>Colone</a:t>
            </a:r>
            <a:r>
              <a:rPr lang="fr-FR" i="1" dirty="0"/>
              <a:t>, Les Limiers</a:t>
            </a:r>
            <a:r>
              <a:rPr lang="fr-FR" i="1" dirty="0" smtClean="0"/>
              <a:t>.</a:t>
            </a:r>
          </a:p>
          <a:p>
            <a:pPr indent="0">
              <a:buNone/>
            </a:pPr>
            <a:r>
              <a:rPr lang="fr-FR" i="1" dirty="0" smtClean="0">
                <a:hlinkClick r:id="rId4"/>
              </a:rPr>
              <a:t>Traduction des pièces de Sophocle</a:t>
            </a:r>
            <a:endParaRPr lang="fr-FR" i="1" dirty="0"/>
          </a:p>
          <a:p>
            <a:pPr indent="0">
              <a:buNone/>
            </a:pPr>
            <a:endParaRPr lang="fr-FR" b="1" dirty="0" smtClean="0"/>
          </a:p>
          <a:p>
            <a:pPr indent="0">
              <a:buNone/>
            </a:pPr>
            <a:r>
              <a:rPr lang="fr-FR" b="1" dirty="0" smtClean="0"/>
              <a:t>EURIPIDE</a:t>
            </a:r>
            <a:r>
              <a:rPr lang="fr-FR" dirty="0" smtClean="0"/>
              <a:t> </a:t>
            </a:r>
            <a:r>
              <a:rPr lang="fr-FR" dirty="0"/>
              <a:t>(480-406) </a:t>
            </a:r>
          </a:p>
          <a:p>
            <a:pPr indent="0">
              <a:buNone/>
            </a:pPr>
            <a:r>
              <a:rPr lang="fr-FR" i="1" dirty="0"/>
              <a:t>Andromaque, Médée, Iphigénie en Tauride, Alceste, Les Héraclides, Hippolyte, Hécube, Les Suppliantes, La Folie d’</a:t>
            </a:r>
            <a:r>
              <a:rPr lang="fr-FR" i="1" dirty="0" err="1"/>
              <a:t>Héraklès</a:t>
            </a:r>
            <a:r>
              <a:rPr lang="fr-FR" i="1" dirty="0"/>
              <a:t>, Ion, Les Troyennes, Électre, Hélène, Les Phéniciennes, les Bacchantes</a:t>
            </a:r>
            <a:r>
              <a:rPr lang="fr-FR" i="1" dirty="0" smtClean="0"/>
              <a:t>.</a:t>
            </a:r>
          </a:p>
          <a:p>
            <a:pPr indent="0">
              <a:buNone/>
            </a:pPr>
            <a:r>
              <a:rPr lang="fr-FR" i="1" dirty="0" smtClean="0">
                <a:hlinkClick r:id="rId5"/>
              </a:rPr>
              <a:t>Traduction des pièces d’Euripide</a:t>
            </a:r>
            <a:endParaRPr lang="fr-FR" i="1" dirty="0" smtClean="0"/>
          </a:p>
          <a:p>
            <a:pPr indent="0">
              <a:buNone/>
            </a:pPr>
            <a:endParaRPr lang="fr-FR" i="1" dirty="0"/>
          </a:p>
          <a:p>
            <a:endParaRPr lang="fr-FR" dirty="0"/>
          </a:p>
        </p:txBody>
      </p:sp>
    </p:spTree>
    <p:extLst>
      <p:ext uri="{BB962C8B-B14F-4D97-AF65-F5344CB8AC3E}">
        <p14:creationId xmlns:p14="http://schemas.microsoft.com/office/powerpoint/2010/main" val="38687096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0" dur="500"/>
                                        <p:tgtEl>
                                          <p:spTgt spid="3">
                                            <p:txEl>
                                              <p:pRg st="7" end="7"/>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18" dur="500"/>
                                        <p:tgtEl>
                                          <p:spTgt spid="3">
                                            <p:txEl>
                                              <p:pRg st="10" end="10"/>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21" dur="500"/>
                                        <p:tgtEl>
                                          <p:spTgt spid="3">
                                            <p:txEl>
                                              <p:pRg st="11" end="11"/>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indent="0">
              <a:buNone/>
            </a:pPr>
            <a:r>
              <a:rPr lang="fr-FR" b="1" dirty="0"/>
              <a:t>La comédie </a:t>
            </a:r>
            <a:r>
              <a:rPr lang="fr-FR" dirty="0"/>
              <a:t>(œuvres complètes)</a:t>
            </a:r>
            <a:endParaRPr lang="fr-FR" b="1" dirty="0"/>
          </a:p>
          <a:p>
            <a:r>
              <a:rPr lang="fr-FR" b="1" dirty="0"/>
              <a:t>ARISTOPHANE</a:t>
            </a:r>
            <a:r>
              <a:rPr lang="fr-FR" dirty="0"/>
              <a:t>(445-386)</a:t>
            </a:r>
          </a:p>
          <a:p>
            <a:r>
              <a:rPr lang="fr-FR" dirty="0"/>
              <a:t> </a:t>
            </a:r>
            <a:r>
              <a:rPr lang="fr-FR" i="1" dirty="0"/>
              <a:t>Les Grenouilles, Les Nuées, les Oiseaux, Les </a:t>
            </a:r>
            <a:r>
              <a:rPr lang="fr-FR" i="1" dirty="0" err="1"/>
              <a:t>Acharniens</a:t>
            </a:r>
            <a:r>
              <a:rPr lang="fr-FR" i="1" dirty="0"/>
              <a:t>, Les Cavaliers, Les Guêpes, La Paix, Lysistrata, Les Thesmophories, L’Assemblée des femmes, Ploutos</a:t>
            </a:r>
            <a:r>
              <a:rPr lang="fr-FR" i="1" dirty="0" smtClean="0"/>
              <a:t>.</a:t>
            </a:r>
          </a:p>
          <a:p>
            <a:r>
              <a:rPr lang="fr-FR" i="1" dirty="0" smtClean="0">
                <a:hlinkClick r:id="rId2"/>
              </a:rPr>
              <a:t>Traduction des pièces d’Aristophane</a:t>
            </a:r>
            <a:endParaRPr lang="fr-FR" dirty="0"/>
          </a:p>
        </p:txBody>
      </p:sp>
    </p:spTree>
    <p:extLst>
      <p:ext uri="{BB962C8B-B14F-4D97-AF65-F5344CB8AC3E}">
        <p14:creationId xmlns:p14="http://schemas.microsoft.com/office/powerpoint/2010/main" val="16959204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772" y="1399020"/>
            <a:ext cx="6400800" cy="685800"/>
          </a:xfrm>
        </p:spPr>
        <p:txBody>
          <a:bodyPr>
            <a:normAutofit fontScale="90000"/>
          </a:bodyPr>
          <a:lstStyle/>
          <a:p>
            <a:r>
              <a:rPr lang="fr-FR" dirty="0" smtClean="0"/>
              <a:t>2. Asclépios et </a:t>
            </a:r>
            <a:br>
              <a:rPr lang="fr-FR" dirty="0" smtClean="0"/>
            </a:br>
            <a:r>
              <a:rPr lang="fr-FR" dirty="0" smtClean="0"/>
              <a:t>la médecine</a:t>
            </a:r>
            <a:endParaRPr lang="fr-FR" dirty="0"/>
          </a:p>
        </p:txBody>
      </p:sp>
      <p:sp>
        <p:nvSpPr>
          <p:cNvPr id="3" name="Espace réservé du contenu 2"/>
          <p:cNvSpPr>
            <a:spLocks noGrp="1"/>
          </p:cNvSpPr>
          <p:nvPr>
            <p:ph idx="1"/>
          </p:nvPr>
        </p:nvSpPr>
        <p:spPr>
          <a:xfrm>
            <a:off x="1371600" y="2438400"/>
            <a:ext cx="2866495" cy="3048001"/>
          </a:xfrm>
        </p:spPr>
        <p:txBody>
          <a:bodyPr>
            <a:normAutofit/>
          </a:bodyPr>
          <a:lstStyle/>
          <a:p>
            <a:r>
              <a:rPr lang="fr-FR" sz="2400" dirty="0" smtClean="0"/>
              <a:t>2 lieux importants:</a:t>
            </a:r>
          </a:p>
          <a:p>
            <a:pPr lvl="1"/>
            <a:r>
              <a:rPr lang="fr-FR" sz="2400" dirty="0" smtClean="0"/>
              <a:t>Épidaure</a:t>
            </a:r>
          </a:p>
          <a:p>
            <a:pPr lvl="1"/>
            <a:r>
              <a:rPr lang="fr-FR" sz="2400" dirty="0" smtClean="0"/>
              <a:t>Pergame</a:t>
            </a:r>
            <a:endParaRPr lang="fr-FR" sz="2400" dirty="0"/>
          </a:p>
        </p:txBody>
      </p:sp>
      <p:pic>
        <p:nvPicPr>
          <p:cNvPr id="4" name="Image 3" descr="Capture d’écran 2014-09-06 à 11.04.4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89715" y="0"/>
            <a:ext cx="3197831" cy="6858000"/>
          </a:xfrm>
          <a:prstGeom prst="rect">
            <a:avLst/>
          </a:prstGeom>
        </p:spPr>
      </p:pic>
    </p:spTree>
    <p:extLst>
      <p:ext uri="{BB962C8B-B14F-4D97-AF65-F5344CB8AC3E}">
        <p14:creationId xmlns:p14="http://schemas.microsoft.com/office/powerpoint/2010/main" val="8925115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épidaure</a:t>
            </a:r>
            <a:endParaRPr lang="fr-FR" dirty="0"/>
          </a:p>
        </p:txBody>
      </p:sp>
      <p:sp>
        <p:nvSpPr>
          <p:cNvPr id="3" name="Espace réservé du contenu 2"/>
          <p:cNvSpPr>
            <a:spLocks noGrp="1"/>
          </p:cNvSpPr>
          <p:nvPr>
            <p:ph idx="1"/>
          </p:nvPr>
        </p:nvSpPr>
        <p:spPr/>
        <p:txBody>
          <a:bodyPr>
            <a:noAutofit/>
          </a:bodyPr>
          <a:lstStyle/>
          <a:p>
            <a:r>
              <a:rPr lang="fr-FR" sz="2400" dirty="0" smtClean="0"/>
              <a:t>Sanctuaire en l’honneur d’Asclépios, fils d’Apollon</a:t>
            </a:r>
          </a:p>
          <a:p>
            <a:pPr lvl="1"/>
            <a:r>
              <a:rPr lang="fr-FR" sz="2400" dirty="0" smtClean="0"/>
              <a:t>Fut puni par Zeus (foudroyé) parce qu’il avait ressuscité un mort…</a:t>
            </a:r>
          </a:p>
          <a:p>
            <a:pPr lvl="1"/>
            <a:r>
              <a:rPr lang="fr-FR" sz="2400" dirty="0" smtClean="0"/>
              <a:t>Son bâton est enroulé serpent </a:t>
            </a:r>
          </a:p>
          <a:p>
            <a:pPr lvl="1"/>
            <a:r>
              <a:rPr lang="fr-FR" sz="2400" dirty="0" err="1" smtClean="0"/>
              <a:t>Hygie</a:t>
            </a:r>
            <a:r>
              <a:rPr lang="fr-FR" sz="2400" dirty="0" smtClean="0"/>
              <a:t>: sa fille, déesse de la santé</a:t>
            </a:r>
          </a:p>
          <a:p>
            <a:pPr lvl="1"/>
            <a:r>
              <a:rPr lang="fr-FR" sz="2400" dirty="0" smtClean="0"/>
              <a:t>Panacée: sa fille, déesse des remèdes</a:t>
            </a:r>
          </a:p>
        </p:txBody>
      </p:sp>
    </p:spTree>
    <p:extLst>
      <p:ext uri="{BB962C8B-B14F-4D97-AF65-F5344CB8AC3E}">
        <p14:creationId xmlns:p14="http://schemas.microsoft.com/office/powerpoint/2010/main" val="13904981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6000" y="1158240"/>
            <a:ext cx="7315200" cy="4511040"/>
          </a:xfrm>
        </p:spPr>
        <p:txBody>
          <a:bodyPr/>
          <a:lstStyle/>
          <a:p>
            <a:r>
              <a:rPr lang="fr-FR" dirty="0"/>
              <a:t>Fonction d’hôpital</a:t>
            </a:r>
          </a:p>
          <a:p>
            <a:r>
              <a:rPr lang="fr-FR" dirty="0"/>
              <a:t>Prêtres = guérisseurs</a:t>
            </a:r>
          </a:p>
          <a:p>
            <a:r>
              <a:rPr lang="fr-FR" dirty="0"/>
              <a:t>Nombreux pèlerinages durant l’Antiquité</a:t>
            </a:r>
          </a:p>
          <a:p>
            <a:r>
              <a:rPr lang="fr-FR" dirty="0"/>
              <a:t>Serment d’Hippocrate, 4</a:t>
            </a:r>
            <a:r>
              <a:rPr lang="fr-FR" baseline="30000" dirty="0"/>
              <a:t>e</a:t>
            </a:r>
            <a:r>
              <a:rPr lang="fr-FR" dirty="0"/>
              <a:t> s. av. J.C</a:t>
            </a:r>
            <a:r>
              <a:rPr lang="fr-FR" dirty="0" smtClean="0"/>
              <a:t>.</a:t>
            </a:r>
            <a:endParaRPr lang="fr-FR" dirty="0"/>
          </a:p>
        </p:txBody>
      </p:sp>
    </p:spTree>
    <p:extLst>
      <p:ext uri="{BB962C8B-B14F-4D97-AF65-F5344CB8AC3E}">
        <p14:creationId xmlns:p14="http://schemas.microsoft.com/office/powerpoint/2010/main" val="12076481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80145" y="883567"/>
            <a:ext cx="7357995" cy="4928647"/>
          </a:xfrm>
        </p:spPr>
        <p:txBody>
          <a:bodyPr>
            <a:noAutofit/>
          </a:bodyPr>
          <a:lstStyle/>
          <a:p>
            <a:r>
              <a:rPr lang="fr-FR" sz="1200" dirty="0"/>
              <a:t>« Je jure par </a:t>
            </a:r>
            <a:r>
              <a:rPr lang="fr-FR" sz="1200" dirty="0">
                <a:hlinkClick r:id="rId2" tooltip="Apollon"/>
              </a:rPr>
              <a:t>Apollon</a:t>
            </a:r>
            <a:r>
              <a:rPr lang="fr-FR" sz="1200" dirty="0"/>
              <a:t>, médecin, par </a:t>
            </a:r>
            <a:r>
              <a:rPr lang="fr-FR" sz="1200" dirty="0">
                <a:hlinkClick r:id="rId3" tooltip="Asclépios"/>
              </a:rPr>
              <a:t>Asclépios</a:t>
            </a:r>
            <a:r>
              <a:rPr lang="fr-FR" sz="1200" dirty="0"/>
              <a:t>, par </a:t>
            </a:r>
            <a:r>
              <a:rPr lang="fr-FR" sz="1200" dirty="0">
                <a:hlinkClick r:id="rId4" tooltip="Hygie"/>
              </a:rPr>
              <a:t>Hygie</a:t>
            </a:r>
            <a:r>
              <a:rPr lang="fr-FR" sz="1200" dirty="0"/>
              <a:t> et </a:t>
            </a:r>
            <a:r>
              <a:rPr lang="fr-FR" sz="1200" dirty="0">
                <a:hlinkClick r:id="rId5" tooltip="Panacée"/>
              </a:rPr>
              <a:t>Panacée</a:t>
            </a:r>
            <a:r>
              <a:rPr lang="fr-FR" sz="1200" dirty="0"/>
              <a:t>, par tous les dieux et toutes les déesses, les prenant à témoin que je remplirai, suivant mes forces et ma capacité, le serment et l'engagement suivants :</a:t>
            </a:r>
          </a:p>
          <a:p>
            <a:r>
              <a:rPr lang="fr-FR" sz="1200" dirty="0"/>
              <a:t>Je mettrai mon maître de médecine au même rang que les auteurs de mes jours, je partagerai avec lui mon avoir et, le cas échéant, je pourvoirai à ses besoins ; je tiendrai ses enfants pour des frères, et, s'ils désirent apprendre la médecine, je la leur enseignerai sans salaire ni engagement. Je ferai part de mes préceptes, des leçons orales et du reste de l'enseignement à mes fils, à ceux de mon maître et aux disciples liés par engagement et un serment suivant la loi médicale, mais à nul autre.</a:t>
            </a:r>
          </a:p>
          <a:p>
            <a:r>
              <a:rPr lang="fr-FR" sz="1200" dirty="0"/>
              <a:t>Je dirigerai le régime des malades à leur avantage, suivant mes forces et mon jugement, et je m'abstiendrai de tout mal et de toute injustice. Je ne remettrai à personne du poison, si on m'en demande, ni ne prendrai l'initiative d'une pareille suggestion ; semblablement, je ne remettrai à aucune femme un pessaire abortif. Je passerai ma vie et j'exercerai mon art dans l'innocence et la pureté.</a:t>
            </a:r>
          </a:p>
          <a:p>
            <a:r>
              <a:rPr lang="fr-FR" sz="1200" dirty="0" smtClean="0"/>
              <a:t>Dans </a:t>
            </a:r>
            <a:r>
              <a:rPr lang="fr-FR" sz="1200" dirty="0"/>
              <a:t>quelque maison que je rentre, j'y entrerai pour l'utilité des malades, me préservant de tout méfait volontaire et corrupteur, et surtout de la séduction des femmes et des garçons, libres ou esclaves.</a:t>
            </a:r>
          </a:p>
          <a:p>
            <a:r>
              <a:rPr lang="fr-FR" sz="1200" dirty="0"/>
              <a:t>Quoi que je voie ou entende dans la société pendant, ou même hors de l'exercice de ma profession, je tairai ce qui n'a jamais besoin d'être divulgué, regardant la discrétion comme un devoir en pareil cas.</a:t>
            </a:r>
          </a:p>
          <a:p>
            <a:r>
              <a:rPr lang="fr-FR" sz="1200" dirty="0"/>
              <a:t>Si je remplis ce serment sans l'enfreindre, qu'il me soit donné de jouir heureusement de la vie et de ma profession, honoré à jamais des hommes ; si je le viole et que je me parjure, puissé-je avoir un sort contraire et mourir dans la tristesse. »</a:t>
            </a:r>
          </a:p>
          <a:p>
            <a:pPr indent="0">
              <a:buNone/>
            </a:pPr>
            <a:endParaRPr lang="fr-FR" sz="1200" dirty="0"/>
          </a:p>
        </p:txBody>
      </p:sp>
    </p:spTree>
    <p:extLst>
      <p:ext uri="{BB962C8B-B14F-4D97-AF65-F5344CB8AC3E}">
        <p14:creationId xmlns:p14="http://schemas.microsoft.com/office/powerpoint/2010/main" val="36838349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9170" y="1173488"/>
            <a:ext cx="7081898" cy="4666339"/>
          </a:xfrm>
        </p:spPr>
        <p:txBody>
          <a:bodyPr/>
          <a:lstStyle/>
          <a:p>
            <a:r>
              <a:rPr lang="fr-FR" dirty="0"/>
              <a:t>Consultations = </a:t>
            </a:r>
            <a:r>
              <a:rPr lang="fr-FR" dirty="0" smtClean="0"/>
              <a:t>par incubation</a:t>
            </a:r>
            <a:endParaRPr lang="fr-FR" dirty="0"/>
          </a:p>
          <a:p>
            <a:pPr lvl="1"/>
            <a:r>
              <a:rPr lang="fr-FR" dirty="0"/>
              <a:t>Purification du malade</a:t>
            </a:r>
          </a:p>
          <a:p>
            <a:pPr lvl="1"/>
            <a:r>
              <a:rPr lang="fr-FR" dirty="0"/>
              <a:t>Jeûne du malade</a:t>
            </a:r>
          </a:p>
          <a:p>
            <a:pPr lvl="1"/>
            <a:r>
              <a:rPr lang="fr-FR" dirty="0"/>
              <a:t>Interprétation des rêves du malade</a:t>
            </a:r>
          </a:p>
          <a:p>
            <a:pPr lvl="1"/>
            <a:r>
              <a:rPr lang="fr-FR" dirty="0"/>
              <a:t>Don au dieu guérisseur…</a:t>
            </a:r>
          </a:p>
          <a:p>
            <a:r>
              <a:rPr lang="fr-FR" dirty="0" smtClean="0"/>
              <a:t>Le sanctuaire comprenait:</a:t>
            </a:r>
          </a:p>
          <a:p>
            <a:pPr lvl="1"/>
            <a:r>
              <a:rPr lang="fr-FR" dirty="0" smtClean="0"/>
              <a:t>Un portique d’incubation (70 m x 10 m)</a:t>
            </a:r>
          </a:p>
          <a:p>
            <a:pPr lvl="1"/>
            <a:r>
              <a:rPr lang="fr-FR" dirty="0" smtClean="0"/>
              <a:t>Un gymnase</a:t>
            </a:r>
          </a:p>
          <a:p>
            <a:pPr lvl="1"/>
            <a:r>
              <a:rPr lang="fr-FR" dirty="0" smtClean="0"/>
              <a:t>Un temple d’Asclépios et un autre d’</a:t>
            </a:r>
            <a:r>
              <a:rPr lang="fr-FR" dirty="0" err="1" smtClean="0"/>
              <a:t>Hygie</a:t>
            </a:r>
            <a:endParaRPr lang="fr-FR" dirty="0" smtClean="0"/>
          </a:p>
          <a:p>
            <a:pPr lvl="1"/>
            <a:r>
              <a:rPr lang="fr-FR" dirty="0" smtClean="0"/>
              <a:t>Un hôtellerie pour accueillir les pèlerins (160 chambres)</a:t>
            </a:r>
          </a:p>
          <a:p>
            <a:pPr lvl="1"/>
            <a:r>
              <a:rPr lang="fr-FR" dirty="0" smtClean="0"/>
              <a:t>Un stade</a:t>
            </a:r>
            <a:endParaRPr lang="fr-FR" dirty="0"/>
          </a:p>
        </p:txBody>
      </p:sp>
    </p:spTree>
    <p:extLst>
      <p:ext uri="{BB962C8B-B14F-4D97-AF65-F5344CB8AC3E}">
        <p14:creationId xmlns:p14="http://schemas.microsoft.com/office/powerpoint/2010/main" val="13855730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3" dur="500"/>
                                        <p:tgtEl>
                                          <p:spTgt spid="3">
                                            <p:txEl>
                                              <p:pRg st="9" end="9"/>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6 à 10.51.09.png"/>
          <p:cNvPicPr>
            <a:picLocks noGrp="1" noChangeAspect="1"/>
          </p:cNvPicPr>
          <p:nvPr>
            <p:ph idx="1"/>
          </p:nvPr>
        </p:nvPicPr>
        <p:blipFill>
          <a:blip r:embed="rId2" cstate="email">
            <a:extLst>
              <a:ext uri="{28A0092B-C50C-407E-A947-70E740481C1C}">
                <a14:useLocalDpi xmlns:a14="http://schemas.microsoft.com/office/drawing/2010/main"/>
              </a:ext>
            </a:extLst>
          </a:blip>
          <a:srcRect l="-82946" r="-82946"/>
          <a:stretch>
            <a:fillRect/>
          </a:stretch>
        </p:blipFill>
        <p:spPr>
          <a:xfrm>
            <a:off x="-1270223" y="1076128"/>
            <a:ext cx="7302500" cy="4873625"/>
          </a:xfrm>
        </p:spPr>
      </p:pic>
      <p:sp>
        <p:nvSpPr>
          <p:cNvPr id="5" name="ZoneTexte 4"/>
          <p:cNvSpPr txBox="1"/>
          <p:nvPr/>
        </p:nvSpPr>
        <p:spPr>
          <a:xfrm>
            <a:off x="5784240" y="1918997"/>
            <a:ext cx="1822243" cy="923330"/>
          </a:xfrm>
          <a:prstGeom prst="rect">
            <a:avLst/>
          </a:prstGeom>
          <a:noFill/>
        </p:spPr>
        <p:txBody>
          <a:bodyPr wrap="square" rtlCol="0">
            <a:spAutoFit/>
          </a:bodyPr>
          <a:lstStyle/>
          <a:p>
            <a:r>
              <a:rPr lang="fr-FR" dirty="0" smtClean="0"/>
              <a:t>Ex-voto pour la guérison d’une jambe</a:t>
            </a:r>
            <a:endParaRPr lang="fr-FR" dirty="0"/>
          </a:p>
        </p:txBody>
      </p:sp>
    </p:spTree>
    <p:extLst>
      <p:ext uri="{BB962C8B-B14F-4D97-AF65-F5344CB8AC3E}">
        <p14:creationId xmlns:p14="http://schemas.microsoft.com/office/powerpoint/2010/main" val="26236667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Asclépios à Pergame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Sanctuaire = </a:t>
            </a:r>
            <a:r>
              <a:rPr lang="fr-FR" dirty="0" err="1" smtClean="0"/>
              <a:t>Asclépion</a:t>
            </a:r>
            <a:endParaRPr lang="fr-FR" dirty="0" smtClean="0"/>
          </a:p>
          <a:p>
            <a:r>
              <a:rPr lang="fr-FR" dirty="0" smtClean="0"/>
              <a:t>Pèlerinage pour y recevoir des soins et pour ses eaux thermales « guérisseuses »</a:t>
            </a:r>
          </a:p>
          <a:p>
            <a:pPr lvl="1"/>
            <a:r>
              <a:rPr lang="fr-FR" dirty="0" smtClean="0"/>
              <a:t>Un slogan à l’entrée du sanctuaire:  « Entrée interdite à la mort »!</a:t>
            </a:r>
          </a:p>
          <a:p>
            <a:r>
              <a:rPr lang="fr-FR" dirty="0" smtClean="0"/>
              <a:t>Aussi une école de médecine</a:t>
            </a:r>
          </a:p>
          <a:p>
            <a:r>
              <a:rPr lang="fr-FR" dirty="0" smtClean="0"/>
              <a:t>Une bibliothèque</a:t>
            </a:r>
          </a:p>
          <a:p>
            <a:r>
              <a:rPr lang="fr-FR" dirty="0" smtClean="0"/>
              <a:t>Des temples, des théâtres (un petit et un grand)</a:t>
            </a:r>
          </a:p>
          <a:p>
            <a:r>
              <a:rPr lang="fr-FR" dirty="0" smtClean="0"/>
              <a:t>Asclépios entre en contact avec le malade pendant son sommeil</a:t>
            </a:r>
          </a:p>
          <a:p>
            <a:endParaRPr lang="fr-FR" dirty="0"/>
          </a:p>
        </p:txBody>
      </p:sp>
    </p:spTree>
    <p:extLst>
      <p:ext uri="{BB962C8B-B14F-4D97-AF65-F5344CB8AC3E}">
        <p14:creationId xmlns:p14="http://schemas.microsoft.com/office/powerpoint/2010/main" val="5308965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4331" y="952500"/>
            <a:ext cx="6400800" cy="685800"/>
          </a:xfrm>
        </p:spPr>
        <p:txBody>
          <a:bodyPr/>
          <a:lstStyle/>
          <a:p>
            <a:r>
              <a:rPr lang="fr-FR" dirty="0" smtClean="0"/>
              <a:t>À Pergame (Turquie)</a:t>
            </a:r>
            <a:endParaRPr lang="fr-FR" dirty="0"/>
          </a:p>
        </p:txBody>
      </p:sp>
      <p:sp>
        <p:nvSpPr>
          <p:cNvPr id="3" name="Espace réservé du contenu 2"/>
          <p:cNvSpPr>
            <a:spLocks noGrp="1"/>
          </p:cNvSpPr>
          <p:nvPr>
            <p:ph idx="1"/>
          </p:nvPr>
        </p:nvSpPr>
        <p:spPr>
          <a:xfrm>
            <a:off x="897316" y="1638300"/>
            <a:ext cx="7399410" cy="4063470"/>
          </a:xfrm>
        </p:spPr>
        <p:txBody>
          <a:bodyPr/>
          <a:lstStyle/>
          <a:p>
            <a:endParaRPr lang="fr-FR" dirty="0"/>
          </a:p>
        </p:txBody>
      </p:sp>
      <p:pic>
        <p:nvPicPr>
          <p:cNvPr id="4" name="Image 3" descr="Capture d’écran 2014-09-06 à 11.00.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4292" y="1717683"/>
            <a:ext cx="6483593" cy="3874479"/>
          </a:xfrm>
          <a:prstGeom prst="rect">
            <a:avLst/>
          </a:prstGeom>
        </p:spPr>
      </p:pic>
    </p:spTree>
    <p:extLst>
      <p:ext uri="{BB962C8B-B14F-4D97-AF65-F5344CB8AC3E}">
        <p14:creationId xmlns:p14="http://schemas.microsoft.com/office/powerpoint/2010/main" val="22038818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3 à 15.44.38.png"/>
          <p:cNvPicPr>
            <a:picLocks noGrp="1" noChangeAspect="1"/>
          </p:cNvPicPr>
          <p:nvPr>
            <p:ph idx="1"/>
          </p:nvPr>
        </p:nvPicPr>
        <p:blipFill>
          <a:blip r:embed="rId2" cstate="email">
            <a:extLst>
              <a:ext uri="{28A0092B-C50C-407E-A947-70E740481C1C}">
                <a14:useLocalDpi xmlns:a14="http://schemas.microsoft.com/office/drawing/2010/main"/>
              </a:ext>
            </a:extLst>
          </a:blip>
          <a:srcRect t="-11733" b="-11733"/>
          <a:stretch>
            <a:fillRect/>
          </a:stretch>
        </p:blipFill>
        <p:spPr>
          <a:xfrm>
            <a:off x="880284" y="1000125"/>
            <a:ext cx="7340600" cy="4749800"/>
          </a:xfrm>
        </p:spPr>
      </p:pic>
      <p:cxnSp>
        <p:nvCxnSpPr>
          <p:cNvPr id="6" name="Connecteur droit avec flèche 5"/>
          <p:cNvCxnSpPr/>
          <p:nvPr/>
        </p:nvCxnSpPr>
        <p:spPr>
          <a:xfrm flipH="1" flipV="1">
            <a:off x="6000164" y="3580261"/>
            <a:ext cx="110003" cy="540039"/>
          </a:xfrm>
          <a:prstGeom prst="straightConnector1">
            <a:avLst/>
          </a:prstGeom>
          <a:ln w="28575"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a:off x="4100112" y="3070224"/>
            <a:ext cx="960026" cy="160012"/>
          </a:xfrm>
          <a:prstGeom prst="straightConnector1">
            <a:avLst/>
          </a:prstGeom>
          <a:ln w="28575"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H="1" flipV="1">
            <a:off x="5500150" y="3770275"/>
            <a:ext cx="420012" cy="350025"/>
          </a:xfrm>
          <a:prstGeom prst="straightConnector1">
            <a:avLst/>
          </a:prstGeom>
          <a:ln w="28575"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5615153" y="4120300"/>
            <a:ext cx="990027" cy="276999"/>
          </a:xfrm>
          <a:prstGeom prst="rect">
            <a:avLst/>
          </a:prstGeom>
          <a:noFill/>
        </p:spPr>
        <p:txBody>
          <a:bodyPr wrap="square" rtlCol="0">
            <a:spAutoFit/>
          </a:bodyPr>
          <a:lstStyle/>
          <a:p>
            <a:r>
              <a:rPr lang="fr-FR" sz="1200" dirty="0" smtClean="0">
                <a:solidFill>
                  <a:srgbClr val="0000FF"/>
                </a:solidFill>
              </a:rPr>
              <a:t>Épidaure</a:t>
            </a:r>
            <a:endParaRPr lang="fr-FR" sz="1200" dirty="0">
              <a:solidFill>
                <a:srgbClr val="0000FF"/>
              </a:solidFill>
            </a:endParaRPr>
          </a:p>
        </p:txBody>
      </p:sp>
      <p:cxnSp>
        <p:nvCxnSpPr>
          <p:cNvPr id="13" name="Connecteur droit avec flèche 12"/>
          <p:cNvCxnSpPr/>
          <p:nvPr/>
        </p:nvCxnSpPr>
        <p:spPr>
          <a:xfrm flipH="1">
            <a:off x="7590208" y="3070224"/>
            <a:ext cx="500013" cy="360026"/>
          </a:xfrm>
          <a:prstGeom prst="straightConnector1">
            <a:avLst/>
          </a:prstGeom>
          <a:ln w="28575"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flipH="1">
            <a:off x="7320200" y="2280166"/>
            <a:ext cx="160006" cy="550040"/>
          </a:xfrm>
          <a:prstGeom prst="straightConnector1">
            <a:avLst/>
          </a:prstGeom>
          <a:ln w="28575"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a:stCxn id="20" idx="1"/>
          </p:cNvCxnSpPr>
          <p:nvPr/>
        </p:nvCxnSpPr>
        <p:spPr>
          <a:xfrm flipH="1">
            <a:off x="6000166" y="3070224"/>
            <a:ext cx="200004" cy="360026"/>
          </a:xfrm>
          <a:prstGeom prst="straightConnector1">
            <a:avLst/>
          </a:prstGeom>
          <a:ln w="28575"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6200170" y="2931724"/>
            <a:ext cx="970026" cy="276999"/>
          </a:xfrm>
          <a:prstGeom prst="rect">
            <a:avLst/>
          </a:prstGeom>
          <a:noFill/>
        </p:spPr>
        <p:txBody>
          <a:bodyPr wrap="square" rtlCol="0">
            <a:spAutoFit/>
          </a:bodyPr>
          <a:lstStyle/>
          <a:p>
            <a:r>
              <a:rPr lang="fr-FR" sz="1200" dirty="0" smtClean="0">
                <a:solidFill>
                  <a:srgbClr val="0000FF"/>
                </a:solidFill>
              </a:rPr>
              <a:t>Éleusis</a:t>
            </a:r>
            <a:endParaRPr lang="fr-FR" sz="1200" dirty="0">
              <a:solidFill>
                <a:srgbClr val="0000FF"/>
              </a:solidFill>
            </a:endParaRPr>
          </a:p>
        </p:txBody>
      </p:sp>
      <p:cxnSp>
        <p:nvCxnSpPr>
          <p:cNvPr id="27" name="Connecteur droit avec flèche 26"/>
          <p:cNvCxnSpPr/>
          <p:nvPr/>
        </p:nvCxnSpPr>
        <p:spPr>
          <a:xfrm flipH="1">
            <a:off x="7590208" y="3580261"/>
            <a:ext cx="630676" cy="290021"/>
          </a:xfrm>
          <a:prstGeom prst="straightConnector1">
            <a:avLst/>
          </a:prstGeom>
          <a:ln w="28575" cmpd="sng">
            <a:solidFill>
              <a:srgbClr val="073779"/>
            </a:solidFill>
            <a:tailEnd type="arrow"/>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6925189" y="3770275"/>
            <a:ext cx="790022" cy="276999"/>
          </a:xfrm>
          <a:prstGeom prst="rect">
            <a:avLst/>
          </a:prstGeom>
          <a:noFill/>
        </p:spPr>
        <p:txBody>
          <a:bodyPr wrap="square" rtlCol="0">
            <a:spAutoFit/>
          </a:bodyPr>
          <a:lstStyle/>
          <a:p>
            <a:r>
              <a:rPr lang="fr-FR" sz="1200" dirty="0" smtClean="0">
                <a:solidFill>
                  <a:srgbClr val="0000FF"/>
                </a:solidFill>
              </a:rPr>
              <a:t>Didymes</a:t>
            </a:r>
            <a:endParaRPr lang="fr-FR" sz="1200" dirty="0">
              <a:solidFill>
                <a:srgbClr val="0000FF"/>
              </a:solidFill>
            </a:endParaRPr>
          </a:p>
        </p:txBody>
      </p:sp>
    </p:spTree>
    <p:extLst>
      <p:ext uri="{BB962C8B-B14F-4D97-AF65-F5344CB8AC3E}">
        <p14:creationId xmlns:p14="http://schemas.microsoft.com/office/powerpoint/2010/main" val="30556701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6160" y="944880"/>
            <a:ext cx="7274560" cy="4805680"/>
          </a:xfrm>
        </p:spPr>
        <p:txBody>
          <a:bodyPr>
            <a:normAutofit fontScale="92500"/>
          </a:bodyPr>
          <a:lstStyle/>
          <a:p>
            <a:r>
              <a:rPr lang="fr-FR" dirty="0" smtClean="0"/>
              <a:t>Récit tiré d’un ex-voto trouvé à Épidaure:</a:t>
            </a:r>
          </a:p>
          <a:p>
            <a:endParaRPr lang="fr-FR" dirty="0"/>
          </a:p>
          <a:p>
            <a:pPr indent="0">
              <a:buNone/>
            </a:pPr>
            <a:r>
              <a:rPr lang="fr-FR" sz="2400" dirty="0" smtClean="0"/>
              <a:t>« Un </a:t>
            </a:r>
            <a:r>
              <a:rPr lang="fr-FR" sz="2400" dirty="0"/>
              <a:t>homme de </a:t>
            </a:r>
            <a:r>
              <a:rPr lang="fr-FR" sz="2400" dirty="0" err="1"/>
              <a:t>Torôné</a:t>
            </a:r>
            <a:r>
              <a:rPr lang="fr-FR" sz="2400" dirty="0"/>
              <a:t> avec des sangsues. Pendant qu’il faisait l’incubation, il vit un rêve ; il lui sembla que le dieu, lui ayant ouvert la poitrine avec un couteau, en retirait les sangsues, les lui remettait dans les mains et lui recousait la poitrine ; le jour venu, il s’en alla en tenant les bêtes dans les mains et il était guéri ; il les avait avalées, ayant été trompé par sa belle-mère qui les avait jetées dans du </a:t>
            </a:r>
            <a:r>
              <a:rPr lang="fr-FR" sz="2400" i="1" dirty="0" err="1"/>
              <a:t>kykéon</a:t>
            </a:r>
            <a:r>
              <a:rPr lang="fr-FR" sz="2400" dirty="0"/>
              <a:t> qu’il avait bu</a:t>
            </a:r>
            <a:r>
              <a:rPr lang="fr-FR" sz="2400" dirty="0" smtClean="0"/>
              <a:t>. »</a:t>
            </a:r>
            <a:endParaRPr lang="fr-FR" sz="2400" dirty="0"/>
          </a:p>
        </p:txBody>
      </p:sp>
    </p:spTree>
    <p:extLst>
      <p:ext uri="{BB962C8B-B14F-4D97-AF65-F5344CB8AC3E}">
        <p14:creationId xmlns:p14="http://schemas.microsoft.com/office/powerpoint/2010/main" val="32887902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6000" y="1107440"/>
            <a:ext cx="7315200" cy="4663440"/>
          </a:xfrm>
        </p:spPr>
        <p:txBody>
          <a:bodyPr/>
          <a:lstStyle/>
          <a:p>
            <a:r>
              <a:rPr lang="fr-FR" dirty="0" smtClean="0"/>
              <a:t>Ex-voto d’Épidaure:</a:t>
            </a:r>
          </a:p>
          <a:p>
            <a:pPr indent="0">
              <a:buNone/>
            </a:pPr>
            <a:r>
              <a:rPr lang="fr-FR" sz="2400" dirty="0" smtClean="0"/>
              <a:t>« Phalaris</a:t>
            </a:r>
            <a:r>
              <a:rPr lang="fr-FR" sz="2400" dirty="0"/>
              <a:t>, fils d’</a:t>
            </a:r>
            <a:r>
              <a:rPr lang="fr-FR" sz="2400" dirty="0" err="1"/>
              <a:t>Euthukhiôn</a:t>
            </a:r>
            <a:r>
              <a:rPr lang="fr-FR" sz="2400" dirty="0"/>
              <a:t>, de </a:t>
            </a:r>
            <a:r>
              <a:rPr lang="fr-FR" sz="2400" dirty="0" err="1"/>
              <a:t>Lébèna</a:t>
            </a:r>
            <a:r>
              <a:rPr lang="fr-FR" sz="2400" dirty="0"/>
              <a:t>, n’ayant pas eu d’enfant alors qu’il allait avoir cinquante ans, il (le dieu) ordonna que sa femme aille dormir dans le sanctuaire. Dès qu’elle fut entrée dans l’</a:t>
            </a:r>
            <a:r>
              <a:rPr lang="fr-FR" sz="2400" i="1" dirty="0"/>
              <a:t>adyton</a:t>
            </a:r>
            <a:r>
              <a:rPr lang="fr-FR" sz="2400" dirty="0"/>
              <a:t>, il lui appliqua la ventouse sur le ventre et il lui ordonna de s’en aller au plus vite. Et elle fut enceinte</a:t>
            </a:r>
            <a:r>
              <a:rPr lang="fr-FR" sz="2400" dirty="0" smtClean="0"/>
              <a:t>. »</a:t>
            </a:r>
            <a:endParaRPr lang="fr-FR" sz="2400" dirty="0"/>
          </a:p>
        </p:txBody>
      </p:sp>
    </p:spTree>
    <p:extLst>
      <p:ext uri="{BB962C8B-B14F-4D97-AF65-F5344CB8AC3E}">
        <p14:creationId xmlns:p14="http://schemas.microsoft.com/office/powerpoint/2010/main" val="27817958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6320" y="1005840"/>
            <a:ext cx="7376160" cy="4815840"/>
          </a:xfrm>
        </p:spPr>
        <p:txBody>
          <a:bodyPr>
            <a:normAutofit fontScale="85000" lnSpcReduction="10000"/>
          </a:bodyPr>
          <a:lstStyle/>
          <a:p>
            <a:r>
              <a:rPr lang="fr-FR" dirty="0" smtClean="0"/>
              <a:t>Ex-voto d’Épidaure:</a:t>
            </a:r>
          </a:p>
          <a:p>
            <a:pPr indent="0">
              <a:buNone/>
            </a:pPr>
            <a:r>
              <a:rPr lang="fr-FR" dirty="0"/>
              <a:t>« Grossesse de trois ans. </a:t>
            </a:r>
            <a:r>
              <a:rPr lang="fr-FR" dirty="0" err="1"/>
              <a:t>Ithmonica</a:t>
            </a:r>
            <a:r>
              <a:rPr lang="fr-FR" dirty="0"/>
              <a:t> de </a:t>
            </a:r>
            <a:r>
              <a:rPr lang="fr-FR" dirty="0" err="1"/>
              <a:t>Pellène</a:t>
            </a:r>
            <a:r>
              <a:rPr lang="fr-FR" dirty="0"/>
              <a:t> vint au sanctuaire pour avoir un enfant. Pendant qu’elle faisait l’incubation, elle vit une vision : il lui sembla qu’elle demandait au dieu de concevoir une fille et que, comme </a:t>
            </a:r>
            <a:r>
              <a:rPr lang="fr-FR" dirty="0" err="1"/>
              <a:t>Asklépios</a:t>
            </a:r>
            <a:r>
              <a:rPr lang="fr-FR" dirty="0"/>
              <a:t> lui répondait qu’elle serait enceinte et que si elle demandait autre chose, cela aussi il lui accorderait, elle lui répondit qu’il ne fallait plus rien. Étant donc devenue grosse, elle porta trois ans dans son ventre jusqu’à ce qu’elle s’en vînt suppliante vers le dieu pour obtenir d’enfanter. Ayant fait l’incubation, elle vit une vision. Il lui sembla que le dieu lui demandait si elle n’avait pas obtenu tout ce qu’elle avait demandé et si elle n’était pas grosse ; sur l’enfantement, elle n’avait rien ajouté et cela, bien qu’il lui ait demandé, si elle désirait autre chose encore, de le dire, parce qu’il le lui accorderait aussi. Mais puisqu’elle était venue maintenant en suppliante auprès de lui, il dit qu’il lui accordait cela aussi. Après cela, elle sortit en hâte de l’</a:t>
            </a:r>
            <a:r>
              <a:rPr lang="fr-FR" i="1" dirty="0" err="1"/>
              <a:t>abaton</a:t>
            </a:r>
            <a:r>
              <a:rPr lang="fr-FR" dirty="0"/>
              <a:t> et quand elle fut à l’extérieur du sanctuaire, elle mit au monde une </a:t>
            </a:r>
            <a:r>
              <a:rPr lang="fr-FR" dirty="0" smtClean="0"/>
              <a:t>fille.»</a:t>
            </a:r>
            <a:endParaRPr lang="fr-FR" dirty="0"/>
          </a:p>
        </p:txBody>
      </p:sp>
    </p:spTree>
    <p:extLst>
      <p:ext uri="{BB962C8B-B14F-4D97-AF65-F5344CB8AC3E}">
        <p14:creationId xmlns:p14="http://schemas.microsoft.com/office/powerpoint/2010/main" val="26141615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6480" y="1036320"/>
            <a:ext cx="7254240" cy="4714240"/>
          </a:xfrm>
        </p:spPr>
        <p:txBody>
          <a:bodyPr>
            <a:normAutofit fontScale="92500"/>
          </a:bodyPr>
          <a:lstStyle/>
          <a:p>
            <a:r>
              <a:rPr lang="fr-FR" dirty="0" smtClean="0"/>
              <a:t>Ex-voto d’une sceptique d’Athènes:</a:t>
            </a:r>
          </a:p>
          <a:p>
            <a:pPr indent="0">
              <a:buNone/>
            </a:pPr>
            <a:r>
              <a:rPr lang="fr-FR" sz="2400" dirty="0"/>
              <a:t>« comme elle faisait le tour du sanctuaire, elle se moqua de certaines guérisons, disant qu’elles étaient invraisemblables et impossibles, que les boiteux et les aveugles ne pouvaient pas avoir été guéris en voyant simplement un rêve </a:t>
            </a:r>
            <a:r>
              <a:rPr lang="fr-FR" sz="2400" dirty="0" smtClean="0"/>
              <a:t>»</a:t>
            </a:r>
          </a:p>
          <a:p>
            <a:pPr indent="0">
              <a:buNone/>
            </a:pPr>
            <a:r>
              <a:rPr lang="fr-FR" sz="2400" dirty="0"/>
              <a:t>(Le dieu qui lui est apparu dans son rêve et qui promet de la guérir – ce qu’il fera –, l’oblige à consacrer au sanctuaire « un cochon en argent comme mémorial de son ignorance </a:t>
            </a:r>
            <a:r>
              <a:rPr lang="fr-FR" sz="2400" dirty="0" smtClean="0"/>
              <a:t>»)</a:t>
            </a:r>
            <a:endParaRPr lang="fr-FR" sz="2400" dirty="0"/>
          </a:p>
        </p:txBody>
      </p:sp>
    </p:spTree>
    <p:extLst>
      <p:ext uri="{BB962C8B-B14F-4D97-AF65-F5344CB8AC3E}">
        <p14:creationId xmlns:p14="http://schemas.microsoft.com/office/powerpoint/2010/main" val="17006222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4560" y="1087120"/>
            <a:ext cx="7386320" cy="4673600"/>
          </a:xfrm>
        </p:spPr>
        <p:txBody>
          <a:bodyPr/>
          <a:lstStyle/>
          <a:p>
            <a:r>
              <a:rPr lang="fr-FR" dirty="0" smtClean="0"/>
              <a:t>Ex-voto:</a:t>
            </a:r>
          </a:p>
          <a:p>
            <a:r>
              <a:rPr lang="fr-FR" dirty="0" smtClean="0"/>
              <a:t>Un homme qui avait été guéri de sa cécité, ne remit pas les offrandes promises à </a:t>
            </a:r>
            <a:r>
              <a:rPr lang="fr-FR" dirty="0" err="1" smtClean="0"/>
              <a:t>Asklépios</a:t>
            </a:r>
            <a:r>
              <a:rPr lang="fr-FR" dirty="0" smtClean="0"/>
              <a:t>:</a:t>
            </a:r>
          </a:p>
          <a:p>
            <a:pPr indent="0">
              <a:buNone/>
            </a:pPr>
            <a:r>
              <a:rPr lang="fr-FR" dirty="0"/>
              <a:t>« mais comme après cela, il n’apporta pas les offrandes de remerciement pour la guérison, le dieu le rendit à nouveau aveugle »</a:t>
            </a:r>
          </a:p>
        </p:txBody>
      </p:sp>
    </p:spTree>
    <p:extLst>
      <p:ext uri="{BB962C8B-B14F-4D97-AF65-F5344CB8AC3E}">
        <p14:creationId xmlns:p14="http://schemas.microsoft.com/office/powerpoint/2010/main" val="39956589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6000" y="1005840"/>
            <a:ext cx="7396480" cy="4846320"/>
          </a:xfrm>
        </p:spPr>
        <p:txBody>
          <a:bodyPr/>
          <a:lstStyle/>
          <a:p>
            <a:r>
              <a:rPr lang="fr-FR" dirty="0" smtClean="0"/>
              <a:t>Ex-voto sur les remèdes à prendre:</a:t>
            </a:r>
          </a:p>
          <a:p>
            <a:pPr indent="0">
              <a:buNone/>
            </a:pPr>
            <a:r>
              <a:rPr lang="fr-FR" dirty="0" smtClean="0"/>
              <a:t>« À </a:t>
            </a:r>
            <a:r>
              <a:rPr lang="fr-FR" dirty="0" err="1"/>
              <a:t>Asklépios</a:t>
            </a:r>
            <a:r>
              <a:rPr lang="fr-FR" dirty="0"/>
              <a:t>, </a:t>
            </a:r>
            <a:r>
              <a:rPr lang="fr-FR" dirty="0" err="1"/>
              <a:t>Publius</a:t>
            </a:r>
            <a:r>
              <a:rPr lang="fr-FR" dirty="0"/>
              <a:t> </a:t>
            </a:r>
            <a:r>
              <a:rPr lang="fr-FR" dirty="0" err="1"/>
              <a:t>Granius</a:t>
            </a:r>
            <a:r>
              <a:rPr lang="fr-FR" dirty="0"/>
              <a:t> </a:t>
            </a:r>
            <a:r>
              <a:rPr lang="fr-FR" dirty="0" err="1"/>
              <a:t>Rufus</a:t>
            </a:r>
            <a:r>
              <a:rPr lang="fr-FR" dirty="0"/>
              <a:t>, selon (son) ordre. Alors que depuis deux ans je toussais sans cesse au point de cracher tout au long du jour des fragments de chair purulents et sanguinolents, le dieu accepta de me soigner. Il me donna de la roquette à manger à jeun, puis à boire du vin d’Italie poivré, puis de la pâte de farine très fine avec de l’eau chaude, puis de la poussière de la cendre sacrée avec de l’eau sacrée, puis un œuf et de la résine de pin, de même que de la poix humide, puis de l’iris avec du miel ; puis il me prescrivit de faire cuire une pomme de </a:t>
            </a:r>
            <a:r>
              <a:rPr lang="fr-FR" dirty="0" err="1"/>
              <a:t>Kydonia</a:t>
            </a:r>
            <a:r>
              <a:rPr lang="fr-FR" dirty="0"/>
              <a:t> avec de la </a:t>
            </a:r>
            <a:r>
              <a:rPr lang="fr-FR" i="1" dirty="0" err="1"/>
              <a:t>peplis</a:t>
            </a:r>
            <a:r>
              <a:rPr lang="fr-FR" dirty="0"/>
              <a:t>, de boire le jus et de manger la pomme, puis de manger des figues avec de la cendre sacrée prise sur l’autel où l’on sacrifie au dieu (?) ; - - - de la - - - sur - - - beaucoup de sang </a:t>
            </a:r>
            <a:r>
              <a:rPr lang="fr-FR" dirty="0" smtClean="0"/>
              <a:t>« </a:t>
            </a:r>
            <a:endParaRPr lang="fr-FR" dirty="0"/>
          </a:p>
        </p:txBody>
      </p:sp>
    </p:spTree>
    <p:extLst>
      <p:ext uri="{BB962C8B-B14F-4D97-AF65-F5344CB8AC3E}">
        <p14:creationId xmlns:p14="http://schemas.microsoft.com/office/powerpoint/2010/main" val="40161264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ctr" rtl="0">
              <a:spcBef>
                <a:spcPct val="0"/>
              </a:spcBef>
            </a:pPr>
            <a:r>
              <a:rPr lang="fr-FR" sz="2800" dirty="0" smtClean="0"/>
              <a:t>3. Déméter </a:t>
            </a:r>
            <a:r>
              <a:rPr lang="fr-FR" sz="2800" dirty="0"/>
              <a:t>et Perséphone et les mystères d’Éleusis</a:t>
            </a:r>
            <a:br>
              <a:rPr lang="fr-FR" sz="2800" dirty="0"/>
            </a:br>
            <a:endParaRPr lang="fr-FR" dirty="0"/>
          </a:p>
        </p:txBody>
      </p:sp>
      <p:sp>
        <p:nvSpPr>
          <p:cNvPr id="3" name="Espace réservé du contenu 2"/>
          <p:cNvSpPr>
            <a:spLocks noGrp="1"/>
          </p:cNvSpPr>
          <p:nvPr>
            <p:ph idx="1"/>
          </p:nvPr>
        </p:nvSpPr>
        <p:spPr/>
        <p:txBody>
          <a:bodyPr>
            <a:normAutofit/>
          </a:bodyPr>
          <a:lstStyle/>
          <a:p>
            <a:r>
              <a:rPr lang="fr-FR" dirty="0" smtClean="0"/>
              <a:t>Éleusis = 20 km d’Athènes</a:t>
            </a:r>
          </a:p>
          <a:p>
            <a:r>
              <a:rPr lang="fr-FR" dirty="0" smtClean="0"/>
              <a:t>« mystères » = culte ésotérique où tout le monde était admis</a:t>
            </a:r>
          </a:p>
          <a:p>
            <a:r>
              <a:rPr lang="fr-FR" dirty="0" smtClean="0"/>
              <a:t>En l’honneur de la déesse Déméter et de sa fille Perséphone</a:t>
            </a:r>
          </a:p>
          <a:p>
            <a:r>
              <a:rPr lang="fr-FR" dirty="0" smtClean="0"/>
              <a:t>Déméter = la Mère-Terre, déesse des moissons</a:t>
            </a:r>
          </a:p>
          <a:p>
            <a:r>
              <a:rPr lang="fr-FR" dirty="0" smtClean="0"/>
              <a:t>Perséphone = fille de Déméter et de Zeus,  déesse des Enfers (monde souterrain)</a:t>
            </a:r>
          </a:p>
        </p:txBody>
      </p:sp>
    </p:spTree>
    <p:extLst>
      <p:ext uri="{BB962C8B-B14F-4D97-AF65-F5344CB8AC3E}">
        <p14:creationId xmlns:p14="http://schemas.microsoft.com/office/powerpoint/2010/main" val="13022666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5840" y="1097280"/>
            <a:ext cx="7223760" cy="4612640"/>
          </a:xfrm>
        </p:spPr>
        <p:txBody>
          <a:bodyPr>
            <a:normAutofit fontScale="85000" lnSpcReduction="10000"/>
          </a:bodyPr>
          <a:lstStyle/>
          <a:p>
            <a:r>
              <a:rPr lang="fr-FR" sz="2600" dirty="0"/>
              <a:t>Perséphone fut enlevée par Hadès, dieu des Enfers</a:t>
            </a:r>
          </a:p>
          <a:p>
            <a:r>
              <a:rPr lang="fr-FR" sz="2600" dirty="0"/>
              <a:t>À partir de ce moment, la végétation s’interrompit, Déméter cherchait sa fille, puis s’arrêta à Éleusis et demanda l’hospitalité</a:t>
            </a:r>
          </a:p>
          <a:p>
            <a:r>
              <a:rPr lang="fr-FR" sz="2600" dirty="0"/>
              <a:t>Reconnaissante, elle leur fit découvrir l’art de l’agriculture</a:t>
            </a:r>
          </a:p>
          <a:p>
            <a:r>
              <a:rPr lang="fr-FR" sz="2600" dirty="0"/>
              <a:t>Elle réussit à retrouver sa fille aux Enfers, mais dut accepter un compromis de la part de Zeus:</a:t>
            </a:r>
          </a:p>
          <a:p>
            <a:pPr lvl="1"/>
            <a:r>
              <a:rPr lang="fr-FR" sz="2600" dirty="0"/>
              <a:t>Perséphone passerait la moitié de l’année sur terre : saison des cultures</a:t>
            </a:r>
          </a:p>
          <a:p>
            <a:pPr lvl="1"/>
            <a:r>
              <a:rPr lang="fr-FR" sz="2600" dirty="0"/>
              <a:t>Et l’autre moitié aux Enfers : saison d’hiver</a:t>
            </a:r>
          </a:p>
          <a:p>
            <a:endParaRPr lang="fr-FR" dirty="0"/>
          </a:p>
        </p:txBody>
      </p:sp>
    </p:spTree>
    <p:extLst>
      <p:ext uri="{BB962C8B-B14F-4D97-AF65-F5344CB8AC3E}">
        <p14:creationId xmlns:p14="http://schemas.microsoft.com/office/powerpoint/2010/main" val="1954027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Culte des mystères</a:t>
            </a:r>
            <a:endParaRPr lang="fr-FR" dirty="0"/>
          </a:p>
        </p:txBody>
      </p:sp>
      <p:sp>
        <p:nvSpPr>
          <p:cNvPr id="3" name="Espace réservé du contenu 2"/>
          <p:cNvSpPr>
            <a:spLocks noGrp="1"/>
          </p:cNvSpPr>
          <p:nvPr>
            <p:ph idx="1"/>
          </p:nvPr>
        </p:nvSpPr>
        <p:spPr>
          <a:xfrm>
            <a:off x="883920" y="1981200"/>
            <a:ext cx="7477760" cy="3759200"/>
          </a:xfrm>
        </p:spPr>
        <p:txBody>
          <a:bodyPr>
            <a:normAutofit fontScale="92500" lnSpcReduction="20000"/>
          </a:bodyPr>
          <a:lstStyle/>
          <a:p>
            <a:r>
              <a:rPr lang="fr-FR" dirty="0" smtClean="0"/>
              <a:t>Les initiés (mystes) ne pouvaient dévoiler les secrets du culte</a:t>
            </a:r>
          </a:p>
          <a:p>
            <a:pPr lvl="1"/>
            <a:r>
              <a:rPr lang="fr-FR" dirty="0" smtClean="0"/>
              <a:t>Mystères = « rites secrets </a:t>
            </a:r>
            <a:r>
              <a:rPr lang="fr-FR" dirty="0" smtClean="0"/>
              <a:t>»</a:t>
            </a:r>
          </a:p>
          <a:p>
            <a:pPr lvl="1"/>
            <a:r>
              <a:rPr lang="fr-FR" dirty="0" smtClean="0"/>
              <a:t>Ces rites sont demeurés « top secret »!</a:t>
            </a:r>
          </a:p>
          <a:p>
            <a:pPr lvl="1"/>
            <a:r>
              <a:rPr lang="fr-FR" dirty="0"/>
              <a:t>Obligation de garder les rites </a:t>
            </a:r>
            <a:r>
              <a:rPr lang="fr-FR" dirty="0" smtClean="0"/>
              <a:t>secrets</a:t>
            </a:r>
            <a:endParaRPr lang="fr-FR" dirty="0" smtClean="0"/>
          </a:p>
          <a:p>
            <a:r>
              <a:rPr lang="fr-FR" dirty="0" smtClean="0"/>
              <a:t>Objectif: obtenir une vie après la </a:t>
            </a:r>
            <a:r>
              <a:rPr lang="fr-FR" dirty="0" smtClean="0"/>
              <a:t>mort</a:t>
            </a:r>
          </a:p>
          <a:p>
            <a:pPr lvl="1"/>
            <a:r>
              <a:rPr lang="fr-FR" dirty="0" smtClean="0"/>
              <a:t>Progression dans la connaissance de la divinité honorée</a:t>
            </a:r>
            <a:endParaRPr lang="fr-FR" dirty="0" smtClean="0"/>
          </a:p>
          <a:p>
            <a:r>
              <a:rPr lang="fr-FR" dirty="0" smtClean="0"/>
              <a:t>Tout le monde y avait accès (hommes et femmes, libres </a:t>
            </a:r>
            <a:r>
              <a:rPr lang="fr-FR" dirty="0" smtClean="0"/>
              <a:t>et m</a:t>
            </a:r>
            <a:r>
              <a:rPr lang="fr-FR" dirty="0" smtClean="0"/>
              <a:t>ême</a:t>
            </a:r>
            <a:r>
              <a:rPr lang="fr-FR" dirty="0" smtClean="0"/>
              <a:t> les esclaves</a:t>
            </a:r>
            <a:r>
              <a:rPr lang="fr-FR" dirty="0" smtClean="0"/>
              <a:t>)</a:t>
            </a:r>
          </a:p>
          <a:p>
            <a:r>
              <a:rPr lang="fr-FR" dirty="0" smtClean="0"/>
              <a:t>Durée</a:t>
            </a:r>
            <a:r>
              <a:rPr lang="fr-FR" dirty="0" smtClean="0"/>
              <a:t>: 9 </a:t>
            </a:r>
            <a:r>
              <a:rPr lang="fr-FR" dirty="0" smtClean="0"/>
              <a:t>jours (en septembre)</a:t>
            </a:r>
            <a:endParaRPr lang="fr-FR" dirty="0" smtClean="0"/>
          </a:p>
          <a:p>
            <a:pPr lvl="1"/>
            <a:r>
              <a:rPr lang="fr-FR" dirty="0" smtClean="0"/>
              <a:t>Procession jusqu’à Athènes (20 km</a:t>
            </a:r>
            <a:r>
              <a:rPr lang="fr-FR" dirty="0" smtClean="0"/>
              <a:t>) (avec reliques…)</a:t>
            </a:r>
            <a:endParaRPr lang="fr-FR" dirty="0" smtClean="0"/>
          </a:p>
          <a:p>
            <a:pPr lvl="1"/>
            <a:r>
              <a:rPr lang="fr-FR" dirty="0" smtClean="0"/>
              <a:t>Purification dans la </a:t>
            </a:r>
            <a:r>
              <a:rPr lang="fr-FR" dirty="0"/>
              <a:t>mer et Sacrifice d’un cochon à </a:t>
            </a:r>
            <a:r>
              <a:rPr lang="fr-FR" dirty="0" smtClean="0"/>
              <a:t>Déméter</a:t>
            </a:r>
            <a:endParaRPr lang="fr-FR" dirty="0" smtClean="0"/>
          </a:p>
          <a:p>
            <a:pPr lvl="1"/>
            <a:r>
              <a:rPr lang="fr-FR" dirty="0" smtClean="0"/>
              <a:t>Jeûne</a:t>
            </a:r>
          </a:p>
          <a:p>
            <a:pPr lvl="1"/>
            <a:r>
              <a:rPr lang="fr-FR" dirty="0" smtClean="0"/>
              <a:t>Retour à Éleusis</a:t>
            </a:r>
          </a:p>
          <a:p>
            <a:pPr lvl="1"/>
            <a:r>
              <a:rPr lang="fr-FR" dirty="0" smtClean="0"/>
              <a:t>Rite </a:t>
            </a:r>
            <a:r>
              <a:rPr lang="fr-FR" dirty="0" smtClean="0"/>
              <a:t>d’initiation</a:t>
            </a:r>
          </a:p>
        </p:txBody>
      </p:sp>
    </p:spTree>
    <p:extLst>
      <p:ext uri="{BB962C8B-B14F-4D97-AF65-F5344CB8AC3E}">
        <p14:creationId xmlns:p14="http://schemas.microsoft.com/office/powerpoint/2010/main" val="42190182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8" dur="500"/>
                                        <p:tgtEl>
                                          <p:spTgt spid="3">
                                            <p:txEl>
                                              <p:pRg st="9" end="9"/>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1" dur="500"/>
                                        <p:tgtEl>
                                          <p:spTgt spid="3">
                                            <p:txEl>
                                              <p:pRg st="10" end="10"/>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4" dur="500"/>
                                        <p:tgtEl>
                                          <p:spTgt spid="3">
                                            <p:txEl>
                                              <p:pRg st="11" end="11"/>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1559" y="1118266"/>
            <a:ext cx="7316581" cy="4652532"/>
          </a:xfrm>
        </p:spPr>
        <p:txBody>
          <a:bodyPr>
            <a:normAutofit/>
          </a:bodyPr>
          <a:lstStyle/>
          <a:p>
            <a:r>
              <a:rPr lang="fr-FR" sz="2800" dirty="0" smtClean="0"/>
              <a:t>Symbole de la mort et de la résurrection:  le grain de blé qui meurt et qui produit…</a:t>
            </a:r>
          </a:p>
          <a:p>
            <a:r>
              <a:rPr lang="fr-FR" sz="2800" dirty="0" smtClean="0"/>
              <a:t>Mystères d’Éleusis symbolisent le retour de Perséphone sur terre pendant six </a:t>
            </a:r>
            <a:r>
              <a:rPr lang="fr-FR" sz="2800" dirty="0" smtClean="0"/>
              <a:t>mois</a:t>
            </a:r>
          </a:p>
          <a:p>
            <a:r>
              <a:rPr lang="fr-FR" sz="2800" dirty="0" smtClean="0"/>
              <a:t>Les empereurs romains aimaient se faire initier à ces mystères!</a:t>
            </a:r>
            <a:endParaRPr lang="fr-FR" sz="2800" dirty="0"/>
          </a:p>
        </p:txBody>
      </p:sp>
    </p:spTree>
    <p:extLst>
      <p:ext uri="{BB962C8B-B14F-4D97-AF65-F5344CB8AC3E}">
        <p14:creationId xmlns:p14="http://schemas.microsoft.com/office/powerpoint/2010/main" val="22987170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théâtre grec</a:t>
            </a:r>
            <a:endParaRPr lang="fr-FR" dirty="0"/>
          </a:p>
        </p:txBody>
      </p:sp>
      <p:sp>
        <p:nvSpPr>
          <p:cNvPr id="3" name="Espace réservé du contenu 2"/>
          <p:cNvSpPr>
            <a:spLocks noGrp="1"/>
          </p:cNvSpPr>
          <p:nvPr>
            <p:ph idx="1"/>
          </p:nvPr>
        </p:nvSpPr>
        <p:spPr/>
        <p:txBody>
          <a:bodyPr>
            <a:normAutofit/>
          </a:bodyPr>
          <a:lstStyle/>
          <a:p>
            <a:r>
              <a:rPr lang="fr-FR" sz="2000" dirty="0"/>
              <a:t>En l’honneur de Dionysos, dieu du </a:t>
            </a:r>
            <a:r>
              <a:rPr lang="fr-FR" sz="2000" dirty="0" smtClean="0"/>
              <a:t>vin</a:t>
            </a:r>
          </a:p>
          <a:p>
            <a:pPr marL="857250" lvl="3" indent="-274320">
              <a:lnSpc>
                <a:spcPct val="150000"/>
              </a:lnSpc>
              <a:buFont typeface="Wingdings" pitchFamily="2" charset="2"/>
              <a:buChar char="v"/>
            </a:pPr>
            <a:r>
              <a:rPr lang="fr-FR" sz="1800" dirty="0"/>
              <a:t>Mais peu de pièces sont consacrées à </a:t>
            </a:r>
            <a:r>
              <a:rPr lang="fr-FR" sz="1800" dirty="0" smtClean="0"/>
              <a:t>Dionysos</a:t>
            </a:r>
          </a:p>
          <a:p>
            <a:r>
              <a:rPr lang="fr-FR" sz="2000" dirty="0" smtClean="0"/>
              <a:t>2 grandes fêtes reliées au théâtre:</a:t>
            </a:r>
            <a:endParaRPr lang="fr-FR" sz="2000" dirty="0"/>
          </a:p>
          <a:p>
            <a:pPr lvl="1"/>
            <a:r>
              <a:rPr lang="fr-FR" sz="2000" dirty="0" smtClean="0"/>
              <a:t>Dionysies </a:t>
            </a:r>
            <a:r>
              <a:rPr lang="fr-FR" sz="2000" dirty="0"/>
              <a:t>à Athènes en mars ou avril</a:t>
            </a:r>
          </a:p>
          <a:p>
            <a:pPr lvl="1"/>
            <a:r>
              <a:rPr lang="fr-FR" sz="2000" dirty="0" smtClean="0"/>
              <a:t>Lénéennes </a:t>
            </a:r>
            <a:r>
              <a:rPr lang="fr-FR" sz="2000" dirty="0"/>
              <a:t>à Athènes en décembre ou </a:t>
            </a:r>
            <a:r>
              <a:rPr lang="fr-FR" sz="2000" dirty="0" smtClean="0"/>
              <a:t>janvier</a:t>
            </a:r>
          </a:p>
          <a:p>
            <a:pPr indent="0">
              <a:buNone/>
            </a:pPr>
            <a:endParaRPr lang="fr-FR" dirty="0"/>
          </a:p>
        </p:txBody>
      </p:sp>
    </p:spTree>
    <p:extLst>
      <p:ext uri="{BB962C8B-B14F-4D97-AF65-F5344CB8AC3E}">
        <p14:creationId xmlns:p14="http://schemas.microsoft.com/office/powerpoint/2010/main" val="32366842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6 à 11.22.04.png"/>
          <p:cNvPicPr>
            <a:picLocks noGrp="1" noChangeAspect="1"/>
          </p:cNvPicPr>
          <p:nvPr>
            <p:ph idx="1"/>
          </p:nvPr>
        </p:nvPicPr>
        <p:blipFill>
          <a:blip r:embed="rId2" cstate="email">
            <a:extLst>
              <a:ext uri="{28A0092B-C50C-407E-A947-70E740481C1C}">
                <a14:useLocalDpi xmlns:a14="http://schemas.microsoft.com/office/drawing/2010/main"/>
              </a:ext>
            </a:extLst>
          </a:blip>
          <a:srcRect l="-24075" r="-24075"/>
          <a:stretch>
            <a:fillRect/>
          </a:stretch>
        </p:blipFill>
        <p:spPr>
          <a:xfrm>
            <a:off x="-2476764" y="-101600"/>
            <a:ext cx="10211492" cy="6677436"/>
          </a:xfrm>
        </p:spPr>
      </p:pic>
      <p:sp>
        <p:nvSpPr>
          <p:cNvPr id="5" name="ZoneTexte 4"/>
          <p:cNvSpPr txBox="1"/>
          <p:nvPr/>
        </p:nvSpPr>
        <p:spPr>
          <a:xfrm>
            <a:off x="6391654" y="1905192"/>
            <a:ext cx="1794633" cy="1200329"/>
          </a:xfrm>
          <a:prstGeom prst="rect">
            <a:avLst/>
          </a:prstGeom>
          <a:noFill/>
        </p:spPr>
        <p:txBody>
          <a:bodyPr wrap="square" rtlCol="0">
            <a:spAutoFit/>
          </a:bodyPr>
          <a:lstStyle/>
          <a:p>
            <a:r>
              <a:rPr lang="fr-FR" dirty="0" smtClean="0"/>
              <a:t>Déméter et Perséphone accueillant des initiés</a:t>
            </a:r>
            <a:endParaRPr lang="fr-FR" dirty="0"/>
          </a:p>
        </p:txBody>
      </p:sp>
    </p:spTree>
    <p:extLst>
      <p:ext uri="{BB962C8B-B14F-4D97-AF65-F5344CB8AC3E}">
        <p14:creationId xmlns:p14="http://schemas.microsoft.com/office/powerpoint/2010/main" val="11784796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6 à 11.07.21.png"/>
          <p:cNvPicPr>
            <a:picLocks noGrp="1" noChangeAspect="1"/>
          </p:cNvPicPr>
          <p:nvPr>
            <p:ph idx="1"/>
          </p:nvPr>
        </p:nvPicPr>
        <p:blipFill>
          <a:blip r:embed="rId2" cstate="email">
            <a:extLst>
              <a:ext uri="{28A0092B-C50C-407E-A947-70E740481C1C}">
                <a14:useLocalDpi xmlns:a14="http://schemas.microsoft.com/office/drawing/2010/main"/>
              </a:ext>
            </a:extLst>
          </a:blip>
          <a:srcRect l="-57803" r="-57803"/>
          <a:stretch>
            <a:fillRect/>
          </a:stretch>
        </p:blipFill>
        <p:spPr>
          <a:xfrm>
            <a:off x="-2696572" y="121920"/>
            <a:ext cx="10193188" cy="6512560"/>
          </a:xfrm>
        </p:spPr>
      </p:pic>
      <p:sp>
        <p:nvSpPr>
          <p:cNvPr id="5" name="ZoneTexte 4"/>
          <p:cNvSpPr txBox="1"/>
          <p:nvPr/>
        </p:nvSpPr>
        <p:spPr>
          <a:xfrm>
            <a:off x="4778251" y="1477214"/>
            <a:ext cx="3408037" cy="1477328"/>
          </a:xfrm>
          <a:prstGeom prst="rect">
            <a:avLst/>
          </a:prstGeom>
          <a:noFill/>
        </p:spPr>
        <p:txBody>
          <a:bodyPr wrap="square" rtlCol="0">
            <a:spAutoFit/>
          </a:bodyPr>
          <a:lstStyle/>
          <a:p>
            <a:r>
              <a:rPr lang="fr-FR" dirty="0" smtClean="0"/>
              <a:t>Déméter et Perséphone remettant à Triptolème les grains de blé.</a:t>
            </a:r>
          </a:p>
          <a:p>
            <a:r>
              <a:rPr lang="fr-FR" dirty="0" smtClean="0"/>
              <a:t>Triptolème était le fils du roi d’Éleusis et celui qui enseigna l’agriculture aux humains.</a:t>
            </a:r>
            <a:endParaRPr lang="fr-FR" dirty="0"/>
          </a:p>
        </p:txBody>
      </p:sp>
    </p:spTree>
    <p:extLst>
      <p:ext uri="{BB962C8B-B14F-4D97-AF65-F5344CB8AC3E}">
        <p14:creationId xmlns:p14="http://schemas.microsoft.com/office/powerpoint/2010/main" val="14490374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10-04 à 13.20.00.png"/>
          <p:cNvPicPr>
            <a:picLocks noGrp="1" noChangeAspect="1"/>
          </p:cNvPicPr>
          <p:nvPr>
            <p:ph idx="1"/>
          </p:nvPr>
        </p:nvPicPr>
        <p:blipFill>
          <a:blip r:embed="rId2" cstate="email">
            <a:extLst>
              <a:ext uri="{28A0092B-C50C-407E-A947-70E740481C1C}">
                <a14:useLocalDpi xmlns:a14="http://schemas.microsoft.com/office/drawing/2010/main"/>
              </a:ext>
            </a:extLst>
          </a:blip>
          <a:srcRect l="-65875" r="-65875"/>
          <a:stretch>
            <a:fillRect/>
          </a:stretch>
        </p:blipFill>
        <p:spPr>
          <a:xfrm>
            <a:off x="-883602" y="792798"/>
            <a:ext cx="7366000" cy="5029200"/>
          </a:xfrm>
        </p:spPr>
      </p:pic>
      <p:sp>
        <p:nvSpPr>
          <p:cNvPr id="5" name="ZoneTexte 4"/>
          <p:cNvSpPr txBox="1"/>
          <p:nvPr/>
        </p:nvSpPr>
        <p:spPr>
          <a:xfrm>
            <a:off x="5821680" y="1524000"/>
            <a:ext cx="2316480" cy="2308324"/>
          </a:xfrm>
          <a:prstGeom prst="rect">
            <a:avLst/>
          </a:prstGeom>
          <a:noFill/>
        </p:spPr>
        <p:txBody>
          <a:bodyPr wrap="square" rtlCol="0">
            <a:spAutoFit/>
          </a:bodyPr>
          <a:lstStyle/>
          <a:p>
            <a:r>
              <a:rPr lang="fr-FR" dirty="0" smtClean="0"/>
              <a:t>Hydrie (vase pour servir de l’eau) illustrant Perséphone debout, derrière elle, sa m</a:t>
            </a:r>
            <a:r>
              <a:rPr lang="fr-FR" dirty="0" smtClean="0"/>
              <a:t>ère Déméter, en face d’elle, Dionysos assis, ainsi qu’une Ménade.</a:t>
            </a:r>
          </a:p>
          <a:p>
            <a:r>
              <a:rPr lang="fr-FR" dirty="0" smtClean="0"/>
              <a:t>Musée de Lyon</a:t>
            </a:r>
            <a:endParaRPr lang="fr-FR" dirty="0"/>
          </a:p>
        </p:txBody>
      </p:sp>
    </p:spTree>
    <p:extLst>
      <p:ext uri="{BB962C8B-B14F-4D97-AF65-F5344CB8AC3E}">
        <p14:creationId xmlns:p14="http://schemas.microsoft.com/office/powerpoint/2010/main" val="40516924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Pourquoi les mystères?</a:t>
            </a:r>
            <a:endParaRPr lang="fr-FR" dirty="0"/>
          </a:p>
        </p:txBody>
      </p:sp>
      <p:sp>
        <p:nvSpPr>
          <p:cNvPr id="3" name="Espace réservé du contenu 2"/>
          <p:cNvSpPr>
            <a:spLocks noGrp="1"/>
          </p:cNvSpPr>
          <p:nvPr>
            <p:ph idx="1"/>
          </p:nvPr>
        </p:nvSpPr>
        <p:spPr/>
        <p:txBody>
          <a:bodyPr>
            <a:normAutofit/>
          </a:bodyPr>
          <a:lstStyle/>
          <a:p>
            <a:r>
              <a:rPr lang="fr-FR" dirty="0" smtClean="0"/>
              <a:t>Répondre à l’angoisse de la mort? (</a:t>
            </a:r>
            <a:r>
              <a:rPr lang="fr-FR" dirty="0" err="1" smtClean="0"/>
              <a:t>Flacelière</a:t>
            </a:r>
            <a:r>
              <a:rPr lang="fr-FR" dirty="0" smtClean="0"/>
              <a:t>, 1965)</a:t>
            </a:r>
          </a:p>
          <a:p>
            <a:r>
              <a:rPr lang="fr-FR" dirty="0" smtClean="0"/>
              <a:t>Se préoccuper de l’au-delà?</a:t>
            </a:r>
          </a:p>
          <a:p>
            <a:r>
              <a:rPr lang="fr-FR" dirty="0" smtClean="0"/>
              <a:t>La pythie avait proclamé Socrate comme le plus sage des hommes!</a:t>
            </a:r>
          </a:p>
          <a:p>
            <a:pPr lvl="1"/>
            <a:r>
              <a:rPr lang="fr-FR" dirty="0" err="1" smtClean="0"/>
              <a:t>Kairéphon</a:t>
            </a:r>
            <a:r>
              <a:rPr lang="fr-FR" dirty="0" smtClean="0"/>
              <a:t> </a:t>
            </a:r>
            <a:r>
              <a:rPr lang="fr-FR" dirty="0"/>
              <a:t>va poser à la Pythie, l’oracle de Delphes une question étonnante : « Y a-t-il un homme plus sage que Socrate ?». La Pythie répond </a:t>
            </a:r>
            <a:r>
              <a:rPr lang="fr-FR" dirty="0" smtClean="0"/>
              <a:t>:</a:t>
            </a:r>
            <a:endParaRPr lang="fr-FR" dirty="0"/>
          </a:p>
          <a:p>
            <a:pPr lvl="1"/>
            <a:r>
              <a:rPr lang="fr-FR" dirty="0"/>
              <a:t>« Il n’y a pas d’homme plus sage que Socrate »</a:t>
            </a:r>
          </a:p>
          <a:p>
            <a:endParaRPr lang="fr-FR" dirty="0"/>
          </a:p>
        </p:txBody>
      </p:sp>
    </p:spTree>
    <p:extLst>
      <p:ext uri="{BB962C8B-B14F-4D97-AF65-F5344CB8AC3E}">
        <p14:creationId xmlns:p14="http://schemas.microsoft.com/office/powerpoint/2010/main" val="41688426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Hymnes Homériques</a:t>
            </a:r>
            <a:endParaRPr lang="fr-FR" dirty="0"/>
          </a:p>
        </p:txBody>
      </p:sp>
      <p:sp>
        <p:nvSpPr>
          <p:cNvPr id="3" name="Espace réservé du contenu 2"/>
          <p:cNvSpPr>
            <a:spLocks noGrp="1"/>
          </p:cNvSpPr>
          <p:nvPr>
            <p:ph idx="1"/>
          </p:nvPr>
        </p:nvSpPr>
        <p:spPr/>
        <p:txBody>
          <a:bodyPr/>
          <a:lstStyle/>
          <a:p>
            <a:r>
              <a:rPr lang="fr-FR" dirty="0" smtClean="0">
                <a:hlinkClick r:id="rId2"/>
              </a:rPr>
              <a:t>Une traduction de Leconte de </a:t>
            </a:r>
            <a:r>
              <a:rPr lang="fr-FR" dirty="0" err="1" smtClean="0">
                <a:hlinkClick r:id="rId2"/>
              </a:rPr>
              <a:t>Lisle</a:t>
            </a:r>
            <a:r>
              <a:rPr lang="fr-FR" dirty="0" smtClean="0">
                <a:hlinkClick r:id="rId2"/>
              </a:rPr>
              <a:t> </a:t>
            </a:r>
            <a:r>
              <a:rPr lang="fr-FR" dirty="0" smtClean="0"/>
              <a:t>(1893):</a:t>
            </a:r>
          </a:p>
          <a:p>
            <a:r>
              <a:rPr lang="fr-FR" dirty="0" smtClean="0"/>
              <a:t>Homère raconte comment Perséphone fut enlevée par Hadès et comment Déméter entreprit ses recherches pour retrouver sa fille Perséphone.</a:t>
            </a:r>
            <a:endParaRPr lang="fr-FR" dirty="0"/>
          </a:p>
        </p:txBody>
      </p:sp>
    </p:spTree>
    <p:extLst>
      <p:ext uri="{BB962C8B-B14F-4D97-AF65-F5344CB8AC3E}">
        <p14:creationId xmlns:p14="http://schemas.microsoft.com/office/powerpoint/2010/main" val="19520604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897373"/>
            <a:ext cx="6400800" cy="1083827"/>
          </a:xfrm>
        </p:spPr>
        <p:txBody>
          <a:bodyPr>
            <a:normAutofit fontScale="90000"/>
          </a:bodyPr>
          <a:lstStyle/>
          <a:p>
            <a:pPr lvl="1" algn="ctr" rtl="0">
              <a:spcBef>
                <a:spcPct val="0"/>
              </a:spcBef>
            </a:pPr>
            <a:r>
              <a:rPr lang="fr-FR" sz="2800" dirty="0" smtClean="0"/>
              <a:t>4. Apollon </a:t>
            </a:r>
            <a:r>
              <a:rPr lang="fr-FR" sz="2800" dirty="0"/>
              <a:t>et les oracles de Delphes et de Didymes.</a:t>
            </a:r>
            <a:br>
              <a:rPr lang="fr-FR" sz="2800" dirty="0"/>
            </a:br>
            <a:endParaRPr lang="fr-FR" dirty="0"/>
          </a:p>
        </p:txBody>
      </p:sp>
      <p:sp>
        <p:nvSpPr>
          <p:cNvPr id="3" name="Espace réservé du contenu 2"/>
          <p:cNvSpPr>
            <a:spLocks noGrp="1"/>
          </p:cNvSpPr>
          <p:nvPr>
            <p:ph idx="1"/>
          </p:nvPr>
        </p:nvSpPr>
        <p:spPr>
          <a:xfrm>
            <a:off x="1007755" y="2236528"/>
            <a:ext cx="7261361" cy="3437630"/>
          </a:xfrm>
        </p:spPr>
        <p:txBody>
          <a:bodyPr>
            <a:normAutofit/>
          </a:bodyPr>
          <a:lstStyle/>
          <a:p>
            <a:r>
              <a:rPr lang="fr-FR" dirty="0" smtClean="0"/>
              <a:t>Apollon, dieu de la musique et des oracles</a:t>
            </a:r>
          </a:p>
          <a:p>
            <a:r>
              <a:rPr lang="fr-FR" dirty="0" smtClean="0"/>
              <a:t>Oracles: vouloir connaître l’avenir et le …passé en consultant Apollon</a:t>
            </a:r>
          </a:p>
          <a:p>
            <a:r>
              <a:rPr lang="fr-FR" dirty="0" smtClean="0"/>
              <a:t>Les propos sont repris par la </a:t>
            </a:r>
            <a:r>
              <a:rPr lang="fr-FR" dirty="0" smtClean="0"/>
              <a:t>Pythie (à Delphes) </a:t>
            </a:r>
            <a:r>
              <a:rPr lang="fr-FR" dirty="0" smtClean="0"/>
              <a:t>et interprétés par des </a:t>
            </a:r>
            <a:r>
              <a:rPr lang="fr-FR" dirty="0" smtClean="0"/>
              <a:t>prêtres</a:t>
            </a:r>
          </a:p>
          <a:p>
            <a:r>
              <a:rPr lang="fr-FR" dirty="0" smtClean="0"/>
              <a:t>Rappel mythologique: Apollon avait tué le serpent Python, enfant de Gaia, qui possédait son oracle à Delphes;</a:t>
            </a:r>
          </a:p>
          <a:p>
            <a:r>
              <a:rPr lang="fr-FR" dirty="0" smtClean="0"/>
              <a:t>La Pythie devait </a:t>
            </a:r>
            <a:r>
              <a:rPr lang="fr-FR" dirty="0" smtClean="0"/>
              <a:t>être vierge;</a:t>
            </a:r>
            <a:endParaRPr lang="fr-FR" dirty="0" smtClean="0"/>
          </a:p>
        </p:txBody>
      </p:sp>
    </p:spTree>
    <p:extLst>
      <p:ext uri="{BB962C8B-B14F-4D97-AF65-F5344CB8AC3E}">
        <p14:creationId xmlns:p14="http://schemas.microsoft.com/office/powerpoint/2010/main" val="24857113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6160" y="1076960"/>
            <a:ext cx="7345680" cy="4704080"/>
          </a:xfrm>
        </p:spPr>
        <p:txBody>
          <a:bodyPr/>
          <a:lstStyle/>
          <a:p>
            <a:r>
              <a:rPr lang="fr-FR" dirty="0" smtClean="0"/>
              <a:t>Les consultations étaient mensuelles, le 7 du mois</a:t>
            </a:r>
          </a:p>
          <a:p>
            <a:r>
              <a:rPr lang="fr-FR" dirty="0"/>
              <a:t>On consultait les oracles pour toutes sortes de raisons:</a:t>
            </a:r>
          </a:p>
          <a:p>
            <a:pPr lvl="1"/>
            <a:r>
              <a:rPr lang="fr-FR" dirty="0"/>
              <a:t>Connaître l’issue d’une guerre</a:t>
            </a:r>
          </a:p>
          <a:p>
            <a:pPr lvl="1"/>
            <a:r>
              <a:rPr lang="fr-FR" dirty="0"/>
              <a:t>Connaître l’impact d’un mariage, d’une naissance</a:t>
            </a:r>
          </a:p>
          <a:p>
            <a:endParaRPr lang="fr-FR" dirty="0"/>
          </a:p>
        </p:txBody>
      </p:sp>
    </p:spTree>
    <p:extLst>
      <p:ext uri="{BB962C8B-B14F-4D97-AF65-F5344CB8AC3E}">
        <p14:creationId xmlns:p14="http://schemas.microsoft.com/office/powerpoint/2010/main" val="15435544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À Delphes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La cité est couverte d’édifices offerts par de riches commanditaires, des chefs d’État,</a:t>
            </a:r>
          </a:p>
          <a:p>
            <a:r>
              <a:rPr lang="fr-FR" dirty="0" smtClean="0"/>
              <a:t>Durée de l’oracle: j</a:t>
            </a:r>
            <a:r>
              <a:rPr lang="fr-FR" dirty="0" smtClean="0"/>
              <a:t>usqu’au </a:t>
            </a:r>
            <a:r>
              <a:rPr lang="fr-FR" dirty="0" smtClean="0"/>
              <a:t>2</a:t>
            </a:r>
            <a:r>
              <a:rPr lang="fr-FR" baseline="30000" dirty="0" smtClean="0"/>
              <a:t>e</a:t>
            </a:r>
            <a:r>
              <a:rPr lang="fr-FR" dirty="0" smtClean="0"/>
              <a:t> s. av. J.C. (victoire de Rome sur la Grèce)</a:t>
            </a:r>
          </a:p>
          <a:p>
            <a:r>
              <a:rPr lang="fr-FR" dirty="0" smtClean="0"/>
              <a:t>La Pythie, s’exprimait de façon confuse, incompréhensible après avoir bu de l’eau de la fontaine et mâché des feuilles de laurier…</a:t>
            </a:r>
          </a:p>
          <a:p>
            <a:r>
              <a:rPr lang="fr-FR" dirty="0" smtClean="0"/>
              <a:t>Ses propos étaient interprétés par des prêtres</a:t>
            </a:r>
          </a:p>
          <a:p>
            <a:r>
              <a:rPr lang="fr-FR" dirty="0" smtClean="0"/>
              <a:t>Les consultants payaient une taxe et offrait un sacrifice à Apollon</a:t>
            </a:r>
          </a:p>
          <a:p>
            <a:r>
              <a:rPr lang="fr-FR" dirty="0" smtClean="0"/>
              <a:t>La consultation se faisait dans une </a:t>
            </a:r>
            <a:r>
              <a:rPr lang="fr-FR" dirty="0" smtClean="0"/>
              <a:t>partie (l</a:t>
            </a:r>
            <a:r>
              <a:rPr lang="fr-FR" dirty="0" smtClean="0"/>
              <a:t>’a</a:t>
            </a:r>
            <a:r>
              <a:rPr lang="fr-FR" dirty="0" smtClean="0"/>
              <a:t>dyton) </a:t>
            </a:r>
            <a:r>
              <a:rPr lang="fr-FR" dirty="0" smtClean="0"/>
              <a:t>du temple d’Apollon</a:t>
            </a:r>
            <a:endParaRPr lang="fr-FR" dirty="0"/>
          </a:p>
        </p:txBody>
      </p:sp>
    </p:spTree>
    <p:extLst>
      <p:ext uri="{BB962C8B-B14F-4D97-AF65-F5344CB8AC3E}">
        <p14:creationId xmlns:p14="http://schemas.microsoft.com/office/powerpoint/2010/main" val="29011944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6800" y="1127760"/>
            <a:ext cx="7183120" cy="4653280"/>
          </a:xfrm>
        </p:spPr>
        <p:txBody>
          <a:bodyPr/>
          <a:lstStyle/>
          <a:p>
            <a:r>
              <a:rPr lang="fr-FR" dirty="0" smtClean="0"/>
              <a:t>Combien co</a:t>
            </a:r>
            <a:r>
              <a:rPr lang="fr-FR" dirty="0" smtClean="0"/>
              <a:t>ûtait une consultation? (selon une inscription de Delphes):</a:t>
            </a:r>
          </a:p>
          <a:p>
            <a:r>
              <a:rPr lang="fr-FR" dirty="0" smtClean="0"/>
              <a:t>« …pour les affaires publiques, sept drachmes et deux oboles;  pour les affaires privées, quatre oboles. »</a:t>
            </a:r>
          </a:p>
          <a:p>
            <a:r>
              <a:rPr lang="fr-FR" dirty="0" smtClean="0"/>
              <a:t>Le salaire quotidien était de 2 oboles…</a:t>
            </a:r>
          </a:p>
          <a:p>
            <a:r>
              <a:rPr lang="fr-FR" dirty="0" smtClean="0"/>
              <a:t>Déroulement des consultations:</a:t>
            </a:r>
          </a:p>
          <a:p>
            <a:r>
              <a:rPr lang="fr-FR" dirty="0" smtClean="0"/>
              <a:t>« si quelques pèlerins nous sont venus de Grèce, qu’ils s’approchent, ainsi qu’il est de règle, dans l’ordre indiqué par le sort;  je prophétise, moi, selon celui qui me dicte le dieu. » (Eschyle, les Euménides).</a:t>
            </a:r>
          </a:p>
          <a:p>
            <a:r>
              <a:rPr lang="fr-FR" dirty="0" smtClean="0"/>
              <a:t>Les femmes ne pouvaient consulter elles-m</a:t>
            </a:r>
            <a:r>
              <a:rPr lang="fr-FR" dirty="0" smtClean="0"/>
              <a:t>êmes:  elles pouvaient le faire par personne interposées…</a:t>
            </a:r>
            <a:endParaRPr lang="fr-FR" dirty="0"/>
          </a:p>
        </p:txBody>
      </p:sp>
    </p:spTree>
    <p:extLst>
      <p:ext uri="{BB962C8B-B14F-4D97-AF65-F5344CB8AC3E}">
        <p14:creationId xmlns:p14="http://schemas.microsoft.com/office/powerpoint/2010/main" val="19762266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oracle célèbre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Crésus, roi de Lydie (Turquie) au 6</a:t>
            </a:r>
            <a:r>
              <a:rPr lang="fr-FR" baseline="30000" dirty="0" smtClean="0"/>
              <a:t>e</a:t>
            </a:r>
            <a:r>
              <a:rPr lang="fr-FR" dirty="0" smtClean="0"/>
              <a:t> s. av. J.C. devait se battre contre le roi de Perse, Cyrus.</a:t>
            </a:r>
          </a:p>
          <a:p>
            <a:r>
              <a:rPr lang="fr-FR" dirty="0" smtClean="0"/>
              <a:t>Il consulta l’oracle de Delphes pour connaître l’issue de la guerre.</a:t>
            </a:r>
          </a:p>
          <a:p>
            <a:r>
              <a:rPr lang="fr-FR" dirty="0" smtClean="0"/>
              <a:t>La Pythie lui prédit qu’il détruirait un grand empire s’il entreprenait cette guerre…</a:t>
            </a:r>
          </a:p>
          <a:p>
            <a:r>
              <a:rPr lang="fr-FR" dirty="0" smtClean="0"/>
              <a:t>Mais elle ne lui avait pas dit de quel empire il s’agissait!!! </a:t>
            </a:r>
          </a:p>
          <a:p>
            <a:r>
              <a:rPr lang="fr-FR" dirty="0" smtClean="0"/>
              <a:t>Il perdit contre Cyrus…</a:t>
            </a:r>
            <a:endParaRPr lang="fr-FR" dirty="0"/>
          </a:p>
        </p:txBody>
      </p:sp>
    </p:spTree>
    <p:extLst>
      <p:ext uri="{BB962C8B-B14F-4D97-AF65-F5344CB8AC3E}">
        <p14:creationId xmlns:p14="http://schemas.microsoft.com/office/powerpoint/2010/main" val="41093377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dionysies</a:t>
            </a:r>
            <a:endParaRPr lang="fr-FR" dirty="0"/>
          </a:p>
        </p:txBody>
      </p:sp>
      <p:sp>
        <p:nvSpPr>
          <p:cNvPr id="3" name="Espace réservé du contenu 2"/>
          <p:cNvSpPr>
            <a:spLocks noGrp="1"/>
          </p:cNvSpPr>
          <p:nvPr>
            <p:ph idx="1"/>
          </p:nvPr>
        </p:nvSpPr>
        <p:spPr/>
        <p:txBody>
          <a:bodyPr/>
          <a:lstStyle/>
          <a:p>
            <a:pPr lvl="2"/>
            <a:r>
              <a:rPr lang="fr-FR" sz="2000" dirty="0"/>
              <a:t>Cortège bruyant avec musiciens et porteurs de phallus (fertilité)</a:t>
            </a:r>
          </a:p>
          <a:p>
            <a:pPr lvl="2"/>
            <a:r>
              <a:rPr lang="fr-FR" sz="2000" dirty="0"/>
              <a:t>Participants interpellent la foule…grossièrement</a:t>
            </a:r>
          </a:p>
          <a:p>
            <a:pPr lvl="2"/>
            <a:r>
              <a:rPr lang="fr-FR" sz="2000" dirty="0"/>
              <a:t>Banquets et beaucoup de vin</a:t>
            </a:r>
          </a:p>
          <a:p>
            <a:pPr lvl="2"/>
            <a:r>
              <a:rPr lang="fr-FR" sz="2000" dirty="0"/>
              <a:t>Sacrifices de taureaux et de cochons de lait</a:t>
            </a:r>
          </a:p>
          <a:p>
            <a:pPr lvl="2"/>
            <a:r>
              <a:rPr lang="fr-FR" sz="2000" dirty="0"/>
              <a:t>Fêtes célébrées partout en Grèce</a:t>
            </a:r>
          </a:p>
          <a:p>
            <a:pPr lvl="2"/>
            <a:r>
              <a:rPr lang="fr-FR" sz="2000" dirty="0"/>
              <a:t>Puis présentations de 3 tragédies et 1 drame, puis 1 comédie</a:t>
            </a:r>
          </a:p>
          <a:p>
            <a:pPr indent="0">
              <a:buNone/>
            </a:pPr>
            <a:endParaRPr lang="fr-FR" dirty="0"/>
          </a:p>
        </p:txBody>
      </p:sp>
    </p:spTree>
    <p:extLst>
      <p:ext uri="{BB962C8B-B14F-4D97-AF65-F5344CB8AC3E}">
        <p14:creationId xmlns:p14="http://schemas.microsoft.com/office/powerpoint/2010/main" val="28473915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6 à 11.45.32.png"/>
          <p:cNvPicPr>
            <a:picLocks noGrp="1" noChangeAspect="1"/>
          </p:cNvPicPr>
          <p:nvPr>
            <p:ph idx="1"/>
          </p:nvPr>
        </p:nvPicPr>
        <p:blipFill>
          <a:blip r:embed="rId2" cstate="email">
            <a:extLst>
              <a:ext uri="{28A0092B-C50C-407E-A947-70E740481C1C}">
                <a14:useLocalDpi xmlns:a14="http://schemas.microsoft.com/office/drawing/2010/main"/>
              </a:ext>
            </a:extLst>
          </a:blip>
          <a:srcRect l="-20188" r="-20188"/>
          <a:stretch>
            <a:fillRect/>
          </a:stretch>
        </p:blipFill>
        <p:spPr>
          <a:xfrm>
            <a:off x="-276412" y="924462"/>
            <a:ext cx="7151688" cy="4735513"/>
          </a:xfrm>
        </p:spPr>
      </p:pic>
      <p:sp>
        <p:nvSpPr>
          <p:cNvPr id="5" name="ZoneTexte 4"/>
          <p:cNvSpPr txBox="1"/>
          <p:nvPr/>
        </p:nvSpPr>
        <p:spPr>
          <a:xfrm>
            <a:off x="6584922" y="1932803"/>
            <a:ext cx="1628975" cy="2031325"/>
          </a:xfrm>
          <a:prstGeom prst="rect">
            <a:avLst/>
          </a:prstGeom>
          <a:noFill/>
        </p:spPr>
        <p:txBody>
          <a:bodyPr wrap="square" rtlCol="0">
            <a:spAutoFit/>
          </a:bodyPr>
          <a:lstStyle/>
          <a:p>
            <a:r>
              <a:rPr lang="fr-FR" dirty="0" smtClean="0"/>
              <a:t>Le roi Égée consulte la Pythie de Delphes, assise sur son trépied au temple d’Apollon.</a:t>
            </a:r>
            <a:endParaRPr lang="fr-FR" dirty="0"/>
          </a:p>
        </p:txBody>
      </p:sp>
    </p:spTree>
    <p:extLst>
      <p:ext uri="{BB962C8B-B14F-4D97-AF65-F5344CB8AC3E}">
        <p14:creationId xmlns:p14="http://schemas.microsoft.com/office/powerpoint/2010/main" val="19111908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98868" y="1016409"/>
            <a:ext cx="7256443" cy="4975281"/>
          </a:xfrm>
        </p:spPr>
        <p:txBody>
          <a:bodyPr/>
          <a:lstStyle/>
          <a:p>
            <a:r>
              <a:rPr lang="fr-FR" dirty="0"/>
              <a:t>«connais-toi toi-même</a:t>
            </a:r>
            <a:r>
              <a:rPr lang="fr-FR" dirty="0" smtClean="0"/>
              <a:t>» : inscription sur le temple d’Apollon</a:t>
            </a:r>
            <a:endParaRPr lang="fr-FR" dirty="0"/>
          </a:p>
        </p:txBody>
      </p:sp>
      <p:pic>
        <p:nvPicPr>
          <p:cNvPr id="4" name="Image 3" descr="Capture d’écran 2014-09-06 à 11.50.3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036636" cy="6640559"/>
          </a:xfrm>
          <a:prstGeom prst="rect">
            <a:avLst/>
          </a:prstGeom>
        </p:spPr>
      </p:pic>
      <p:sp>
        <p:nvSpPr>
          <p:cNvPr id="5" name="ZoneTexte 4"/>
          <p:cNvSpPr txBox="1"/>
          <p:nvPr/>
        </p:nvSpPr>
        <p:spPr>
          <a:xfrm>
            <a:off x="3078486" y="220892"/>
            <a:ext cx="5176825" cy="1200329"/>
          </a:xfrm>
          <a:prstGeom prst="rect">
            <a:avLst/>
          </a:prstGeom>
          <a:noFill/>
        </p:spPr>
        <p:txBody>
          <a:bodyPr wrap="square" rtlCol="0">
            <a:spAutoFit/>
          </a:bodyPr>
          <a:lstStyle/>
          <a:p>
            <a:r>
              <a:rPr lang="fr-FR" dirty="0" smtClean="0"/>
              <a:t>Temple d’Apollon à Didymes</a:t>
            </a:r>
          </a:p>
          <a:p>
            <a:r>
              <a:rPr lang="fr-FR" dirty="0" smtClean="0"/>
              <a:t>118 m X 60 </a:t>
            </a:r>
            <a:r>
              <a:rPr lang="fr-FR" dirty="0" smtClean="0"/>
              <a:t>m (commandé par Alexandre le Grand;</a:t>
            </a:r>
            <a:endParaRPr lang="fr-FR" dirty="0" smtClean="0"/>
          </a:p>
          <a:p>
            <a:r>
              <a:rPr lang="fr-FR" dirty="0" smtClean="0"/>
              <a:t>Ionique, 4</a:t>
            </a:r>
            <a:r>
              <a:rPr lang="fr-FR" baseline="30000" dirty="0" smtClean="0"/>
              <a:t>e</a:t>
            </a:r>
            <a:r>
              <a:rPr lang="fr-FR" dirty="0" smtClean="0"/>
              <a:t> s. av. J.C.)</a:t>
            </a:r>
            <a:endParaRPr lang="fr-FR" dirty="0" smtClean="0"/>
          </a:p>
          <a:p>
            <a:endParaRPr lang="fr-FR" dirty="0"/>
          </a:p>
        </p:txBody>
      </p:sp>
    </p:spTree>
    <p:extLst>
      <p:ext uri="{BB962C8B-B14F-4D97-AF65-F5344CB8AC3E}">
        <p14:creationId xmlns:p14="http://schemas.microsoft.com/office/powerpoint/2010/main" val="11267332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G_020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25525" y="1006475"/>
            <a:ext cx="7234238" cy="4895850"/>
          </a:xfrm>
        </p:spPr>
      </p:pic>
      <p:sp>
        <p:nvSpPr>
          <p:cNvPr id="5" name="ZoneTexte 4"/>
          <p:cNvSpPr txBox="1"/>
          <p:nvPr/>
        </p:nvSpPr>
        <p:spPr>
          <a:xfrm>
            <a:off x="3007360" y="1239520"/>
            <a:ext cx="3423920" cy="369332"/>
          </a:xfrm>
          <a:prstGeom prst="rect">
            <a:avLst/>
          </a:prstGeom>
          <a:noFill/>
        </p:spPr>
        <p:txBody>
          <a:bodyPr wrap="square" rtlCol="0">
            <a:spAutoFit/>
          </a:bodyPr>
          <a:lstStyle/>
          <a:p>
            <a:r>
              <a:rPr lang="fr-FR" dirty="0" smtClean="0"/>
              <a:t>L’intérieur du temple de Didymes</a:t>
            </a:r>
            <a:endParaRPr lang="fr-FR" dirty="0"/>
          </a:p>
        </p:txBody>
      </p:sp>
    </p:spTree>
    <p:extLst>
      <p:ext uri="{BB962C8B-B14F-4D97-AF65-F5344CB8AC3E}">
        <p14:creationId xmlns:p14="http://schemas.microsoft.com/office/powerpoint/2010/main" val="21628946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G_0212.JPG"/>
          <p:cNvPicPr>
            <a:picLocks noGrp="1" noChangeAspect="1"/>
          </p:cNvPicPr>
          <p:nvPr>
            <p:ph idx="1"/>
          </p:nvPr>
        </p:nvPicPr>
        <p:blipFill>
          <a:blip r:embed="rId2" cstate="email">
            <a:extLst>
              <a:ext uri="{28A0092B-C50C-407E-A947-70E740481C1C}">
                <a14:useLocalDpi xmlns:a14="http://schemas.microsoft.com/office/drawing/2010/main"/>
              </a:ext>
            </a:extLst>
          </a:blip>
          <a:srcRect l="-64624" r="-64624"/>
          <a:stretch>
            <a:fillRect/>
          </a:stretch>
        </p:blipFill>
        <p:spPr>
          <a:xfrm>
            <a:off x="-1035685" y="913765"/>
            <a:ext cx="7283450" cy="4765675"/>
          </a:xfrm>
        </p:spPr>
      </p:pic>
      <p:sp>
        <p:nvSpPr>
          <p:cNvPr id="5" name="ZoneTexte 4"/>
          <p:cNvSpPr txBox="1"/>
          <p:nvPr/>
        </p:nvSpPr>
        <p:spPr>
          <a:xfrm>
            <a:off x="4734560" y="1361440"/>
            <a:ext cx="3312160" cy="1477328"/>
          </a:xfrm>
          <a:prstGeom prst="rect">
            <a:avLst/>
          </a:prstGeom>
          <a:noFill/>
        </p:spPr>
        <p:txBody>
          <a:bodyPr wrap="square" rtlCol="0">
            <a:spAutoFit/>
          </a:bodyPr>
          <a:lstStyle/>
          <a:p>
            <a:r>
              <a:rPr lang="fr-FR" dirty="0" smtClean="0"/>
              <a:t>Couloir qu’empruntaient les pr</a:t>
            </a:r>
            <a:r>
              <a:rPr lang="fr-FR" dirty="0" smtClean="0"/>
              <a:t>êtres qui apportaient les demandes à Apollon; ils revenaient par l’autre couloir parallèle pour apporter la réponse du dieu.</a:t>
            </a:r>
            <a:endParaRPr lang="fr-FR" dirty="0"/>
          </a:p>
        </p:txBody>
      </p:sp>
    </p:spTree>
    <p:extLst>
      <p:ext uri="{BB962C8B-B14F-4D97-AF65-F5344CB8AC3E}">
        <p14:creationId xmlns:p14="http://schemas.microsoft.com/office/powerpoint/2010/main" val="34305069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G_0213.JPG"/>
          <p:cNvPicPr>
            <a:picLocks noGrp="1" noChangeAspect="1"/>
          </p:cNvPicPr>
          <p:nvPr>
            <p:ph idx="1"/>
          </p:nvPr>
        </p:nvPicPr>
        <p:blipFill>
          <a:blip r:embed="rId2" cstate="email">
            <a:extLst>
              <a:ext uri="{28A0092B-C50C-407E-A947-70E740481C1C}">
                <a14:useLocalDpi xmlns:a14="http://schemas.microsoft.com/office/drawing/2010/main"/>
              </a:ext>
            </a:extLst>
          </a:blip>
          <a:srcRect l="-1425" r="-1425"/>
          <a:stretch>
            <a:fillRect/>
          </a:stretch>
        </p:blipFill>
        <p:spPr>
          <a:xfrm>
            <a:off x="1006475" y="1127125"/>
            <a:ext cx="7273925" cy="4714875"/>
          </a:xfrm>
        </p:spPr>
      </p:pic>
    </p:spTree>
    <p:extLst>
      <p:ext uri="{BB962C8B-B14F-4D97-AF65-F5344CB8AC3E}">
        <p14:creationId xmlns:p14="http://schemas.microsoft.com/office/powerpoint/2010/main" val="36951880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G_0216.JPG"/>
          <p:cNvPicPr>
            <a:picLocks noGrp="1" noChangeAspect="1"/>
          </p:cNvPicPr>
          <p:nvPr>
            <p:ph idx="1"/>
          </p:nvPr>
        </p:nvPicPr>
        <p:blipFill>
          <a:blip r:embed="rId2" cstate="email">
            <a:extLst>
              <a:ext uri="{28A0092B-C50C-407E-A947-70E740481C1C}">
                <a14:useLocalDpi xmlns:a14="http://schemas.microsoft.com/office/drawing/2010/main"/>
              </a:ext>
            </a:extLst>
          </a:blip>
          <a:srcRect l="-2877" r="-2877"/>
          <a:stretch>
            <a:fillRect/>
          </a:stretch>
        </p:blipFill>
        <p:spPr>
          <a:xfrm>
            <a:off x="741045" y="975360"/>
            <a:ext cx="5060756" cy="3190240"/>
          </a:xfrm>
        </p:spPr>
      </p:pic>
      <p:pic>
        <p:nvPicPr>
          <p:cNvPr id="5" name="Image 4" descr="IMG_02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0879" y="975360"/>
            <a:ext cx="3373120" cy="5059680"/>
          </a:xfrm>
          <a:prstGeom prst="rect">
            <a:avLst/>
          </a:prstGeom>
        </p:spPr>
      </p:pic>
      <p:sp>
        <p:nvSpPr>
          <p:cNvPr id="6" name="ZoneTexte 5"/>
          <p:cNvSpPr txBox="1"/>
          <p:nvPr/>
        </p:nvSpPr>
        <p:spPr>
          <a:xfrm>
            <a:off x="975360" y="4643120"/>
            <a:ext cx="3931920" cy="1200329"/>
          </a:xfrm>
          <a:prstGeom prst="rect">
            <a:avLst/>
          </a:prstGeom>
          <a:noFill/>
        </p:spPr>
        <p:txBody>
          <a:bodyPr wrap="square" rtlCol="0">
            <a:spAutoFit/>
          </a:bodyPr>
          <a:lstStyle/>
          <a:p>
            <a:r>
              <a:rPr lang="fr-FR" dirty="0" smtClean="0"/>
              <a:t>Quelques uns des tambours du temple de Didymes.</a:t>
            </a:r>
          </a:p>
          <a:p>
            <a:r>
              <a:rPr lang="fr-FR" dirty="0" smtClean="0"/>
              <a:t>Luc Guay près d’un chapiteau ionique colossal!!!</a:t>
            </a:r>
            <a:endParaRPr lang="fr-FR" dirty="0"/>
          </a:p>
        </p:txBody>
      </p:sp>
    </p:spTree>
    <p:extLst>
      <p:ext uri="{BB962C8B-B14F-4D97-AF65-F5344CB8AC3E}">
        <p14:creationId xmlns:p14="http://schemas.microsoft.com/office/powerpoint/2010/main" val="19005326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Didymes</a:t>
            </a:r>
            <a:endParaRPr lang="fr-FR" dirty="0"/>
          </a:p>
        </p:txBody>
      </p:sp>
      <p:sp>
        <p:nvSpPr>
          <p:cNvPr id="3" name="Espace réservé du contenu 2"/>
          <p:cNvSpPr>
            <a:spLocks noGrp="1"/>
          </p:cNvSpPr>
          <p:nvPr>
            <p:ph idx="1"/>
          </p:nvPr>
        </p:nvSpPr>
        <p:spPr/>
        <p:txBody>
          <a:bodyPr>
            <a:normAutofit fontScale="77500" lnSpcReduction="20000"/>
          </a:bodyPr>
          <a:lstStyle/>
          <a:p>
            <a:r>
              <a:rPr lang="fr-FR" sz="2400" dirty="0" smtClean="0"/>
              <a:t>Lieu où s’établit Apollon, fils de Zeus et de Léto</a:t>
            </a:r>
          </a:p>
          <a:p>
            <a:r>
              <a:rPr lang="fr-FR" sz="2400" dirty="0" smtClean="0"/>
              <a:t>Sa sœur jumelle Artémis s’établit à Éphèse</a:t>
            </a:r>
          </a:p>
          <a:p>
            <a:r>
              <a:rPr lang="fr-FR" sz="2400" dirty="0" smtClean="0"/>
              <a:t>Didymes = en l’honneur des jumeaux</a:t>
            </a:r>
          </a:p>
          <a:p>
            <a:r>
              <a:rPr lang="fr-FR" sz="2400" dirty="0" smtClean="0"/>
              <a:t>Oracle dès le 7</a:t>
            </a:r>
            <a:r>
              <a:rPr lang="fr-FR" sz="2400" baseline="30000" dirty="0" smtClean="0"/>
              <a:t>e</a:t>
            </a:r>
            <a:r>
              <a:rPr lang="fr-FR" sz="2400" dirty="0" smtClean="0"/>
              <a:t> s. av. J.C.</a:t>
            </a:r>
          </a:p>
          <a:p>
            <a:r>
              <a:rPr lang="fr-FR" sz="2400" dirty="0" smtClean="0"/>
              <a:t>Aussi important que celui de </a:t>
            </a:r>
            <a:r>
              <a:rPr lang="fr-FR" sz="2400" dirty="0" smtClean="0"/>
              <a:t>Delphes</a:t>
            </a:r>
          </a:p>
          <a:p>
            <a:r>
              <a:rPr lang="fr-FR" sz="2400" dirty="0" smtClean="0"/>
              <a:t>Didymes était rattaché à Milet par une voie sacrée (19 km)</a:t>
            </a:r>
          </a:p>
          <a:p>
            <a:pPr lvl="1"/>
            <a:r>
              <a:rPr lang="fr-FR" sz="2200" dirty="0" smtClean="0"/>
              <a:t>A eu grande influence en Asie Mineure</a:t>
            </a:r>
            <a:endParaRPr lang="fr-FR" sz="2200" dirty="0" smtClean="0"/>
          </a:p>
          <a:p>
            <a:endParaRPr lang="fr-FR" dirty="0"/>
          </a:p>
        </p:txBody>
      </p:sp>
    </p:spTree>
    <p:extLst>
      <p:ext uri="{BB962C8B-B14F-4D97-AF65-F5344CB8AC3E}">
        <p14:creationId xmlns:p14="http://schemas.microsoft.com/office/powerpoint/2010/main" val="5517021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5840" y="1127760"/>
            <a:ext cx="7315200" cy="4683760"/>
          </a:xfrm>
        </p:spPr>
        <p:txBody>
          <a:bodyPr>
            <a:normAutofit fontScale="85000" lnSpcReduction="20000"/>
          </a:bodyPr>
          <a:lstStyle/>
          <a:p>
            <a:r>
              <a:rPr lang="fr-FR" dirty="0" smtClean="0"/>
              <a:t>Types de questions posées à Apollon à Didymes:</a:t>
            </a:r>
          </a:p>
          <a:p>
            <a:r>
              <a:rPr lang="fr-FR" dirty="0" err="1"/>
              <a:t>Apphéiôn</a:t>
            </a:r>
            <a:r>
              <a:rPr lang="fr-FR" dirty="0"/>
              <a:t>, appelé aussi </a:t>
            </a:r>
            <a:r>
              <a:rPr lang="fr-FR" dirty="0" err="1"/>
              <a:t>Hérônas</a:t>
            </a:r>
            <a:r>
              <a:rPr lang="fr-FR" dirty="0"/>
              <a:t>, un Alexandrin, demande </a:t>
            </a:r>
            <a:r>
              <a:rPr lang="fr-FR" dirty="0" smtClean="0"/>
              <a:t>:</a:t>
            </a:r>
          </a:p>
          <a:p>
            <a:pPr indent="0">
              <a:buNone/>
            </a:pPr>
            <a:endParaRPr lang="fr-FR" dirty="0"/>
          </a:p>
          <a:p>
            <a:pPr indent="0">
              <a:buNone/>
            </a:pPr>
            <a:r>
              <a:rPr lang="fr-FR" dirty="0"/>
              <a:t>"Puisqu'en tout temps, les dieux de ses ancêtres et toi-même le protègent dans le métier qu'il exerce, pour cette raison il te demande, maître, s'il acquerra la gloire, comme toujours, à la fois dans les exercices d'acrobatie et dans le dressage des taureaux, et s'il accomplira avec gloire son service."</a:t>
            </a:r>
          </a:p>
          <a:p>
            <a:r>
              <a:rPr lang="fr-FR" dirty="0"/>
              <a:t>Le </a:t>
            </a:r>
            <a:r>
              <a:rPr lang="fr-FR" dirty="0" err="1"/>
              <a:t>Didyméen</a:t>
            </a:r>
            <a:r>
              <a:rPr lang="fr-FR" dirty="0"/>
              <a:t> a répondu : "Si tu supplies </a:t>
            </a:r>
            <a:r>
              <a:rPr lang="fr-FR" dirty="0" err="1"/>
              <a:t>Phoibos</a:t>
            </a:r>
            <a:r>
              <a:rPr lang="fr-FR" dirty="0"/>
              <a:t> et l’œil rapide de l'ineffable Sarapis et Némésis, surveillante des athlètes des stades, tu auras en eux de quoi secourir tes desseins</a:t>
            </a:r>
            <a:r>
              <a:rPr lang="fr-FR" dirty="0" smtClean="0"/>
              <a:t>. »</a:t>
            </a:r>
            <a:endParaRPr lang="fr-FR" dirty="0"/>
          </a:p>
          <a:p>
            <a:r>
              <a:rPr lang="fr-FR" dirty="0" err="1" smtClean="0"/>
              <a:t>Karpos</a:t>
            </a:r>
            <a:r>
              <a:rPr lang="fr-FR" dirty="0" smtClean="0"/>
              <a:t> </a:t>
            </a:r>
            <a:r>
              <a:rPr lang="fr-FR" dirty="0"/>
              <a:t>demande si, comme il le lui a été dit précédemment, il plaît à Sérapis d'exaucer son </a:t>
            </a:r>
            <a:r>
              <a:rPr lang="fr-FR" dirty="0" err="1"/>
              <a:t>voeu</a:t>
            </a:r>
            <a:r>
              <a:rPr lang="fr-FR" dirty="0"/>
              <a:t>.</a:t>
            </a:r>
          </a:p>
          <a:p>
            <a:r>
              <a:rPr lang="fr-FR" dirty="0"/>
              <a:t>"Les immortels se réjouissent des bienfaisantes marques d'honneur que leur témoignent les mortels." </a:t>
            </a:r>
          </a:p>
          <a:p>
            <a:r>
              <a:rPr lang="fr-FR" dirty="0"/>
              <a:t>(BRICAULT Laurent, </a:t>
            </a:r>
            <a:r>
              <a:rPr lang="fr-FR" i="1" dirty="0"/>
              <a:t>Recueil des inscriptions concernant les cultes isiaques</a:t>
            </a:r>
            <a:r>
              <a:rPr lang="fr-FR" dirty="0"/>
              <a:t>, n°304/</a:t>
            </a:r>
            <a:r>
              <a:rPr lang="fr-FR" dirty="0" smtClean="0"/>
              <a:t>0901)</a:t>
            </a:r>
            <a:endParaRPr lang="fr-FR" dirty="0"/>
          </a:p>
        </p:txBody>
      </p:sp>
    </p:spTree>
    <p:extLst>
      <p:ext uri="{BB962C8B-B14F-4D97-AF65-F5344CB8AC3E}">
        <p14:creationId xmlns:p14="http://schemas.microsoft.com/office/powerpoint/2010/main" val="1610177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6000" y="1158240"/>
            <a:ext cx="7335520" cy="4511040"/>
          </a:xfrm>
        </p:spPr>
        <p:txBody>
          <a:bodyPr>
            <a:normAutofit fontScale="92500" lnSpcReduction="20000"/>
          </a:bodyPr>
          <a:lstStyle/>
          <a:p>
            <a:r>
              <a:rPr lang="fr-FR" dirty="0" smtClean="0"/>
              <a:t>L’importance de ces sanctuaires honorant les divinités:</a:t>
            </a:r>
          </a:p>
          <a:p>
            <a:pPr lvl="1"/>
            <a:r>
              <a:rPr lang="fr-FR" dirty="0"/>
              <a:t>Le théâtre</a:t>
            </a:r>
          </a:p>
          <a:p>
            <a:pPr lvl="1"/>
            <a:r>
              <a:rPr lang="fr-FR" dirty="0"/>
              <a:t>La médecine</a:t>
            </a:r>
          </a:p>
          <a:p>
            <a:pPr lvl="1"/>
            <a:r>
              <a:rPr lang="fr-FR" dirty="0"/>
              <a:t>Les oracles</a:t>
            </a:r>
          </a:p>
          <a:p>
            <a:pPr lvl="1"/>
            <a:r>
              <a:rPr lang="fr-FR" dirty="0"/>
              <a:t>Les </a:t>
            </a:r>
            <a:r>
              <a:rPr lang="fr-FR" dirty="0" smtClean="0"/>
              <a:t>mystères</a:t>
            </a:r>
          </a:p>
          <a:p>
            <a:r>
              <a:rPr lang="fr-FR" dirty="0" smtClean="0"/>
              <a:t>Les Grecs honoraient les m</a:t>
            </a:r>
            <a:r>
              <a:rPr lang="fr-FR" dirty="0" smtClean="0"/>
              <a:t>êmes divinités, peu importe les cités-États</a:t>
            </a:r>
          </a:p>
          <a:p>
            <a:pPr lvl="1"/>
            <a:r>
              <a:rPr lang="fr-FR" dirty="0" smtClean="0"/>
              <a:t>Tous se reconnaissaient dans ces coutumes</a:t>
            </a:r>
          </a:p>
          <a:p>
            <a:pPr lvl="1"/>
            <a:r>
              <a:rPr lang="fr-FR" dirty="0" smtClean="0"/>
              <a:t>Établissement d’une cohésion sociale malgré les différences d’intérêts</a:t>
            </a:r>
          </a:p>
          <a:p>
            <a:r>
              <a:rPr lang="fr-FR" dirty="0" smtClean="0"/>
              <a:t>Les pèlerins se rendaient en grand nombre dans ces sanctuaires</a:t>
            </a:r>
          </a:p>
          <a:p>
            <a:r>
              <a:rPr lang="fr-FR" dirty="0" smtClean="0"/>
              <a:t>Les cités-États qui comptaient ces sanctuaires devaient posséder des infrastructures pour recevoir ces pèlerins</a:t>
            </a:r>
          </a:p>
          <a:p>
            <a:pPr lvl="1"/>
            <a:r>
              <a:rPr lang="fr-FR" dirty="0" smtClean="0"/>
              <a:t>« compétition » entre les cités-États pour les édifices les plus somptueux</a:t>
            </a:r>
          </a:p>
          <a:p>
            <a:pPr lvl="1"/>
            <a:r>
              <a:rPr lang="fr-FR" dirty="0" smtClean="0"/>
              <a:t>Athènes prendra le dessus sur toutes les autres cités-État sous l’administration de Périclès</a:t>
            </a:r>
          </a:p>
          <a:p>
            <a:r>
              <a:rPr lang="fr-FR" dirty="0" smtClean="0"/>
              <a:t>Le clergé recevait des sommes d’argent importantes pour les « services » rendus</a:t>
            </a:r>
            <a:endParaRPr lang="fr-FR" dirty="0" smtClean="0"/>
          </a:p>
          <a:p>
            <a:pPr marL="514350" lvl="1" indent="0">
              <a:buNone/>
            </a:pPr>
            <a:endParaRPr lang="fr-FR" dirty="0"/>
          </a:p>
        </p:txBody>
      </p:sp>
    </p:spTree>
    <p:extLst>
      <p:ext uri="{BB962C8B-B14F-4D97-AF65-F5344CB8AC3E}">
        <p14:creationId xmlns:p14="http://schemas.microsoft.com/office/powerpoint/2010/main" val="27420063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10-06 à 20.19.47.png"/>
          <p:cNvPicPr>
            <a:picLocks noGrp="1" noChangeAspect="1"/>
          </p:cNvPicPr>
          <p:nvPr>
            <p:ph idx="1"/>
          </p:nvPr>
        </p:nvPicPr>
        <p:blipFill>
          <a:blip r:embed="rId2" cstate="email">
            <a:extLst>
              <a:ext uri="{28A0092B-C50C-407E-A947-70E740481C1C}">
                <a14:useLocalDpi xmlns:a14="http://schemas.microsoft.com/office/drawing/2010/main"/>
              </a:ext>
            </a:extLst>
          </a:blip>
          <a:srcRect l="-12725" r="-12725"/>
          <a:stretch>
            <a:fillRect/>
          </a:stretch>
        </p:blipFill>
        <p:spPr>
          <a:xfrm>
            <a:off x="558800" y="528320"/>
            <a:ext cx="8173914" cy="5191443"/>
          </a:xfrm>
        </p:spPr>
      </p:pic>
    </p:spTree>
    <p:extLst>
      <p:ext uri="{BB962C8B-B14F-4D97-AF65-F5344CB8AC3E}">
        <p14:creationId xmlns:p14="http://schemas.microsoft.com/office/powerpoint/2010/main" val="5058404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Lénéennes</a:t>
            </a:r>
            <a:endParaRPr lang="fr-FR" dirty="0"/>
          </a:p>
        </p:txBody>
      </p:sp>
      <p:sp>
        <p:nvSpPr>
          <p:cNvPr id="3" name="Espace réservé du contenu 2"/>
          <p:cNvSpPr>
            <a:spLocks noGrp="1"/>
          </p:cNvSpPr>
          <p:nvPr>
            <p:ph idx="1"/>
          </p:nvPr>
        </p:nvSpPr>
        <p:spPr/>
        <p:txBody>
          <a:bodyPr/>
          <a:lstStyle/>
          <a:p>
            <a:pPr marL="0" lvl="2" indent="-274320">
              <a:lnSpc>
                <a:spcPct val="150000"/>
              </a:lnSpc>
              <a:buFont typeface="Wingdings" pitchFamily="2" charset="2"/>
              <a:buChar char="v"/>
            </a:pPr>
            <a:r>
              <a:rPr lang="fr-FR" sz="1800" dirty="0"/>
              <a:t>Présentation de 2 tragédies et 1 </a:t>
            </a:r>
            <a:r>
              <a:rPr lang="fr-FR" sz="1800" dirty="0" smtClean="0"/>
              <a:t>comédie</a:t>
            </a:r>
            <a:endParaRPr lang="fr-FR" dirty="0" smtClean="0"/>
          </a:p>
          <a:p>
            <a:pPr marL="0" lvl="2" indent="-274320">
              <a:lnSpc>
                <a:spcPct val="150000"/>
              </a:lnSpc>
              <a:buFont typeface="Wingdings" pitchFamily="2" charset="2"/>
              <a:buChar char="v"/>
            </a:pPr>
            <a:r>
              <a:rPr lang="fr-FR" sz="1800" dirty="0" smtClean="0"/>
              <a:t>M</a:t>
            </a:r>
            <a:r>
              <a:rPr lang="fr-FR" sz="1800" dirty="0" smtClean="0"/>
              <a:t>êmes types de célébrations et de cérémonies que dionysies</a:t>
            </a:r>
            <a:endParaRPr lang="fr-FR" sz="1800" dirty="0"/>
          </a:p>
        </p:txBody>
      </p:sp>
    </p:spTree>
    <p:extLst>
      <p:ext uri="{BB962C8B-B14F-4D97-AF65-F5344CB8AC3E}">
        <p14:creationId xmlns:p14="http://schemas.microsoft.com/office/powerpoint/2010/main" val="20483522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9-04 à 19.29.09.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49338" y="786602"/>
            <a:ext cx="7191375" cy="4597400"/>
          </a:xfrm>
        </p:spPr>
      </p:pic>
      <p:sp>
        <p:nvSpPr>
          <p:cNvPr id="5" name="ZoneTexte 4"/>
          <p:cNvSpPr txBox="1"/>
          <p:nvPr/>
        </p:nvSpPr>
        <p:spPr>
          <a:xfrm>
            <a:off x="1159609" y="5384002"/>
            <a:ext cx="2760974" cy="369332"/>
          </a:xfrm>
          <a:prstGeom prst="rect">
            <a:avLst/>
          </a:prstGeom>
          <a:noFill/>
        </p:spPr>
        <p:txBody>
          <a:bodyPr wrap="square" rtlCol="0">
            <a:spAutoFit/>
          </a:bodyPr>
          <a:lstStyle/>
          <a:p>
            <a:r>
              <a:rPr lang="fr-FR" dirty="0" smtClean="0"/>
              <a:t>Dionysies</a:t>
            </a:r>
            <a:endParaRPr lang="fr-FR" dirty="0"/>
          </a:p>
        </p:txBody>
      </p:sp>
    </p:spTree>
    <p:extLst>
      <p:ext uri="{BB962C8B-B14F-4D97-AF65-F5344CB8AC3E}">
        <p14:creationId xmlns:p14="http://schemas.microsoft.com/office/powerpoint/2010/main" val="27930465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ctr" rtl="0">
              <a:spcBef>
                <a:spcPct val="0"/>
              </a:spcBef>
            </a:pPr>
            <a:r>
              <a:rPr lang="fr-FR" sz="2800" dirty="0"/>
              <a:t>Dionysos et le théâtre</a:t>
            </a:r>
            <a:br>
              <a:rPr lang="fr-FR" sz="2800" dirty="0"/>
            </a:br>
            <a:endParaRPr lang="fr-FR" dirty="0"/>
          </a:p>
        </p:txBody>
      </p:sp>
      <p:sp>
        <p:nvSpPr>
          <p:cNvPr id="3" name="Espace réservé du contenu 2"/>
          <p:cNvSpPr>
            <a:spLocks noGrp="1"/>
          </p:cNvSpPr>
          <p:nvPr>
            <p:ph idx="1"/>
          </p:nvPr>
        </p:nvSpPr>
        <p:spPr>
          <a:xfrm>
            <a:off x="938731" y="1981200"/>
            <a:ext cx="7440824" cy="3665347"/>
          </a:xfrm>
        </p:spPr>
        <p:txBody>
          <a:bodyPr>
            <a:normAutofit/>
          </a:bodyPr>
          <a:lstStyle/>
          <a:p>
            <a:r>
              <a:rPr lang="fr-FR" sz="2000" dirty="0" smtClean="0"/>
              <a:t>Origine du théâtre grec: 6</a:t>
            </a:r>
            <a:r>
              <a:rPr lang="fr-FR" sz="2000" baseline="30000" dirty="0" smtClean="0"/>
              <a:t>e</a:t>
            </a:r>
            <a:r>
              <a:rPr lang="fr-FR" sz="2000" dirty="0" smtClean="0"/>
              <a:t> s. av. J.C. </a:t>
            </a:r>
          </a:p>
          <a:p>
            <a:pPr lvl="1"/>
            <a:r>
              <a:rPr lang="fr-FR" dirty="0" smtClean="0"/>
              <a:t>Provient du dithyrambe: chants en l’honneur de Dionysos</a:t>
            </a:r>
          </a:p>
          <a:p>
            <a:pPr lvl="2"/>
            <a:r>
              <a:rPr lang="fr-FR" dirty="0" smtClean="0"/>
              <a:t>Chœur d’hommes déguisés en Satyres (boucs)</a:t>
            </a:r>
          </a:p>
          <a:p>
            <a:pPr lvl="1"/>
            <a:r>
              <a:rPr lang="fr-FR" dirty="0" smtClean="0"/>
              <a:t>Puis on ajouta des danses, chants relatant les exploits des héros ou d’événements historiques</a:t>
            </a:r>
          </a:p>
          <a:p>
            <a:pPr lvl="1"/>
            <a:r>
              <a:rPr lang="fr-FR" dirty="0" smtClean="0"/>
              <a:t>Avec Thespis (6</a:t>
            </a:r>
            <a:r>
              <a:rPr lang="fr-FR" baseline="30000" dirty="0" smtClean="0"/>
              <a:t>e</a:t>
            </a:r>
            <a:r>
              <a:rPr lang="fr-FR" dirty="0" smtClean="0"/>
              <a:t> s. av. J.C.)  mise en scène d’un acteur accompagné d’un chœur:</a:t>
            </a:r>
          </a:p>
          <a:p>
            <a:pPr lvl="2"/>
            <a:r>
              <a:rPr lang="fr-FR" dirty="0" smtClean="0"/>
              <a:t>Mise en scène d’un drame avec dialogue.</a:t>
            </a:r>
          </a:p>
          <a:p>
            <a:r>
              <a:rPr lang="fr-FR" sz="2000" dirty="0" smtClean="0"/>
              <a:t>Ajout d’un 2</a:t>
            </a:r>
            <a:r>
              <a:rPr lang="fr-FR" sz="2000" baseline="30000" dirty="0" smtClean="0"/>
              <a:t>e</a:t>
            </a:r>
            <a:r>
              <a:rPr lang="fr-FR" sz="2000" dirty="0" smtClean="0"/>
              <a:t> acteur avec Eschyle (5</a:t>
            </a:r>
            <a:r>
              <a:rPr lang="fr-FR" sz="2000" baseline="30000" dirty="0" smtClean="0"/>
              <a:t>e</a:t>
            </a:r>
            <a:r>
              <a:rPr lang="fr-FR" sz="2000" dirty="0" smtClean="0"/>
              <a:t> s. av. J.C.)</a:t>
            </a:r>
          </a:p>
          <a:p>
            <a:r>
              <a:rPr lang="fr-FR" sz="2000" dirty="0" smtClean="0"/>
              <a:t>Ajout d’un 3</a:t>
            </a:r>
            <a:r>
              <a:rPr lang="fr-FR" sz="2000" baseline="30000" dirty="0" smtClean="0"/>
              <a:t>e</a:t>
            </a:r>
            <a:r>
              <a:rPr lang="fr-FR" sz="2000" dirty="0" smtClean="0"/>
              <a:t> acteur avec Sophocle </a:t>
            </a:r>
            <a:r>
              <a:rPr lang="fr-FR" sz="2000" dirty="0"/>
              <a:t>(5</a:t>
            </a:r>
            <a:r>
              <a:rPr lang="fr-FR" sz="2000" baseline="30000" dirty="0"/>
              <a:t>e</a:t>
            </a:r>
            <a:r>
              <a:rPr lang="fr-FR" sz="2000" dirty="0"/>
              <a:t> s. av. J.C.)</a:t>
            </a:r>
          </a:p>
          <a:p>
            <a:pPr indent="0">
              <a:buNone/>
            </a:pPr>
            <a:endParaRPr lang="fr-FR" sz="2000" dirty="0"/>
          </a:p>
        </p:txBody>
      </p:sp>
    </p:spTree>
    <p:extLst>
      <p:ext uri="{BB962C8B-B14F-4D97-AF65-F5344CB8AC3E}">
        <p14:creationId xmlns:p14="http://schemas.microsoft.com/office/powerpoint/2010/main" val="30686140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20028" y="1050077"/>
            <a:ext cx="7250198" cy="4610335"/>
          </a:xfrm>
        </p:spPr>
        <p:txBody>
          <a:bodyPr>
            <a:normAutofit fontScale="92500" lnSpcReduction="10000"/>
          </a:bodyPr>
          <a:lstStyle/>
          <a:p>
            <a:r>
              <a:rPr lang="fr-FR" sz="2400" dirty="0" smtClean="0"/>
              <a:t>Concours : </a:t>
            </a:r>
            <a:r>
              <a:rPr lang="fr-FR" sz="2400" dirty="0"/>
              <a:t>5</a:t>
            </a:r>
            <a:r>
              <a:rPr lang="fr-FR" sz="2400" dirty="0" smtClean="0"/>
              <a:t> jours</a:t>
            </a:r>
          </a:p>
          <a:p>
            <a:pPr lvl="1"/>
            <a:r>
              <a:rPr lang="fr-FR" sz="2400" dirty="0" smtClean="0"/>
              <a:t>3 jours pour les 3 tragédies et un drame satirique</a:t>
            </a:r>
          </a:p>
          <a:p>
            <a:pPr lvl="1"/>
            <a:r>
              <a:rPr lang="fr-FR" sz="2400" dirty="0" smtClean="0"/>
              <a:t>1 jour pour les comédies</a:t>
            </a:r>
          </a:p>
          <a:p>
            <a:pPr lvl="1"/>
            <a:r>
              <a:rPr lang="fr-FR" sz="2400" dirty="0" smtClean="0"/>
              <a:t>Présidé par un prêtre (dédié à Dionysos)</a:t>
            </a:r>
          </a:p>
          <a:p>
            <a:pPr lvl="1"/>
            <a:r>
              <a:rPr lang="fr-FR" sz="2400" dirty="0" smtClean="0"/>
              <a:t>Procession, sacrifices d’animaux</a:t>
            </a:r>
          </a:p>
          <a:p>
            <a:pPr lvl="1"/>
            <a:r>
              <a:rPr lang="fr-FR" sz="2400" dirty="0" smtClean="0"/>
              <a:t>Déclamation de dithyrambes (poèmes) en dansant autour autel</a:t>
            </a:r>
          </a:p>
          <a:p>
            <a:pPr lvl="1"/>
            <a:r>
              <a:rPr lang="fr-FR" sz="2400" dirty="0" smtClean="0"/>
              <a:t>Prix décerné par un jury de 10 personnes</a:t>
            </a:r>
          </a:p>
          <a:p>
            <a:pPr lvl="1"/>
            <a:r>
              <a:rPr lang="fr-FR" sz="2400" dirty="0" smtClean="0"/>
              <a:t>Jours de fête </a:t>
            </a:r>
            <a:r>
              <a:rPr lang="fr-FR" sz="2400" dirty="0" smtClean="0"/>
              <a:t>(fériés, on </a:t>
            </a:r>
            <a:r>
              <a:rPr lang="fr-FR" sz="2400" dirty="0" smtClean="0"/>
              <a:t>ne travaille pas!)</a:t>
            </a:r>
          </a:p>
          <a:p>
            <a:pPr lvl="1"/>
            <a:r>
              <a:rPr lang="fr-FR" sz="2400" dirty="0" smtClean="0"/>
              <a:t>Organisées par archonte-roi</a:t>
            </a:r>
          </a:p>
          <a:p>
            <a:pPr lvl="2"/>
            <a:r>
              <a:rPr lang="fr-FR" sz="2000" dirty="0" smtClean="0"/>
              <a:t>un </a:t>
            </a:r>
            <a:r>
              <a:rPr lang="fr-FR" sz="2000" dirty="0"/>
              <a:t>des 9 magistrats élus pour un </a:t>
            </a:r>
            <a:r>
              <a:rPr lang="fr-FR" sz="2000" dirty="0" smtClean="0"/>
              <a:t>an</a:t>
            </a:r>
          </a:p>
          <a:p>
            <a:pPr lvl="2"/>
            <a:r>
              <a:rPr lang="fr-FR" sz="2000" dirty="0"/>
              <a:t>Choix des auteurs </a:t>
            </a:r>
          </a:p>
          <a:p>
            <a:pPr marL="514350" lvl="1" indent="0">
              <a:buNone/>
            </a:pPr>
            <a:endParaRPr lang="fr-FR" sz="2400" dirty="0" smtClean="0"/>
          </a:p>
        </p:txBody>
      </p:sp>
    </p:spTree>
    <p:extLst>
      <p:ext uri="{BB962C8B-B14F-4D97-AF65-F5344CB8AC3E}">
        <p14:creationId xmlns:p14="http://schemas.microsoft.com/office/powerpoint/2010/main" val="22967325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0" dur="500"/>
                                        <p:tgtEl>
                                          <p:spTgt spid="3">
                                            <p:txEl>
                                              <p:pRg st="8" end="8"/>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3" dur="500"/>
                                        <p:tgtEl>
                                          <p:spTgt spid="3">
                                            <p:txEl>
                                              <p:pRg st="9" end="9"/>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e noir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3984</TotalTime>
  <Words>2003</Words>
  <Application>Microsoft Macintosh PowerPoint</Application>
  <PresentationFormat>Présentation à l'écran (4:3)</PresentationFormat>
  <Paragraphs>274</Paragraphs>
  <Slides>59</Slides>
  <Notes>2</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Couture</vt:lpstr>
      <vt:lpstr>Mythologie grecque II 4e cours</vt:lpstr>
      <vt:lpstr>4. des lieux de culte importants:</vt:lpstr>
      <vt:lpstr>Présentation PowerPoint</vt:lpstr>
      <vt:lpstr>Le théâtre grec</vt:lpstr>
      <vt:lpstr>dionysies</vt:lpstr>
      <vt:lpstr>Lénéennes</vt:lpstr>
      <vt:lpstr>Présentation PowerPoint</vt:lpstr>
      <vt:lpstr>Dionysos et le théâtre </vt:lpstr>
      <vt:lpstr>Présentation PowerPoint</vt:lpstr>
      <vt:lpstr>Présentation PowerPoint</vt:lpstr>
      <vt:lpstr>acteurs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Asclépios et  la médecine</vt:lpstr>
      <vt:lpstr>épidaure</vt:lpstr>
      <vt:lpstr>Présentation PowerPoint</vt:lpstr>
      <vt:lpstr>Présentation PowerPoint</vt:lpstr>
      <vt:lpstr>Présentation PowerPoint</vt:lpstr>
      <vt:lpstr>Présentation PowerPoint</vt:lpstr>
      <vt:lpstr>Asclépios à Pergame</vt:lpstr>
      <vt:lpstr>À Pergame (Turquie)</vt:lpstr>
      <vt:lpstr>Présentation PowerPoint</vt:lpstr>
      <vt:lpstr>Présentation PowerPoint</vt:lpstr>
      <vt:lpstr>Présentation PowerPoint</vt:lpstr>
      <vt:lpstr>Présentation PowerPoint</vt:lpstr>
      <vt:lpstr>Présentation PowerPoint</vt:lpstr>
      <vt:lpstr>Présentation PowerPoint</vt:lpstr>
      <vt:lpstr>3. Déméter et Perséphone et les mystères d’Éleusis </vt:lpstr>
      <vt:lpstr>Présentation PowerPoint</vt:lpstr>
      <vt:lpstr>Culte des mystères</vt:lpstr>
      <vt:lpstr>Présentation PowerPoint</vt:lpstr>
      <vt:lpstr>Présentation PowerPoint</vt:lpstr>
      <vt:lpstr>Présentation PowerPoint</vt:lpstr>
      <vt:lpstr>Présentation PowerPoint</vt:lpstr>
      <vt:lpstr>Pourquoi les mystères?</vt:lpstr>
      <vt:lpstr>Hymnes Homériques</vt:lpstr>
      <vt:lpstr>4. Apollon et les oracles de Delphes et de Didymes. </vt:lpstr>
      <vt:lpstr>Présentation PowerPoint</vt:lpstr>
      <vt:lpstr>À Delphes</vt:lpstr>
      <vt:lpstr>Présentation PowerPoint</vt:lpstr>
      <vt:lpstr>Un oracle célèbre</vt:lpstr>
      <vt:lpstr>Présentation PowerPoint</vt:lpstr>
      <vt:lpstr>Présentation PowerPoint</vt:lpstr>
      <vt:lpstr>Présentation PowerPoint</vt:lpstr>
      <vt:lpstr>Présentation PowerPoint</vt:lpstr>
      <vt:lpstr>Présentation PowerPoint</vt:lpstr>
      <vt:lpstr>Présentation PowerPoint</vt:lpstr>
      <vt:lpstr>Didymes</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Mythologie grecque 2e partie</dc:title>
  <dc:creator>évaluateur texte</dc:creator>
  <cp:lastModifiedBy>évaluateur texte</cp:lastModifiedBy>
  <cp:revision>215</cp:revision>
  <dcterms:created xsi:type="dcterms:W3CDTF">2014-09-04T21:49:31Z</dcterms:created>
  <dcterms:modified xsi:type="dcterms:W3CDTF">2014-10-07T00:22:14Z</dcterms:modified>
</cp:coreProperties>
</file>