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1" r:id="rId5"/>
    <p:sldId id="273" r:id="rId6"/>
    <p:sldId id="268" r:id="rId7"/>
    <p:sldId id="269" r:id="rId8"/>
    <p:sldId id="270" r:id="rId9"/>
    <p:sldId id="275" r:id="rId10"/>
    <p:sldId id="267" r:id="rId11"/>
    <p:sldId id="259" r:id="rId12"/>
    <p:sldId id="260" r:id="rId13"/>
    <p:sldId id="274" r:id="rId14"/>
    <p:sldId id="261" r:id="rId15"/>
    <p:sldId id="262" r:id="rId16"/>
    <p:sldId id="272" r:id="rId17"/>
    <p:sldId id="263" r:id="rId18"/>
    <p:sldId id="276" r:id="rId19"/>
    <p:sldId id="277" r:id="rId20"/>
    <p:sldId id="278" r:id="rId21"/>
    <p:sldId id="279" r:id="rId22"/>
    <p:sldId id="280" r:id="rId23"/>
    <p:sldId id="283" r:id="rId24"/>
    <p:sldId id="281" r:id="rId25"/>
    <p:sldId id="284" r:id="rId26"/>
    <p:sldId id="264" r:id="rId27"/>
    <p:sldId id="265" r:id="rId28"/>
    <p:sldId id="266" r:id="rId29"/>
    <p:sldId id="286" r:id="rId30"/>
    <p:sldId id="285" r:id="rId31"/>
    <p:sldId id="287" r:id="rId3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12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CA" smtClean="0"/>
              <a:t>Cliquez et modifiez le titre</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bwMode="white"/>
        <p:txBody>
          <a:bodyPr/>
          <a:lstStyle/>
          <a:p>
            <a:fld id="{2854D20F-0CFE-1946-847D-8CCA215FA14A}" type="datetimeFigureOut">
              <a:rPr lang="fr-FR" smtClean="0"/>
              <a:t>2014-10-13</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89E55992-87E3-954C-A125-C62A3B4D1052}"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2854D20F-0CFE-1946-847D-8CCA215FA14A}" type="datetimeFigureOut">
              <a:rPr lang="fr-FR" smtClean="0"/>
              <a:t>2014-10-13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E55992-87E3-954C-A125-C62A3B4D1052}"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CA" smtClean="0"/>
              <a:t>Cliquez et modifiez le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2854D20F-0CFE-1946-847D-8CCA215FA14A}" type="datetimeFigureOut">
              <a:rPr lang="fr-FR" smtClean="0"/>
              <a:t>2014-10-13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E55992-87E3-954C-A125-C62A3B4D1052}"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2854D20F-0CFE-1946-847D-8CCA215FA14A}" type="datetimeFigureOut">
              <a:rPr lang="fr-FR" smtClean="0"/>
              <a:t>2014-10-13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E55992-87E3-954C-A125-C62A3B4D1052}" type="slidenum">
              <a:rPr lang="fr-FR" smtClean="0"/>
              <a:t>‹#›</a:t>
            </a:fld>
            <a:endParaRPr lang="fr-F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54D20F-0CFE-1946-847D-8CCA215FA14A}" type="datetimeFigureOut">
              <a:rPr lang="fr-FR" smtClean="0"/>
              <a:t>2014-10-13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E55992-87E3-954C-A125-C62A3B4D1052}"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CA" smtClean="0"/>
              <a:t>Cliquez et modifiez le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p>
            <a:r>
              <a:rPr lang="fr-CA" smtClean="0"/>
              <a:t>Cliquez et modifiez le titre</a:t>
            </a:r>
            <a:endParaRPr lang="en-US"/>
          </a:p>
        </p:txBody>
      </p:sp>
      <p:sp>
        <p:nvSpPr>
          <p:cNvPr id="5" name="Date Placeholder 4"/>
          <p:cNvSpPr>
            <a:spLocks noGrp="1"/>
          </p:cNvSpPr>
          <p:nvPr>
            <p:ph type="dt" sz="half" idx="10"/>
          </p:nvPr>
        </p:nvSpPr>
        <p:spPr/>
        <p:txBody>
          <a:bodyPr/>
          <a:lstStyle/>
          <a:p>
            <a:fld id="{2854D20F-0CFE-1946-847D-8CCA215FA14A}" type="datetimeFigureOut">
              <a:rPr lang="fr-FR" smtClean="0"/>
              <a:t>2014-10-13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E55992-87E3-954C-A125-C62A3B4D1052}" type="slidenum">
              <a:rPr lang="fr-FR" smtClean="0"/>
              <a:t>‹#›</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7" name="Date Placeholder 6"/>
          <p:cNvSpPr>
            <a:spLocks noGrp="1"/>
          </p:cNvSpPr>
          <p:nvPr>
            <p:ph type="dt" sz="half" idx="10"/>
          </p:nvPr>
        </p:nvSpPr>
        <p:spPr/>
        <p:txBody>
          <a:bodyPr/>
          <a:lstStyle/>
          <a:p>
            <a:fld id="{2854D20F-0CFE-1946-847D-8CCA215FA14A}" type="datetimeFigureOut">
              <a:rPr lang="fr-FR" smtClean="0"/>
              <a:t>2014-10-13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9E55992-87E3-954C-A125-C62A3B4D1052}"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2854D20F-0CFE-1946-847D-8CCA215FA14A}" type="datetimeFigureOut">
              <a:rPr lang="fr-FR" smtClean="0"/>
              <a:t>2014-10-13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9E55992-87E3-954C-A125-C62A3B4D1052}"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54D20F-0CFE-1946-847D-8CCA215FA14A}" type="datetimeFigureOut">
              <a:rPr lang="fr-FR" smtClean="0"/>
              <a:t>2014-10-13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E55992-87E3-954C-A125-C62A3B4D1052}"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2854D20F-0CFE-1946-847D-8CCA215FA14A}" type="datetimeFigureOut">
              <a:rPr lang="fr-FR" smtClean="0"/>
              <a:t>2014-10-13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E55992-87E3-954C-A125-C62A3B4D1052}" type="slidenum">
              <a:rPr lang="fr-FR" smtClean="0"/>
              <a:t>‹#›</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2854D20F-0CFE-1946-847D-8CCA215FA14A}" type="datetimeFigureOut">
              <a:rPr lang="fr-FR" smtClean="0"/>
              <a:t>2014-10-13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E55992-87E3-954C-A125-C62A3B4D1052}"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CA" smtClean="0"/>
              <a:t>Cliquez et modifiez le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854D20F-0CFE-1946-847D-8CCA215FA14A}" type="datetimeFigureOut">
              <a:rPr lang="fr-FR" smtClean="0"/>
              <a:t>2014-10-13</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9E55992-87E3-954C-A125-C62A3B4D1052}"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r.wikipedia.org/wiki/Atlantide%23cite_note-3" TargetMode="External"/><Relationship Id="rId3" Type="http://schemas.openxmlformats.org/officeDocument/2006/relationships/hyperlink" Target="http://fr.wikipedia.org/wiki/Atlantide%23cite_note-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nKgs3p8eV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Mythologie grecque II</a:t>
            </a:r>
            <a:br>
              <a:rPr lang="fr-FR" dirty="0" smtClean="0"/>
            </a:br>
            <a:r>
              <a:rPr lang="fr-FR" dirty="0" smtClean="0"/>
              <a:t>5</a:t>
            </a:r>
            <a:r>
              <a:rPr lang="fr-FR" baseline="30000" dirty="0" smtClean="0"/>
              <a:t>e</a:t>
            </a:r>
            <a:r>
              <a:rPr lang="fr-FR" dirty="0" smtClean="0"/>
              <a:t> cours</a:t>
            </a:r>
            <a:endParaRPr lang="fr-FR" dirty="0"/>
          </a:p>
        </p:txBody>
      </p:sp>
      <p:sp>
        <p:nvSpPr>
          <p:cNvPr id="3" name="Sous-titre 2"/>
          <p:cNvSpPr>
            <a:spLocks noGrp="1"/>
          </p:cNvSpPr>
          <p:nvPr>
            <p:ph type="subTitle" idx="1"/>
          </p:nvPr>
        </p:nvSpPr>
        <p:spPr/>
        <p:txBody>
          <a:bodyPr>
            <a:normAutofit fontScale="70000" lnSpcReduction="20000"/>
          </a:bodyPr>
          <a:lstStyle/>
          <a:p>
            <a:r>
              <a:rPr lang="fr-FR" dirty="0" smtClean="0"/>
              <a:t>Luc Guay, </a:t>
            </a:r>
            <a:r>
              <a:rPr lang="fr-FR" dirty="0" err="1" smtClean="0"/>
              <a:t>Ph.D</a:t>
            </a:r>
            <a:r>
              <a:rPr lang="fr-FR" dirty="0" smtClean="0"/>
              <a:t>, didactique de l’histoire</a:t>
            </a:r>
          </a:p>
          <a:p>
            <a:r>
              <a:rPr lang="fr-FR" dirty="0" smtClean="0"/>
              <a:t>UTA automne 2014</a:t>
            </a:r>
          </a:p>
          <a:p>
            <a:endParaRPr lang="fr-FR" dirty="0"/>
          </a:p>
        </p:txBody>
      </p:sp>
    </p:spTree>
    <p:extLst>
      <p:ext uri="{BB962C8B-B14F-4D97-AF65-F5344CB8AC3E}">
        <p14:creationId xmlns:p14="http://schemas.microsoft.com/office/powerpoint/2010/main" val="3234697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6160" y="1087120"/>
            <a:ext cx="7294880" cy="4734560"/>
          </a:xfrm>
        </p:spPr>
        <p:txBody>
          <a:bodyPr>
            <a:normAutofit fontScale="92500" lnSpcReduction="10000"/>
          </a:bodyPr>
          <a:lstStyle/>
          <a:p>
            <a:r>
              <a:rPr lang="fr-FR" dirty="0" smtClean="0"/>
              <a:t>Texte d’Homère (Iliade, chant 23, trad. P. </a:t>
            </a:r>
            <a:r>
              <a:rPr lang="fr-FR" dirty="0" err="1" smtClean="0"/>
              <a:t>Mazon</a:t>
            </a:r>
            <a:r>
              <a:rPr lang="fr-FR" dirty="0" smtClean="0"/>
              <a:t>):</a:t>
            </a:r>
          </a:p>
          <a:p>
            <a:pPr indent="0">
              <a:buNone/>
            </a:pPr>
            <a:r>
              <a:rPr lang="fr-FR" dirty="0" smtClean="0"/>
              <a:t>(La veille des funérailles de Patrocle, Achille a un songe):</a:t>
            </a:r>
          </a:p>
          <a:p>
            <a:pPr indent="0">
              <a:buNone/>
            </a:pPr>
            <a:r>
              <a:rPr lang="fr-FR" dirty="0" smtClean="0"/>
              <a:t>« Tu dors et moi tu m’as oublié, Achille! …Ensevelis-moi au plus vite, afin que je passe les portes d’Hadès.  Des âmes sont là, qui m’écartent, m’éloignent, ombres de défunts.  Elles m’interdisent de franchir le fleuve et de les rejoindre, et je suis là à errer vainement à travers la demeure d’Hadès aux larges portes!...</a:t>
            </a:r>
          </a:p>
          <a:p>
            <a:pPr indent="0">
              <a:buNone/>
            </a:pPr>
            <a:r>
              <a:rPr lang="fr-FR" dirty="0" smtClean="0"/>
              <a:t>Achille aux pieds rapides en réponse lui dit: Va, </a:t>
            </a:r>
            <a:r>
              <a:rPr lang="fr-FR" dirty="0" err="1" smtClean="0"/>
              <a:t>sois-en</a:t>
            </a:r>
            <a:r>
              <a:rPr lang="fr-FR" dirty="0" smtClean="0"/>
              <a:t> sûr, je te veux obéir et faire comme tu le demandes.  Mais viens plus près de moi…</a:t>
            </a:r>
          </a:p>
          <a:p>
            <a:pPr indent="0">
              <a:buNone/>
            </a:pPr>
            <a:r>
              <a:rPr lang="fr-FR" dirty="0" smtClean="0"/>
              <a:t>Il dit et tend les bras mais sans rien saisir: l’âme come une vapeur est partie sous terre, dans un petit cri.  Achille, surpris, d’un bond est debout. Il frappe ses mains l’une contre l’autre et dit ces mots pitoyables:  Ah:  point de doute, un je ne sais quoi vit encore chez Hadès, une âme, une ombre, mais o1 n’habite plus l’esprit. »</a:t>
            </a:r>
          </a:p>
        </p:txBody>
      </p:sp>
    </p:spTree>
    <p:extLst>
      <p:ext uri="{BB962C8B-B14F-4D97-AF65-F5344CB8AC3E}">
        <p14:creationId xmlns:p14="http://schemas.microsoft.com/office/powerpoint/2010/main" val="1309949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66341" y="1035430"/>
            <a:ext cx="7344190" cy="4680145"/>
          </a:xfrm>
        </p:spPr>
        <p:txBody>
          <a:bodyPr/>
          <a:lstStyle/>
          <a:p>
            <a:r>
              <a:rPr lang="fr-FR" dirty="0" smtClean="0"/>
              <a:t>Personne ne peut sortir des Enfers</a:t>
            </a:r>
          </a:p>
          <a:p>
            <a:r>
              <a:rPr lang="fr-FR" dirty="0" smtClean="0"/>
              <a:t>Six héros purent le faire:</a:t>
            </a:r>
          </a:p>
          <a:p>
            <a:pPr indent="0">
              <a:buNone/>
            </a:pPr>
            <a:endParaRPr lang="fr-FR" dirty="0" smtClean="0"/>
          </a:p>
          <a:p>
            <a:pPr lvl="1"/>
            <a:r>
              <a:rPr lang="fr-FR" b="1" dirty="0" err="1" smtClean="0"/>
              <a:t>Héraklès</a:t>
            </a:r>
            <a:r>
              <a:rPr lang="fr-FR" dirty="0" smtClean="0"/>
              <a:t> lorsqu’il captura Cerbère (« 12 Travaux »): doit se faire initier aux mystères d’Éleusis pour pouvoir entrer et sortir aux Enfers.</a:t>
            </a:r>
          </a:p>
          <a:p>
            <a:pPr lvl="1"/>
            <a:r>
              <a:rPr lang="fr-FR" b="1" dirty="0" smtClean="0"/>
              <a:t>Thésée</a:t>
            </a:r>
            <a:r>
              <a:rPr lang="fr-FR" dirty="0" smtClean="0"/>
              <a:t> lors d’un pacte avec un ami qui voulait épouser Perséphone:  Thésée et son ami furent retenus aux Enfers et Thésée fut libéré grâce à la force d’</a:t>
            </a:r>
            <a:r>
              <a:rPr lang="fr-FR" dirty="0" err="1" smtClean="0"/>
              <a:t>Héraklès</a:t>
            </a:r>
            <a:r>
              <a:rPr lang="fr-FR" dirty="0" smtClean="0"/>
              <a:t>.</a:t>
            </a:r>
          </a:p>
          <a:p>
            <a:pPr lvl="1"/>
            <a:r>
              <a:rPr lang="fr-FR" b="1" dirty="0" smtClean="0"/>
              <a:t>Orphée</a:t>
            </a:r>
            <a:r>
              <a:rPr lang="fr-FR" dirty="0" smtClean="0"/>
              <a:t>, virtuose de la flûte, réussit à amadouer Cerbère pour chercher son épouse morte, Eurydice; il réussit, mais pas son épouse…</a:t>
            </a:r>
          </a:p>
          <a:p>
            <a:pPr lvl="1"/>
            <a:r>
              <a:rPr lang="fr-FR" b="1" dirty="0" smtClean="0"/>
              <a:t>Ulysse</a:t>
            </a:r>
            <a:r>
              <a:rPr lang="fr-FR" dirty="0" smtClean="0"/>
              <a:t>, retenu par la magicienne Circé qui l’envoie pour qu’il puisse retrouver sa route à Ithaque après la guerre de Troie.</a:t>
            </a:r>
          </a:p>
          <a:p>
            <a:pPr lvl="1"/>
            <a:r>
              <a:rPr lang="fr-FR" b="1" dirty="0" smtClean="0"/>
              <a:t>Énée</a:t>
            </a:r>
            <a:r>
              <a:rPr lang="fr-FR" dirty="0" smtClean="0"/>
              <a:t>, fils d’Aphrodite, se rend aux Enfers aidé d’une sibylle (prophétesse) et malgré les craintes et les apparitions, il revint…</a:t>
            </a:r>
          </a:p>
          <a:p>
            <a:pPr lvl="1"/>
            <a:r>
              <a:rPr lang="fr-FR" b="1" dirty="0" smtClean="0"/>
              <a:t>Psyché</a:t>
            </a:r>
            <a:r>
              <a:rPr lang="fr-FR" dirty="0" smtClean="0"/>
              <a:t>, épouse de Cupidon, doit rapporter de l’eau du Styx pour reconquérir l’amour de Cupidon…</a:t>
            </a:r>
          </a:p>
          <a:p>
            <a:pPr marL="514350" lvl="1" indent="0">
              <a:buNone/>
            </a:pPr>
            <a:endParaRPr lang="fr-FR" dirty="0"/>
          </a:p>
        </p:txBody>
      </p:sp>
    </p:spTree>
    <p:extLst>
      <p:ext uri="{BB962C8B-B14F-4D97-AF65-F5344CB8AC3E}">
        <p14:creationId xmlns:p14="http://schemas.microsoft.com/office/powerpoint/2010/main" val="2329103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Le tartare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Lieu des Enfers pour expier ses fautes (les grands criminels)</a:t>
            </a:r>
          </a:p>
          <a:p>
            <a:r>
              <a:rPr lang="fr-FR" dirty="0" smtClean="0"/>
              <a:t>Lieu le plus profond des Enfers</a:t>
            </a:r>
          </a:p>
          <a:p>
            <a:pPr lvl="1"/>
            <a:r>
              <a:rPr lang="fr-FR" dirty="0" smtClean="0"/>
              <a:t>Les Titans et les Géants y furent emprisonnés parce qu’ils s’étaient opposés à Zeus</a:t>
            </a:r>
          </a:p>
          <a:p>
            <a:pPr lvl="1"/>
            <a:r>
              <a:rPr lang="fr-FR" dirty="0" smtClean="0"/>
              <a:t>Entouré de marais, de remparts de bronze</a:t>
            </a:r>
          </a:p>
          <a:p>
            <a:pPr lvl="1"/>
            <a:r>
              <a:rPr lang="fr-FR" dirty="0" smtClean="0"/>
              <a:t>Odeurs nauséabondes</a:t>
            </a:r>
          </a:p>
          <a:p>
            <a:r>
              <a:rPr lang="fr-FR" dirty="0" smtClean="0"/>
              <a:t>Tortures physiques et psychologiques</a:t>
            </a:r>
          </a:p>
          <a:p>
            <a:r>
              <a:rPr lang="fr-FR" dirty="0" smtClean="0"/>
              <a:t>Nul ne peut s’y échapper</a:t>
            </a:r>
          </a:p>
          <a:p>
            <a:r>
              <a:rPr lang="fr-FR" dirty="0" smtClean="0"/>
              <a:t>Présidé par Hadès et </a:t>
            </a:r>
            <a:r>
              <a:rPr lang="fr-FR" dirty="0" err="1" smtClean="0"/>
              <a:t>Rhadamante</a:t>
            </a:r>
            <a:endParaRPr lang="fr-FR" dirty="0" smtClean="0"/>
          </a:p>
          <a:p>
            <a:endParaRPr lang="fr-FR" dirty="0"/>
          </a:p>
        </p:txBody>
      </p:sp>
    </p:spTree>
    <p:extLst>
      <p:ext uri="{BB962C8B-B14F-4D97-AF65-F5344CB8AC3E}">
        <p14:creationId xmlns:p14="http://schemas.microsoft.com/office/powerpoint/2010/main" val="3337440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6320" y="1198880"/>
            <a:ext cx="7233920" cy="4612640"/>
          </a:xfrm>
        </p:spPr>
        <p:txBody>
          <a:bodyPr/>
          <a:lstStyle/>
          <a:p>
            <a:r>
              <a:rPr lang="fr-FR" dirty="0" smtClean="0"/>
              <a:t>Description par Homère (Iliade, chant 8):</a:t>
            </a:r>
          </a:p>
          <a:p>
            <a:r>
              <a:rPr lang="fr-FR" dirty="0" smtClean="0"/>
              <a:t>«</a:t>
            </a:r>
            <a:r>
              <a:rPr lang="fr-FR" dirty="0"/>
              <a:t> Que mon ordre ne soit enfreint par aucun dieu, par aucune déesse, tonne Zeus dans </a:t>
            </a:r>
            <a:r>
              <a:rPr lang="fr-FR" i="1" dirty="0"/>
              <a:t>L'Iliade</a:t>
            </a:r>
            <a:r>
              <a:rPr lang="fr-FR" dirty="0"/>
              <a:t> (VIII, 13), [...] ou bien, le saisissant, mes mains le jetteront aux ténèbres du Tartare, très loin, au plus profond du gouffre souterrain dont la porte est de fer avec un seuil de bronze, aussi bas au-dessous de l'Hadès que le ciel est distant de la terre. » </a:t>
            </a:r>
          </a:p>
        </p:txBody>
      </p:sp>
    </p:spTree>
    <p:extLst>
      <p:ext uri="{BB962C8B-B14F-4D97-AF65-F5344CB8AC3E}">
        <p14:creationId xmlns:p14="http://schemas.microsoft.com/office/powerpoint/2010/main" val="957219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7755" y="1021625"/>
            <a:ext cx="7288971" cy="4790589"/>
          </a:xfrm>
        </p:spPr>
        <p:txBody>
          <a:bodyPr>
            <a:normAutofit fontScale="85000" lnSpcReduction="10000"/>
          </a:bodyPr>
          <a:lstStyle/>
          <a:p>
            <a:r>
              <a:rPr lang="fr-FR" dirty="0" smtClean="0"/>
              <a:t>Les célèbres prisonniers:  Sisyphe et Tantale</a:t>
            </a:r>
          </a:p>
          <a:p>
            <a:pPr indent="0">
              <a:buNone/>
            </a:pPr>
            <a:endParaRPr lang="fr-FR" dirty="0" smtClean="0"/>
          </a:p>
          <a:p>
            <a:r>
              <a:rPr lang="fr-FR" sz="2400" dirty="0" smtClean="0"/>
              <a:t>Sisyphe</a:t>
            </a:r>
          </a:p>
          <a:p>
            <a:pPr lvl="1"/>
            <a:r>
              <a:rPr lang="fr-FR" sz="2400" dirty="0" smtClean="0"/>
              <a:t>Fut puni par Zeus</a:t>
            </a:r>
          </a:p>
          <a:p>
            <a:pPr lvl="1"/>
            <a:r>
              <a:rPr lang="fr-FR" sz="2400" dirty="0" smtClean="0"/>
              <a:t>Avait révélé au dieu-fleuve (</a:t>
            </a:r>
            <a:r>
              <a:rPr lang="fr-FR" sz="2400" dirty="0" err="1" smtClean="0"/>
              <a:t>Asopos</a:t>
            </a:r>
            <a:r>
              <a:rPr lang="fr-FR" sz="2400" dirty="0" smtClean="0"/>
              <a:t>) où se trouvait sa jeune fille enlevée par Zeus</a:t>
            </a:r>
          </a:p>
          <a:p>
            <a:pPr lvl="1"/>
            <a:r>
              <a:rPr lang="fr-FR" sz="2400" dirty="0" smtClean="0"/>
              <a:t>Zeus obligea le dieu de la mort Thanatos à venir le chercher</a:t>
            </a:r>
          </a:p>
          <a:p>
            <a:pPr lvl="1"/>
            <a:r>
              <a:rPr lang="fr-FR" sz="2400" dirty="0" smtClean="0"/>
              <a:t>Sisyphe lui montra une de ses inventions, et curieux, Thanatos les essaya (c’étaient des menottes)!</a:t>
            </a:r>
          </a:p>
          <a:p>
            <a:pPr lvl="1"/>
            <a:r>
              <a:rPr lang="fr-FR" sz="2400" dirty="0" smtClean="0"/>
              <a:t>Zeus demanda à Hadès de délivrer Thanatos et à capturer Sisyphe</a:t>
            </a:r>
          </a:p>
          <a:p>
            <a:pPr lvl="1"/>
            <a:r>
              <a:rPr lang="fr-FR" sz="2400" dirty="0" smtClean="0"/>
              <a:t>Fut condamné à rouler une grosse pierre dans le Tartare qui redescendait lorsqu’elle parvenait au sommet de la colline…</a:t>
            </a:r>
          </a:p>
        </p:txBody>
      </p:sp>
    </p:spTree>
    <p:extLst>
      <p:ext uri="{BB962C8B-B14F-4D97-AF65-F5344CB8AC3E}">
        <p14:creationId xmlns:p14="http://schemas.microsoft.com/office/powerpoint/2010/main" val="1457761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5" dur="500"/>
                                        <p:tgtEl>
                                          <p:spTgt spid="3">
                                            <p:txEl>
                                              <p:pRg st="7" end="7"/>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9169" y="1132070"/>
            <a:ext cx="7288971" cy="4597311"/>
          </a:xfrm>
        </p:spPr>
        <p:txBody>
          <a:bodyPr>
            <a:normAutofit fontScale="92500" lnSpcReduction="20000"/>
          </a:bodyPr>
          <a:lstStyle/>
          <a:p>
            <a:r>
              <a:rPr lang="fr-FR" dirty="0" smtClean="0"/>
              <a:t>Tantale: fils de Zeus et d’une nymphe</a:t>
            </a:r>
          </a:p>
          <a:p>
            <a:r>
              <a:rPr lang="fr-FR" dirty="0" smtClean="0"/>
              <a:t>Ayant été invité par les dieux de l’Olympe, il vola de l’ambroisie, nourriture des dieux pour en faire profiter les humains</a:t>
            </a:r>
          </a:p>
          <a:p>
            <a:r>
              <a:rPr lang="fr-FR" dirty="0" smtClean="0"/>
              <a:t>Pour se faire pardonner du crime découvert, il les invita à un banquet composé d’un ragout à partir du corps de son fils Pélops</a:t>
            </a:r>
          </a:p>
          <a:p>
            <a:pPr lvl="1"/>
            <a:r>
              <a:rPr lang="fr-FR" dirty="0"/>
              <a:t>Seule Déméter aurait mangé (une épaule) </a:t>
            </a:r>
          </a:p>
          <a:p>
            <a:pPr lvl="1"/>
            <a:r>
              <a:rPr lang="fr-FR" dirty="0"/>
              <a:t>Les autres ayant vu le subterfuge, refusèrent et l’obligèrent à subir un supplice dans le </a:t>
            </a:r>
            <a:r>
              <a:rPr lang="fr-FR" dirty="0" smtClean="0"/>
              <a:t>Tartare</a:t>
            </a:r>
          </a:p>
          <a:p>
            <a:r>
              <a:rPr lang="fr-FR" dirty="0" smtClean="0"/>
              <a:t>1. il est placé au milieu d’un fleuve qui s’asséchait immédiatement lorsqu’il voulait boire de son eau</a:t>
            </a:r>
          </a:p>
          <a:p>
            <a:r>
              <a:rPr lang="fr-FR" dirty="0" smtClean="0"/>
              <a:t>2. lorsqu’il voulait manger les fruits d’un arbre, le vent éloignait les branches</a:t>
            </a:r>
          </a:p>
          <a:p>
            <a:r>
              <a:rPr lang="fr-FR" dirty="0" smtClean="0"/>
              <a:t>3. un rocher avait été placé au-dessus de sa tête et qui menaçait de tomber à tout moment, ce qui l’angoissait et asséchait sa gorge…</a:t>
            </a:r>
          </a:p>
          <a:p>
            <a:endParaRPr lang="fr-FR" dirty="0" smtClean="0"/>
          </a:p>
          <a:p>
            <a:endParaRPr lang="fr-FR" dirty="0"/>
          </a:p>
        </p:txBody>
      </p:sp>
    </p:spTree>
    <p:extLst>
      <p:ext uri="{BB962C8B-B14F-4D97-AF65-F5344CB8AC3E}">
        <p14:creationId xmlns:p14="http://schemas.microsoft.com/office/powerpoint/2010/main" val="4255702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85520" y="1046480"/>
            <a:ext cx="7284720" cy="4724400"/>
          </a:xfrm>
        </p:spPr>
        <p:txBody>
          <a:bodyPr/>
          <a:lstStyle/>
          <a:p>
            <a:r>
              <a:rPr lang="fr-FR" dirty="0" smtClean="0"/>
              <a:t>Le supplice d’Ixion:</a:t>
            </a:r>
          </a:p>
          <a:p>
            <a:pPr indent="0">
              <a:buNone/>
            </a:pPr>
            <a:r>
              <a:rPr lang="fr-FR" dirty="0" smtClean="0"/>
              <a:t>Tenta de séduire Héra…</a:t>
            </a:r>
          </a:p>
          <a:p>
            <a:pPr indent="0">
              <a:buNone/>
            </a:pPr>
            <a:r>
              <a:rPr lang="fr-FR" dirty="0" smtClean="0"/>
              <a:t>Zeus s’en était aperçu et fit apparaître un nuage ayant la forme d’Héra</a:t>
            </a:r>
          </a:p>
          <a:p>
            <a:pPr indent="0">
              <a:buNone/>
            </a:pPr>
            <a:r>
              <a:rPr lang="fr-FR" dirty="0" smtClean="0"/>
              <a:t>Ixion, ivre, s’unit au…brouillard croyant être Héra</a:t>
            </a:r>
          </a:p>
          <a:p>
            <a:pPr indent="0">
              <a:buNone/>
            </a:pPr>
            <a:r>
              <a:rPr lang="fr-FR" dirty="0" smtClean="0"/>
              <a:t>Zeus le surprit et le fit fouetter par Hermès</a:t>
            </a:r>
          </a:p>
          <a:p>
            <a:pPr indent="0">
              <a:buNone/>
            </a:pPr>
            <a:r>
              <a:rPr lang="fr-FR" dirty="0" smtClean="0"/>
              <a:t>Puis il le fit attacher à une grande roue enflammée qui tournait tout le temps…</a:t>
            </a:r>
            <a:endParaRPr lang="fr-FR" dirty="0"/>
          </a:p>
        </p:txBody>
      </p:sp>
    </p:spTree>
    <p:extLst>
      <p:ext uri="{BB962C8B-B14F-4D97-AF65-F5344CB8AC3E}">
        <p14:creationId xmlns:p14="http://schemas.microsoft.com/office/powerpoint/2010/main" val="1999285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Les champs </a:t>
            </a:r>
            <a:r>
              <a:rPr lang="fr-FR" dirty="0" err="1" smtClean="0"/>
              <a:t>élysées</a:t>
            </a:r>
            <a:endParaRPr lang="fr-FR" dirty="0"/>
          </a:p>
        </p:txBody>
      </p:sp>
      <p:sp>
        <p:nvSpPr>
          <p:cNvPr id="3" name="Espace réservé du contenu 2"/>
          <p:cNvSpPr>
            <a:spLocks noGrp="1"/>
          </p:cNvSpPr>
          <p:nvPr>
            <p:ph idx="1"/>
          </p:nvPr>
        </p:nvSpPr>
        <p:spPr/>
        <p:txBody>
          <a:bodyPr/>
          <a:lstStyle/>
          <a:p>
            <a:r>
              <a:rPr lang="fr-FR" dirty="0" smtClean="0"/>
              <a:t>Région des Enfers où se rendent les défunts vertueux</a:t>
            </a:r>
          </a:p>
          <a:p>
            <a:r>
              <a:rPr lang="fr-FR" dirty="0" smtClean="0"/>
              <a:t>« lieu frappé par la foudre »</a:t>
            </a:r>
          </a:p>
          <a:p>
            <a:r>
              <a:rPr lang="fr-FR" dirty="0" smtClean="0"/>
              <a:t>Aussi appelés: les îles des Bienheureux</a:t>
            </a:r>
          </a:p>
          <a:p>
            <a:r>
              <a:rPr lang="fr-FR" dirty="0" smtClean="0"/>
              <a:t>C’était un lieu à l’éternel printemps</a:t>
            </a:r>
          </a:p>
          <a:p>
            <a:pPr lvl="1"/>
            <a:r>
              <a:rPr lang="fr-FR" dirty="0" smtClean="0"/>
              <a:t>On n’y trouve que joie et gaîté</a:t>
            </a:r>
          </a:p>
          <a:p>
            <a:r>
              <a:rPr lang="fr-FR" dirty="0" smtClean="0"/>
              <a:t>Présidé par un fils de Zeus, </a:t>
            </a:r>
            <a:r>
              <a:rPr lang="fr-FR" b="1" dirty="0" smtClean="0"/>
              <a:t>Rhadamanthe</a:t>
            </a:r>
          </a:p>
          <a:p>
            <a:pPr lvl="1"/>
            <a:r>
              <a:rPr lang="fr-FR" dirty="0" smtClean="0"/>
              <a:t>Renommé pour sa sagesse et sa justice</a:t>
            </a:r>
            <a:endParaRPr lang="fr-FR" dirty="0"/>
          </a:p>
          <a:p>
            <a:pPr indent="0">
              <a:buNone/>
            </a:pPr>
            <a:endParaRPr lang="fr-FR" dirty="0"/>
          </a:p>
        </p:txBody>
      </p:sp>
    </p:spTree>
    <p:extLst>
      <p:ext uri="{BB962C8B-B14F-4D97-AF65-F5344CB8AC3E}">
        <p14:creationId xmlns:p14="http://schemas.microsoft.com/office/powerpoint/2010/main" val="168088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5840" y="985520"/>
            <a:ext cx="7254240" cy="4836160"/>
          </a:xfrm>
        </p:spPr>
        <p:txBody>
          <a:bodyPr/>
          <a:lstStyle/>
          <a:p>
            <a:r>
              <a:rPr lang="fr-FR" dirty="0" smtClean="0"/>
              <a:t>Les Champs Élysées selon Homère:</a:t>
            </a:r>
          </a:p>
          <a:p>
            <a:pPr indent="0">
              <a:buNone/>
            </a:pPr>
            <a:r>
              <a:rPr lang="fr-FR" dirty="0"/>
              <a:t>« Les Immortels t'emmèneront chez le blond Rhadamanthe,</a:t>
            </a:r>
            <a:br>
              <a:rPr lang="fr-FR" dirty="0"/>
            </a:br>
            <a:r>
              <a:rPr lang="fr-FR" dirty="0"/>
              <a:t>Aux champs Élyséens, qui sont tout au bout de la terre.</a:t>
            </a:r>
            <a:br>
              <a:rPr lang="fr-FR" dirty="0"/>
            </a:br>
            <a:r>
              <a:rPr lang="fr-FR" dirty="0"/>
              <a:t>C'est là que la plus douce vie est offerte aux humains ;</a:t>
            </a:r>
            <a:br>
              <a:rPr lang="fr-FR" dirty="0"/>
            </a:br>
            <a:r>
              <a:rPr lang="fr-FR" dirty="0"/>
              <a:t>Jamais neige ni grands froids ni averses non plus ;</a:t>
            </a:r>
            <a:br>
              <a:rPr lang="fr-FR" dirty="0"/>
            </a:br>
            <a:r>
              <a:rPr lang="fr-FR" dirty="0"/>
              <a:t>On ne sent partout que zéphyrs dont les brises sifflantes</a:t>
            </a:r>
            <a:br>
              <a:rPr lang="fr-FR" dirty="0"/>
            </a:br>
            <a:r>
              <a:rPr lang="fr-FR" dirty="0"/>
              <a:t>Montent de l'Océan pour donner la fraîcheur aux hommes. »</a:t>
            </a:r>
            <a:br>
              <a:rPr lang="fr-FR" dirty="0"/>
            </a:br>
            <a:r>
              <a:rPr lang="fr-FR" dirty="0"/>
              <a:t>(Trad. Frédéric </a:t>
            </a:r>
            <a:r>
              <a:rPr lang="fr-FR" dirty="0" err="1"/>
              <a:t>Mugler</a:t>
            </a:r>
            <a:r>
              <a:rPr lang="fr-FR" dirty="0"/>
              <a:t>, 1995)</a:t>
            </a:r>
          </a:p>
        </p:txBody>
      </p:sp>
    </p:spTree>
    <p:extLst>
      <p:ext uri="{BB962C8B-B14F-4D97-AF65-F5344CB8AC3E}">
        <p14:creationId xmlns:p14="http://schemas.microsoft.com/office/powerpoint/2010/main" val="1241713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Charybde et Scylla</a:t>
            </a:r>
            <a:endParaRPr lang="fr-FR" dirty="0"/>
          </a:p>
        </p:txBody>
      </p:sp>
      <p:sp>
        <p:nvSpPr>
          <p:cNvPr id="3" name="Espace réservé du contenu 2"/>
          <p:cNvSpPr>
            <a:spLocks noGrp="1"/>
          </p:cNvSpPr>
          <p:nvPr>
            <p:ph idx="1"/>
          </p:nvPr>
        </p:nvSpPr>
        <p:spPr/>
        <p:txBody>
          <a:bodyPr>
            <a:normAutofit/>
          </a:bodyPr>
          <a:lstStyle/>
          <a:p>
            <a:r>
              <a:rPr lang="fr-FR" dirty="0" smtClean="0"/>
              <a:t>Tomber de Charybde en Scylla: éviter un danger en s’exposant à un autre qui est pire!</a:t>
            </a:r>
          </a:p>
          <a:p>
            <a:r>
              <a:rPr lang="fr-FR" dirty="0" smtClean="0"/>
              <a:t>Charybde = </a:t>
            </a:r>
          </a:p>
          <a:p>
            <a:pPr lvl="1"/>
            <a:r>
              <a:rPr lang="fr-FR" dirty="0"/>
              <a:t>gouffre marin</a:t>
            </a:r>
          </a:p>
          <a:p>
            <a:pPr lvl="1"/>
            <a:r>
              <a:rPr lang="fr-FR" dirty="0"/>
              <a:t>Avaler navires puis les régurgiter</a:t>
            </a:r>
          </a:p>
          <a:p>
            <a:pPr lvl="1"/>
            <a:r>
              <a:rPr lang="fr-FR" dirty="0" err="1"/>
              <a:t>Cf</a:t>
            </a:r>
            <a:r>
              <a:rPr lang="fr-FR" dirty="0"/>
              <a:t> Ulysse: bateau avalé, mais Ulysse prit une branche et quand le bateau est recraché, reprend le bateau</a:t>
            </a:r>
            <a:r>
              <a:rPr lang="fr-FR" dirty="0" smtClean="0"/>
              <a:t>!</a:t>
            </a:r>
          </a:p>
          <a:p>
            <a:pPr marL="514350" lvl="1" indent="0">
              <a:buNone/>
            </a:pPr>
            <a:endParaRPr lang="fr-FR" dirty="0"/>
          </a:p>
        </p:txBody>
      </p:sp>
    </p:spTree>
    <p:extLst>
      <p:ext uri="{BB962C8B-B14F-4D97-AF65-F5344CB8AC3E}">
        <p14:creationId xmlns:p14="http://schemas.microsoft.com/office/powerpoint/2010/main" val="602435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021625"/>
            <a:ext cx="6400800" cy="959575"/>
          </a:xfrm>
        </p:spPr>
        <p:txBody>
          <a:bodyPr>
            <a:normAutofit fontScale="90000"/>
          </a:bodyPr>
          <a:lstStyle/>
          <a:p>
            <a:r>
              <a:rPr lang="fr-FR" dirty="0"/>
              <a:t>5. Des lieux mythiques:</a:t>
            </a:r>
            <a:br>
              <a:rPr lang="fr-FR" dirty="0"/>
            </a:br>
            <a:endParaRPr lang="fr-FR" dirty="0"/>
          </a:p>
        </p:txBody>
      </p:sp>
      <p:sp>
        <p:nvSpPr>
          <p:cNvPr id="3" name="Espace réservé du contenu 2"/>
          <p:cNvSpPr>
            <a:spLocks noGrp="1"/>
          </p:cNvSpPr>
          <p:nvPr>
            <p:ph idx="1"/>
          </p:nvPr>
        </p:nvSpPr>
        <p:spPr/>
        <p:txBody>
          <a:bodyPr>
            <a:normAutofit fontScale="92500" lnSpcReduction="10000"/>
          </a:bodyPr>
          <a:lstStyle/>
          <a:p>
            <a:pPr lvl="1"/>
            <a:r>
              <a:rPr lang="fr-FR" sz="3200" dirty="0"/>
              <a:t>Les Enfers</a:t>
            </a:r>
          </a:p>
          <a:p>
            <a:pPr lvl="1"/>
            <a:r>
              <a:rPr lang="fr-FR" sz="3200" dirty="0"/>
              <a:t>Le Tartare</a:t>
            </a:r>
          </a:p>
          <a:p>
            <a:pPr lvl="1"/>
            <a:r>
              <a:rPr lang="fr-FR" sz="3200" dirty="0"/>
              <a:t>Les Champs </a:t>
            </a:r>
            <a:r>
              <a:rPr lang="fr-FR" sz="3200" dirty="0" smtClean="0"/>
              <a:t>Élysées</a:t>
            </a:r>
          </a:p>
          <a:p>
            <a:pPr lvl="1"/>
            <a:r>
              <a:rPr lang="fr-FR" sz="3200" dirty="0" smtClean="0"/>
              <a:t>Charybde et Scylla</a:t>
            </a:r>
          </a:p>
          <a:p>
            <a:pPr lvl="1"/>
            <a:r>
              <a:rPr lang="fr-FR" sz="3200" dirty="0" smtClean="0"/>
              <a:t>Mont Olympe</a:t>
            </a:r>
            <a:endParaRPr lang="fr-FR" sz="3200" dirty="0"/>
          </a:p>
          <a:p>
            <a:pPr lvl="1"/>
            <a:r>
              <a:rPr lang="fr-FR" sz="3200" dirty="0" smtClean="0"/>
              <a:t>L’Atlantide</a:t>
            </a:r>
            <a:endParaRPr lang="fr-FR" sz="3200" dirty="0"/>
          </a:p>
          <a:p>
            <a:pPr indent="0">
              <a:buNone/>
            </a:pPr>
            <a:endParaRPr lang="fr-FR" sz="3200" dirty="0"/>
          </a:p>
        </p:txBody>
      </p:sp>
    </p:spTree>
    <p:extLst>
      <p:ext uri="{BB962C8B-B14F-4D97-AF65-F5344CB8AC3E}">
        <p14:creationId xmlns:p14="http://schemas.microsoft.com/office/powerpoint/2010/main" val="786121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6000" y="1046480"/>
            <a:ext cx="7274560" cy="4765040"/>
          </a:xfrm>
        </p:spPr>
        <p:txBody>
          <a:bodyPr/>
          <a:lstStyle/>
          <a:p>
            <a:r>
              <a:rPr lang="fr-FR" dirty="0"/>
              <a:t>Scylla =</a:t>
            </a:r>
          </a:p>
          <a:p>
            <a:pPr lvl="1"/>
            <a:r>
              <a:rPr lang="fr-FR" dirty="0"/>
              <a:t>Très haut </a:t>
            </a:r>
            <a:r>
              <a:rPr lang="fr-FR" dirty="0" smtClean="0"/>
              <a:t>rocher</a:t>
            </a:r>
          </a:p>
          <a:p>
            <a:pPr lvl="1"/>
            <a:r>
              <a:rPr lang="fr-FR" dirty="0" smtClean="0"/>
              <a:t>Dans la caverne vivait Scylla, monstre à 6 cous</a:t>
            </a:r>
          </a:p>
          <a:p>
            <a:pPr lvl="1"/>
            <a:r>
              <a:rPr lang="fr-FR" dirty="0" smtClean="0"/>
              <a:t>Attrapaient les marins</a:t>
            </a:r>
            <a:endParaRPr lang="fr-FR" dirty="0"/>
          </a:p>
          <a:p>
            <a:pPr lvl="1"/>
            <a:r>
              <a:rPr lang="fr-FR" dirty="0"/>
              <a:t>2 courants opposés : tourbillons dangereux!</a:t>
            </a:r>
          </a:p>
          <a:p>
            <a:pPr lvl="1"/>
            <a:r>
              <a:rPr lang="fr-FR" dirty="0" err="1"/>
              <a:t>Cf</a:t>
            </a:r>
            <a:r>
              <a:rPr lang="fr-FR" dirty="0"/>
              <a:t> détroit de Messine (Sicile)</a:t>
            </a:r>
          </a:p>
          <a:p>
            <a:r>
              <a:rPr lang="fr-FR" dirty="0" smtClean="0"/>
              <a:t>Ainsi, si on évitait un des deux obstacles, on tombait dans l’autre qui était aussi effrayant!</a:t>
            </a:r>
            <a:endParaRPr lang="fr-FR" dirty="0"/>
          </a:p>
        </p:txBody>
      </p:sp>
    </p:spTree>
    <p:extLst>
      <p:ext uri="{BB962C8B-B14F-4D97-AF65-F5344CB8AC3E}">
        <p14:creationId xmlns:p14="http://schemas.microsoft.com/office/powerpoint/2010/main" val="4182962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95680" y="985520"/>
            <a:ext cx="7376160" cy="4917440"/>
          </a:xfrm>
        </p:spPr>
        <p:txBody>
          <a:bodyPr>
            <a:normAutofit/>
          </a:bodyPr>
          <a:lstStyle/>
          <a:p>
            <a:r>
              <a:rPr lang="fr-FR" dirty="0" smtClean="0"/>
              <a:t>Selon Homère (Odyssée):</a:t>
            </a:r>
          </a:p>
          <a:p>
            <a:pPr indent="0">
              <a:buNone/>
            </a:pPr>
            <a:r>
              <a:rPr lang="fr-FR" dirty="0" smtClean="0"/>
              <a:t>« Charybde</a:t>
            </a:r>
            <a:r>
              <a:rPr lang="fr-FR" dirty="0"/>
              <a:t>, avec un sifflement, engloutit l'eau salée de la mer. Je me soulevai en l'air contre le grand figuier sauvage. Je l'étreignis et m'y tins comme une chauve-souris. Je n'avais aucun moyen ni de prendre un appui solide avec les pieds, ni de monter sur l'arbre : les racines étaient loin, les branches étaient hors de portée, longues et grandes, répandant leur ombre sur Charybde.</a:t>
            </a:r>
            <a:br>
              <a:rPr lang="fr-FR" dirty="0"/>
            </a:br>
            <a:r>
              <a:rPr lang="fr-FR" dirty="0"/>
              <a:t>« Je me tins sans me relâcher, attendant qu'elle vomît, et rendît le mât et ramenât la quille. Ils mirent longtemps à venir combler mon souhait. </a:t>
            </a:r>
            <a:r>
              <a:rPr lang="fr-FR" dirty="0" smtClean="0"/>
              <a:t>…Je </a:t>
            </a:r>
            <a:r>
              <a:rPr lang="fr-FR" dirty="0"/>
              <a:t>lâchai mains et pieds pour me porter dessus. Je tombai avec fracas en plein dans l'eau, à côté des bois qui étaient très longs, puis je m'assis dessus et ramai avec les mains Le père des hommes et des dieux ne permit plus à Scylla de me </a:t>
            </a:r>
            <a:r>
              <a:rPr lang="fr-FR" dirty="0" smtClean="0"/>
              <a:t>regarder… »</a:t>
            </a:r>
            <a:endParaRPr lang="fr-FR" dirty="0"/>
          </a:p>
        </p:txBody>
      </p:sp>
    </p:spTree>
    <p:extLst>
      <p:ext uri="{BB962C8B-B14F-4D97-AF65-F5344CB8AC3E}">
        <p14:creationId xmlns:p14="http://schemas.microsoft.com/office/powerpoint/2010/main" val="2288532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Mont Olympe</a:t>
            </a:r>
            <a:endParaRPr lang="fr-FR" dirty="0"/>
          </a:p>
        </p:txBody>
      </p:sp>
      <p:sp>
        <p:nvSpPr>
          <p:cNvPr id="3" name="Espace réservé du contenu 2"/>
          <p:cNvSpPr>
            <a:spLocks noGrp="1"/>
          </p:cNvSpPr>
          <p:nvPr>
            <p:ph idx="1"/>
          </p:nvPr>
        </p:nvSpPr>
        <p:spPr>
          <a:xfrm>
            <a:off x="792480" y="2438400"/>
            <a:ext cx="2214880" cy="3048001"/>
          </a:xfrm>
        </p:spPr>
        <p:txBody>
          <a:bodyPr>
            <a:normAutofit/>
          </a:bodyPr>
          <a:lstStyle/>
          <a:p>
            <a:r>
              <a:rPr lang="fr-FR" dirty="0" smtClean="0"/>
              <a:t>La plus haute montagne de Grèce (environ 3000 m)</a:t>
            </a:r>
          </a:p>
          <a:p>
            <a:r>
              <a:rPr lang="fr-FR" dirty="0" smtClean="0"/>
              <a:t>Nord (entre la Thessalie et Macédoine)</a:t>
            </a:r>
          </a:p>
          <a:p>
            <a:endParaRPr lang="fr-FR" dirty="0" smtClean="0"/>
          </a:p>
          <a:p>
            <a:endParaRPr lang="fr-FR" dirty="0"/>
          </a:p>
        </p:txBody>
      </p:sp>
      <p:pic>
        <p:nvPicPr>
          <p:cNvPr id="4" name="Espace réservé du contenu 3" descr="Capture d’écran 2014-10-11 à 09.49.06.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31441" y="2131329"/>
            <a:ext cx="5577522" cy="3639234"/>
          </a:xfrm>
          <a:prstGeom prst="rect">
            <a:avLst/>
          </a:prstGeom>
        </p:spPr>
      </p:pic>
    </p:spTree>
    <p:extLst>
      <p:ext uri="{BB962C8B-B14F-4D97-AF65-F5344CB8AC3E}">
        <p14:creationId xmlns:p14="http://schemas.microsoft.com/office/powerpoint/2010/main" val="3705081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6320" y="995680"/>
            <a:ext cx="7305040" cy="4724400"/>
          </a:xfrm>
        </p:spPr>
        <p:txBody>
          <a:bodyPr/>
          <a:lstStyle/>
          <a:p>
            <a:r>
              <a:rPr lang="fr-FR" dirty="0"/>
              <a:t>Là où résidaient les 14 grands dieux et déesses: palais forgé par Héphaïstos;</a:t>
            </a:r>
          </a:p>
          <a:p>
            <a:pPr lvl="1"/>
            <a:r>
              <a:rPr lang="fr-FR" dirty="0"/>
              <a:t>Après avoir vaincu les Géants et les Titans</a:t>
            </a:r>
          </a:p>
          <a:p>
            <a:r>
              <a:rPr lang="fr-FR" dirty="0" smtClean="0"/>
              <a:t>Apollon</a:t>
            </a:r>
            <a:r>
              <a:rPr lang="fr-FR" dirty="0"/>
              <a:t>, Arès, Artémis, Athéna, Héphaïstos, Héra, Hermès, </a:t>
            </a:r>
            <a:r>
              <a:rPr lang="fr-FR" dirty="0" err="1"/>
              <a:t>Poséïdon</a:t>
            </a:r>
            <a:r>
              <a:rPr lang="fr-FR" dirty="0"/>
              <a:t>, et Zeus </a:t>
            </a:r>
            <a:endParaRPr lang="fr-FR" dirty="0" smtClean="0"/>
          </a:p>
          <a:p>
            <a:r>
              <a:rPr lang="fr-FR" dirty="0"/>
              <a:t>Déméter, Aphrodite, Hestia, Dionysos et Hadès souvent </a:t>
            </a:r>
            <a:r>
              <a:rPr lang="fr-FR" dirty="0" smtClean="0"/>
              <a:t>absents;</a:t>
            </a:r>
          </a:p>
          <a:p>
            <a:r>
              <a:rPr lang="fr-FR" dirty="0"/>
              <a:t>Héphaïstos fut projeté en bas de l’Olympe par Zeus, et y devenu …boiteux</a:t>
            </a:r>
            <a:r>
              <a:rPr lang="fr-FR" dirty="0" smtClean="0"/>
              <a:t>.</a:t>
            </a:r>
            <a:endParaRPr lang="fr-FR" dirty="0"/>
          </a:p>
          <a:p>
            <a:r>
              <a:rPr lang="fr-FR" dirty="0"/>
              <a:t>Invisible aux mortels parce que gros nuages</a:t>
            </a:r>
          </a:p>
          <a:p>
            <a:r>
              <a:rPr lang="fr-FR" dirty="0"/>
              <a:t>Banquets: nectar (mélange de vin et de miel), ambroisie (« qui est divin », 9 fois plus sucré que le miel, et rend immortel…)</a:t>
            </a:r>
          </a:p>
          <a:p>
            <a:pPr indent="0">
              <a:buNone/>
            </a:pPr>
            <a:endParaRPr lang="fr-FR" dirty="0"/>
          </a:p>
        </p:txBody>
      </p:sp>
    </p:spTree>
    <p:extLst>
      <p:ext uri="{BB962C8B-B14F-4D97-AF65-F5344CB8AC3E}">
        <p14:creationId xmlns:p14="http://schemas.microsoft.com/office/powerpoint/2010/main" val="789354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95680" y="955040"/>
            <a:ext cx="7355840" cy="4897120"/>
          </a:xfrm>
        </p:spPr>
        <p:txBody>
          <a:bodyPr/>
          <a:lstStyle/>
          <a:p>
            <a:r>
              <a:rPr lang="fr-FR" dirty="0" smtClean="0"/>
              <a:t>Les 9 Muses y chantent et dansent pour le plaisir des dieux</a:t>
            </a:r>
          </a:p>
          <a:p>
            <a:r>
              <a:rPr lang="fr-FR" dirty="0" smtClean="0"/>
              <a:t>2 héros eurent le privilège d’accéder à l’Olympe:</a:t>
            </a:r>
          </a:p>
          <a:p>
            <a:pPr lvl="1"/>
            <a:r>
              <a:rPr lang="fr-FR" dirty="0"/>
              <a:t>Dionysos</a:t>
            </a:r>
          </a:p>
          <a:p>
            <a:pPr lvl="1"/>
            <a:r>
              <a:rPr lang="fr-FR" dirty="0" err="1" smtClean="0"/>
              <a:t>Héraklès</a:t>
            </a:r>
            <a:endParaRPr lang="fr-FR" dirty="0" smtClean="0"/>
          </a:p>
          <a:p>
            <a:r>
              <a:rPr lang="fr-FR" dirty="0" smtClean="0"/>
              <a:t>2 mortels eurent aussi le privilège de banqueter avec les dieux:</a:t>
            </a:r>
          </a:p>
          <a:p>
            <a:pPr lvl="1"/>
            <a:r>
              <a:rPr lang="fr-FR" dirty="0"/>
              <a:t>Tantale</a:t>
            </a:r>
          </a:p>
          <a:p>
            <a:pPr lvl="1"/>
            <a:r>
              <a:rPr lang="fr-FR" dirty="0"/>
              <a:t>Ixion</a:t>
            </a:r>
          </a:p>
          <a:p>
            <a:pPr lvl="1"/>
            <a:r>
              <a:rPr lang="fr-FR" dirty="0"/>
              <a:t>Mais les deux ont été punis pour avoir trompé les dieux et furent expédiés dans le Tartare</a:t>
            </a:r>
            <a:r>
              <a:rPr lang="fr-FR" dirty="0" smtClean="0"/>
              <a:t>!</a:t>
            </a:r>
          </a:p>
          <a:p>
            <a:endParaRPr lang="fr-FR" dirty="0" smtClean="0"/>
          </a:p>
        </p:txBody>
      </p:sp>
    </p:spTree>
    <p:extLst>
      <p:ext uri="{BB962C8B-B14F-4D97-AF65-F5344CB8AC3E}">
        <p14:creationId xmlns:p14="http://schemas.microsoft.com/office/powerpoint/2010/main" val="2414258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6000" y="985520"/>
            <a:ext cx="7386320" cy="4876800"/>
          </a:xfrm>
        </p:spPr>
        <p:txBody>
          <a:bodyPr>
            <a:normAutofit fontScale="92500" lnSpcReduction="20000"/>
          </a:bodyPr>
          <a:lstStyle/>
          <a:p>
            <a:r>
              <a:rPr lang="fr-FR" dirty="0" smtClean="0"/>
              <a:t>L’Olympe selon Homère (Iliade, chant 8):</a:t>
            </a:r>
          </a:p>
          <a:p>
            <a:pPr indent="0">
              <a:buNone/>
            </a:pPr>
            <a:r>
              <a:rPr lang="fr-FR" dirty="0" smtClean="0"/>
              <a:t>« Déjà </a:t>
            </a:r>
            <a:r>
              <a:rPr lang="fr-FR" dirty="0"/>
              <a:t>l’aurore, au voile de pourpre, brillait sur toute la terre, lorsque Zeus, qui se plaît à lancer la foudre, convoque l’assemblée des immortels sur l’une des cimes les plus élevées de l’Olympe ; il parle, et tous les dieux prêtent l’oreille à ses discours</a:t>
            </a:r>
            <a:r>
              <a:rPr lang="fr-FR" dirty="0" smtClean="0"/>
              <a:t>.</a:t>
            </a:r>
          </a:p>
          <a:p>
            <a:pPr indent="0">
              <a:buNone/>
            </a:pPr>
            <a:r>
              <a:rPr lang="fr-FR" dirty="0"/>
              <a:t>-</a:t>
            </a:r>
            <a:r>
              <a:rPr lang="fr-FR" dirty="0" smtClean="0"/>
              <a:t> Écoutez-moi, dit-il, dieux, et vous, déesses ; je dirai la pensée qui agite mon sein : que nulle parmi les déesses, que nul parmi les dieux ne tente de s’opposer à mes ordres ; vous devez tous les approuver, afin que j’accomplisse bientôt mes desseins. Celui que je verrai s’échapper en secret pour secourir soit les Grecs, soit les Troyens, frappé honteusement, reviendra dans l’Olympe ; ou bien je le précipiterai dans le ténébreux Tartare, à l’endroit le plus reculé, où le gouffre souterrain est le plus profond : là sont des portes de fer sur un seuil d’airain. Cet abîme est aussi loin de l’enfer que le ciel l’est de la terre ; alors il reconnaîtra combien je suis supérieur à tous les immortels. Voulez-vous l’éprouver et vous en convaincre, ô divinités ? »</a:t>
            </a:r>
          </a:p>
          <a:p>
            <a:pPr indent="0">
              <a:buNone/>
            </a:pPr>
            <a:endParaRPr lang="fr-FR" dirty="0"/>
          </a:p>
        </p:txBody>
      </p:sp>
    </p:spTree>
    <p:extLst>
      <p:ext uri="{BB962C8B-B14F-4D97-AF65-F5344CB8AC3E}">
        <p14:creationId xmlns:p14="http://schemas.microsoft.com/office/powerpoint/2010/main" val="203377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l’ATLANTIDE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Vient du mot Atlantis = île d’Atlas</a:t>
            </a:r>
          </a:p>
          <a:p>
            <a:r>
              <a:rPr lang="fr-FR" dirty="0" smtClean="0"/>
              <a:t>Légende proposée par Platon (Timée, </a:t>
            </a:r>
            <a:r>
              <a:rPr lang="fr-FR" dirty="0" err="1" smtClean="0"/>
              <a:t>Critias</a:t>
            </a:r>
            <a:r>
              <a:rPr lang="fr-FR" dirty="0" smtClean="0"/>
              <a:t>)</a:t>
            </a:r>
          </a:p>
          <a:p>
            <a:r>
              <a:rPr lang="fr-FR" dirty="0"/>
              <a:t>« En ce temps-là, on pouvait traverser cette mer Atlantique. Elle avait une île, devant ce passage que vous appelez, dites-vous, les colonnes </a:t>
            </a:r>
            <a:r>
              <a:rPr lang="fr-FR" dirty="0" smtClean="0"/>
              <a:t>d'Hercule (Gibraltar). </a:t>
            </a:r>
            <a:r>
              <a:rPr lang="fr-FR" dirty="0"/>
              <a:t>Cette île était plus grande que la Libye</a:t>
            </a:r>
            <a:r>
              <a:rPr lang="fr-FR" baseline="30000" dirty="0">
                <a:hlinkClick r:id="rId2"/>
              </a:rPr>
              <a:t>3</a:t>
            </a:r>
            <a:r>
              <a:rPr lang="fr-FR" dirty="0"/>
              <a:t> et l'Asie</a:t>
            </a:r>
            <a:r>
              <a:rPr lang="fr-FR" baseline="30000" dirty="0">
                <a:hlinkClick r:id="rId3"/>
              </a:rPr>
              <a:t>4</a:t>
            </a:r>
            <a:r>
              <a:rPr lang="fr-FR" dirty="0"/>
              <a:t> réunies. (…) Or, dans cette île Atlantide, des rois avaient formé un empire grand et merveilleux. </a:t>
            </a:r>
            <a:r>
              <a:rPr lang="fr-FR" dirty="0" smtClean="0"/>
              <a:t>» (Platon, Timée)</a:t>
            </a:r>
            <a:endParaRPr lang="fr-FR" dirty="0"/>
          </a:p>
        </p:txBody>
      </p:sp>
    </p:spTree>
    <p:extLst>
      <p:ext uri="{BB962C8B-B14F-4D97-AF65-F5344CB8AC3E}">
        <p14:creationId xmlns:p14="http://schemas.microsoft.com/office/powerpoint/2010/main" val="1239074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9170" y="1132070"/>
            <a:ext cx="7178532" cy="4597311"/>
          </a:xfrm>
        </p:spPr>
        <p:txBody>
          <a:bodyPr/>
          <a:lstStyle/>
          <a:p>
            <a:r>
              <a:rPr lang="fr-FR" dirty="0" smtClean="0"/>
              <a:t>Platon se fonda sur un récit égyptien ancien:</a:t>
            </a:r>
          </a:p>
          <a:p>
            <a:r>
              <a:rPr lang="fr-FR" dirty="0" smtClean="0"/>
              <a:t>Royaume dirigé par Atlas, fils de Poséidon</a:t>
            </a:r>
          </a:p>
          <a:p>
            <a:r>
              <a:rPr lang="fr-FR" dirty="0" smtClean="0"/>
              <a:t>Conquit plusieurs régions dont l’Afrique du nord, l’Europe de l’Ouest</a:t>
            </a:r>
          </a:p>
          <a:p>
            <a:r>
              <a:rPr lang="fr-FR" dirty="0" smtClean="0"/>
              <a:t>Athènes avait réussi à arrêter cette expansion</a:t>
            </a:r>
          </a:p>
          <a:p>
            <a:r>
              <a:rPr lang="fr-FR" dirty="0" smtClean="0"/>
              <a:t>Il y eut un raz-de-marée, des tremblements de terre qui détruisirent l’île en une seule journée</a:t>
            </a:r>
          </a:p>
          <a:p>
            <a:r>
              <a:rPr lang="fr-FR" dirty="0" smtClean="0"/>
              <a:t>L’événement selon Platon se serait produit 9000 ans avant le tyran athénien Solon (7</a:t>
            </a:r>
            <a:r>
              <a:rPr lang="fr-FR" baseline="30000" dirty="0" smtClean="0"/>
              <a:t>e</a:t>
            </a:r>
            <a:r>
              <a:rPr lang="fr-FR" dirty="0" smtClean="0"/>
              <a:t> s. av. J.C.)</a:t>
            </a:r>
            <a:endParaRPr lang="fr-FR" dirty="0"/>
          </a:p>
        </p:txBody>
      </p:sp>
    </p:spTree>
    <p:extLst>
      <p:ext uri="{BB962C8B-B14F-4D97-AF65-F5344CB8AC3E}">
        <p14:creationId xmlns:p14="http://schemas.microsoft.com/office/powerpoint/2010/main" val="1238343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Fable ou réalité?</a:t>
            </a:r>
            <a:endParaRPr lang="fr-FR" dirty="0"/>
          </a:p>
        </p:txBody>
      </p:sp>
      <p:sp>
        <p:nvSpPr>
          <p:cNvPr id="3" name="Espace réservé du contenu 2"/>
          <p:cNvSpPr>
            <a:spLocks noGrp="1"/>
          </p:cNvSpPr>
          <p:nvPr>
            <p:ph idx="1"/>
          </p:nvPr>
        </p:nvSpPr>
        <p:spPr/>
        <p:txBody>
          <a:bodyPr/>
          <a:lstStyle/>
          <a:p>
            <a:r>
              <a:rPr lang="fr-FR" dirty="0" smtClean="0"/>
              <a:t>Fiction pour les historiens et les archéologues</a:t>
            </a:r>
          </a:p>
          <a:p>
            <a:r>
              <a:rPr lang="fr-FR" dirty="0" smtClean="0"/>
              <a:t>Conférences de Milos (2005, 2008) sur le sujet</a:t>
            </a:r>
          </a:p>
          <a:p>
            <a:r>
              <a:rPr lang="fr-FR" dirty="0" smtClean="0"/>
              <a:t>Hypothèse évaluée: Santorin détruite vers1650 av. J.C.</a:t>
            </a:r>
          </a:p>
          <a:p>
            <a:pPr lvl="1"/>
            <a:r>
              <a:rPr lang="fr-FR" dirty="0" smtClean="0"/>
              <a:t>Puissante société maritime</a:t>
            </a:r>
          </a:p>
          <a:p>
            <a:pPr lvl="1"/>
            <a:r>
              <a:rPr lang="fr-FR" dirty="0" smtClean="0"/>
              <a:t>Commerce avec Égypte, l’Asie et l’Europe</a:t>
            </a:r>
          </a:p>
          <a:p>
            <a:pPr marL="0" lvl="1" indent="-274320">
              <a:lnSpc>
                <a:spcPct val="150000"/>
              </a:lnSpc>
              <a:buFont typeface="Wingdings" pitchFamily="2" charset="2"/>
              <a:buChar char="v"/>
            </a:pPr>
            <a:r>
              <a:rPr lang="fr-FR" dirty="0"/>
              <a:t>Tsunami de 50 m </a:t>
            </a:r>
            <a:r>
              <a:rPr lang="fr-FR" dirty="0" smtClean="0"/>
              <a:t>de haut!</a:t>
            </a:r>
          </a:p>
          <a:p>
            <a:r>
              <a:rPr lang="fr-FR" dirty="0" smtClean="0"/>
              <a:t>5000 livres écrits sur le sujet!</a:t>
            </a:r>
          </a:p>
        </p:txBody>
      </p:sp>
    </p:spTree>
    <p:extLst>
      <p:ext uri="{BB962C8B-B14F-4D97-AF65-F5344CB8AC3E}">
        <p14:creationId xmlns:p14="http://schemas.microsoft.com/office/powerpoint/2010/main" val="3544532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00" y="1117600"/>
            <a:ext cx="7071360" cy="1056640"/>
          </a:xfrm>
        </p:spPr>
        <p:txBody>
          <a:bodyPr>
            <a:normAutofit fontScale="90000"/>
          </a:bodyPr>
          <a:lstStyle/>
          <a:p>
            <a:r>
              <a:rPr lang="fr-FR" sz="2200" dirty="0" smtClean="0"/>
              <a:t>Un documentaire intéressant sur les recherches portant sur l’Atlantide(2013</a:t>
            </a:r>
            <a:r>
              <a:rPr lang="fr-FR" dirty="0" smtClean="0"/>
              <a:t>)</a:t>
            </a:r>
            <a:endParaRPr lang="fr-FR" dirty="0"/>
          </a:p>
        </p:txBody>
      </p:sp>
      <p:sp>
        <p:nvSpPr>
          <p:cNvPr id="3" name="Espace réservé du contenu 2"/>
          <p:cNvSpPr>
            <a:spLocks noGrp="1"/>
          </p:cNvSpPr>
          <p:nvPr>
            <p:ph idx="1"/>
          </p:nvPr>
        </p:nvSpPr>
        <p:spPr/>
        <p:txBody>
          <a:bodyPr/>
          <a:lstStyle/>
          <a:p>
            <a:r>
              <a:rPr lang="fr-FR" dirty="0">
                <a:hlinkClick r:id="rId2"/>
              </a:rPr>
              <a:t>https://www.youtube.com/watch?v=</a:t>
            </a:r>
            <a:r>
              <a:rPr lang="fr-FR" dirty="0" smtClean="0">
                <a:hlinkClick r:id="rId2"/>
              </a:rPr>
              <a:t>rnKgs3p8eVs</a:t>
            </a:r>
            <a:endParaRPr lang="fr-FR" dirty="0" smtClean="0"/>
          </a:p>
          <a:p>
            <a:pPr indent="0">
              <a:buNone/>
            </a:pPr>
            <a:r>
              <a:rPr lang="fr-FR" dirty="0" smtClean="0"/>
              <a:t>ARTV, 52 minutes.</a:t>
            </a:r>
            <a:endParaRPr lang="fr-FR" dirty="0"/>
          </a:p>
        </p:txBody>
      </p:sp>
    </p:spTree>
    <p:extLst>
      <p:ext uri="{BB962C8B-B14F-4D97-AF65-F5344CB8AC3E}">
        <p14:creationId xmlns:p14="http://schemas.microsoft.com/office/powerpoint/2010/main" val="3421933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Les enfers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Chez les Grecs de l’Antiquité = royaume des morts</a:t>
            </a:r>
          </a:p>
          <a:p>
            <a:pPr lvl="1"/>
            <a:r>
              <a:rPr lang="fr-FR" dirty="0" smtClean="0"/>
              <a:t>Tous les défunts y vont</a:t>
            </a:r>
          </a:p>
          <a:p>
            <a:pPr lvl="1"/>
            <a:r>
              <a:rPr lang="fr-FR" dirty="0" smtClean="0"/>
              <a:t>Deviennent des ombres</a:t>
            </a:r>
          </a:p>
          <a:p>
            <a:r>
              <a:rPr lang="fr-FR" dirty="0" smtClean="0"/>
              <a:t>Y règnent le dieu Hadès et son épouse Perséphone (6 mois par an)</a:t>
            </a:r>
          </a:p>
          <a:p>
            <a:r>
              <a:rPr lang="fr-FR" dirty="0" smtClean="0"/>
              <a:t>3 juges qui disposaient des défunts;</a:t>
            </a:r>
          </a:p>
          <a:p>
            <a:pPr lvl="1"/>
            <a:r>
              <a:rPr lang="fr-FR" dirty="0"/>
              <a:t>Minos</a:t>
            </a:r>
          </a:p>
          <a:p>
            <a:pPr lvl="1"/>
            <a:r>
              <a:rPr lang="fr-FR" dirty="0"/>
              <a:t>Éaque</a:t>
            </a:r>
          </a:p>
          <a:p>
            <a:pPr lvl="1"/>
            <a:r>
              <a:rPr lang="fr-FR" dirty="0" err="1" smtClean="0"/>
              <a:t>Rhadamante</a:t>
            </a:r>
            <a:endParaRPr lang="fr-FR" dirty="0" smtClean="0"/>
          </a:p>
          <a:p>
            <a:r>
              <a:rPr lang="fr-FR" dirty="0" smtClean="0"/>
              <a:t>Objectif: aller aux Champs Élysées ou au Tartare!</a:t>
            </a:r>
          </a:p>
          <a:p>
            <a:endParaRPr lang="fr-FR" dirty="0"/>
          </a:p>
          <a:p>
            <a:pPr indent="0">
              <a:buNone/>
            </a:pPr>
            <a:endParaRPr lang="fr-FR" dirty="0"/>
          </a:p>
        </p:txBody>
      </p:sp>
    </p:spTree>
    <p:extLst>
      <p:ext uri="{BB962C8B-B14F-4D97-AF65-F5344CB8AC3E}">
        <p14:creationId xmlns:p14="http://schemas.microsoft.com/office/powerpoint/2010/main" val="1210808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Dieux, déesses, héros</a:t>
            </a:r>
            <a:endParaRPr lang="fr-FR" dirty="0"/>
          </a:p>
        </p:txBody>
      </p:sp>
      <p:sp>
        <p:nvSpPr>
          <p:cNvPr id="3" name="Espace réservé du contenu 2"/>
          <p:cNvSpPr>
            <a:spLocks noGrp="1"/>
          </p:cNvSpPr>
          <p:nvPr>
            <p:ph idx="1"/>
          </p:nvPr>
        </p:nvSpPr>
        <p:spPr/>
        <p:txBody>
          <a:bodyPr/>
          <a:lstStyle/>
          <a:p>
            <a:r>
              <a:rPr lang="fr-FR" dirty="0" smtClean="0"/>
              <a:t>En conclusion…</a:t>
            </a:r>
          </a:p>
          <a:p>
            <a:r>
              <a:rPr lang="fr-FR" dirty="0" smtClean="0"/>
              <a:t>Des mythes…</a:t>
            </a:r>
          </a:p>
          <a:p>
            <a:r>
              <a:rPr lang="fr-FR" dirty="0" smtClean="0"/>
              <a:t>Pourquoi?  Pour qui?</a:t>
            </a:r>
          </a:p>
          <a:p>
            <a:pPr lvl="1"/>
            <a:endParaRPr lang="fr-FR" dirty="0" smtClean="0"/>
          </a:p>
          <a:p>
            <a:r>
              <a:rPr lang="fr-FR" dirty="0" smtClean="0"/>
              <a:t>Des mythes qui traversent le temps!</a:t>
            </a:r>
          </a:p>
        </p:txBody>
      </p:sp>
    </p:spTree>
    <p:extLst>
      <p:ext uri="{BB962C8B-B14F-4D97-AF65-F5344CB8AC3E}">
        <p14:creationId xmlns:p14="http://schemas.microsoft.com/office/powerpoint/2010/main" val="2159465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5840" y="1188720"/>
            <a:ext cx="7264400" cy="4521200"/>
          </a:xfrm>
        </p:spPr>
        <p:txBody>
          <a:bodyPr/>
          <a:lstStyle/>
          <a:p>
            <a:r>
              <a:rPr lang="fr-FR" dirty="0" smtClean="0"/>
              <a:t>Dieux, déesses et héros:</a:t>
            </a:r>
          </a:p>
          <a:p>
            <a:pPr lvl="1"/>
            <a:r>
              <a:rPr lang="fr-FR" dirty="0" smtClean="0"/>
              <a:t>Inventions humaines:  poètes (Homère, Hésiode…), auteurs tragiques (Eschyle, Sophocle, Euripide…), comiques (Aristophane…)</a:t>
            </a:r>
          </a:p>
          <a:p>
            <a:r>
              <a:rPr lang="fr-FR" dirty="0" smtClean="0"/>
              <a:t>À honorer</a:t>
            </a:r>
          </a:p>
          <a:p>
            <a:r>
              <a:rPr lang="fr-FR" dirty="0" smtClean="0"/>
              <a:t>Pourquoi?  Pour se les rendre favorables</a:t>
            </a:r>
          </a:p>
          <a:p>
            <a:pPr lvl="1"/>
            <a:r>
              <a:rPr lang="fr-FR" dirty="0" smtClean="0"/>
              <a:t>Récoltes, famille, guerres, guérison, réparation de fautes…</a:t>
            </a:r>
          </a:p>
          <a:p>
            <a:r>
              <a:rPr lang="fr-FR" dirty="0" smtClean="0"/>
              <a:t>Comment?  Temples, sacrifices devant l’autel, prières, processions</a:t>
            </a:r>
          </a:p>
          <a:p>
            <a:pPr lvl="1"/>
            <a:r>
              <a:rPr lang="fr-FR" dirty="0" smtClean="0"/>
              <a:t>Sanctuaires: oracles, théâtre, jeux athlétiques, médecine, Mystères</a:t>
            </a:r>
            <a:endParaRPr lang="fr-FR" dirty="0"/>
          </a:p>
        </p:txBody>
      </p:sp>
    </p:spTree>
    <p:extLst>
      <p:ext uri="{BB962C8B-B14F-4D97-AF65-F5344CB8AC3E}">
        <p14:creationId xmlns:p14="http://schemas.microsoft.com/office/powerpoint/2010/main" val="1143959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6160" y="1056640"/>
            <a:ext cx="7305040" cy="4754880"/>
          </a:xfrm>
        </p:spPr>
        <p:txBody>
          <a:bodyPr>
            <a:normAutofit/>
          </a:bodyPr>
          <a:lstStyle/>
          <a:p>
            <a:r>
              <a:rPr lang="fr-FR" dirty="0"/>
              <a:t>L’entrée =</a:t>
            </a:r>
          </a:p>
          <a:p>
            <a:pPr lvl="1"/>
            <a:r>
              <a:rPr lang="fr-FR" dirty="0"/>
              <a:t>Cap Ténare (pointe sud du Péloponnèse)</a:t>
            </a:r>
          </a:p>
          <a:p>
            <a:pPr lvl="1"/>
            <a:r>
              <a:rPr lang="fr-FR" dirty="0"/>
              <a:t>Le point le plus au sud d’Europe</a:t>
            </a:r>
          </a:p>
          <a:p>
            <a:pPr lvl="1"/>
            <a:r>
              <a:rPr lang="fr-FR" dirty="0"/>
              <a:t>Caverne</a:t>
            </a:r>
          </a:p>
          <a:p>
            <a:pPr lvl="1"/>
            <a:r>
              <a:rPr lang="fr-FR" dirty="0"/>
              <a:t>Temple de </a:t>
            </a:r>
            <a:r>
              <a:rPr lang="fr-FR" dirty="0" smtClean="0"/>
              <a:t>Poséidon</a:t>
            </a:r>
          </a:p>
          <a:p>
            <a:r>
              <a:rPr lang="fr-FR" dirty="0" smtClean="0"/>
              <a:t>L’entrée </a:t>
            </a:r>
            <a:r>
              <a:rPr lang="fr-FR" dirty="0"/>
              <a:t>est gardée par Cerbère</a:t>
            </a:r>
          </a:p>
          <a:p>
            <a:pPr lvl="1"/>
            <a:r>
              <a:rPr lang="fr-FR" dirty="0"/>
              <a:t> chien à trois têtes</a:t>
            </a:r>
          </a:p>
          <a:p>
            <a:pPr lvl="1"/>
            <a:r>
              <a:rPr lang="fr-FR" dirty="0"/>
              <a:t>Crinière de serpents</a:t>
            </a:r>
          </a:p>
          <a:p>
            <a:pPr lvl="1"/>
            <a:r>
              <a:rPr lang="fr-FR" dirty="0"/>
              <a:t>Queue de dragon</a:t>
            </a:r>
          </a:p>
          <a:p>
            <a:pPr lvl="1"/>
            <a:r>
              <a:rPr lang="fr-FR" dirty="0"/>
              <a:t>Symbolisait: passé, présent, </a:t>
            </a:r>
            <a:r>
              <a:rPr lang="fr-FR" dirty="0" smtClean="0"/>
              <a:t>avenir</a:t>
            </a:r>
          </a:p>
          <a:p>
            <a:pPr indent="0">
              <a:buNone/>
            </a:pPr>
            <a:endParaRPr lang="fr-FR" dirty="0"/>
          </a:p>
        </p:txBody>
      </p:sp>
    </p:spTree>
    <p:extLst>
      <p:ext uri="{BB962C8B-B14F-4D97-AF65-F5344CB8AC3E}">
        <p14:creationId xmlns:p14="http://schemas.microsoft.com/office/powerpoint/2010/main" val="1552042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3" dur="500"/>
                                        <p:tgtEl>
                                          <p:spTgt spid="3">
                                            <p:txEl>
                                              <p:pRg st="8" end="8"/>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5840" y="1158240"/>
            <a:ext cx="7233920" cy="4612640"/>
          </a:xfrm>
        </p:spPr>
        <p:txBody>
          <a:bodyPr/>
          <a:lstStyle/>
          <a:p>
            <a:r>
              <a:rPr lang="fr-FR" dirty="0"/>
              <a:t>Deux fleuves y mène: le Styx et l’Achéron</a:t>
            </a:r>
          </a:p>
          <a:p>
            <a:pPr lvl="1"/>
            <a:r>
              <a:rPr lang="fr-FR" dirty="0"/>
              <a:t>Achille fut rendu presqu’invincible grâce à ces eaux…</a:t>
            </a:r>
          </a:p>
          <a:p>
            <a:pPr lvl="1"/>
            <a:r>
              <a:rPr lang="fr-FR" dirty="0"/>
              <a:t>Ses eaux donnent invulnérabilité</a:t>
            </a:r>
          </a:p>
          <a:p>
            <a:pPr lvl="1"/>
            <a:r>
              <a:rPr lang="fr-FR" dirty="0"/>
              <a:t>L’Achéron est traversé par la barque de Charron</a:t>
            </a:r>
          </a:p>
          <a:p>
            <a:r>
              <a:rPr lang="fr-FR" dirty="0"/>
              <a:t>Le « passeur des âmes »: Charron sur sa barque pour une obole (qui se trouvait dans la bouche des défunts)</a:t>
            </a:r>
          </a:p>
          <a:p>
            <a:r>
              <a:rPr lang="fr-FR" dirty="0"/>
              <a:t>Le défunt devait aussi donner un gâteau de miel (qui était déposé dans sa tombe)</a:t>
            </a:r>
          </a:p>
          <a:p>
            <a:r>
              <a:rPr lang="fr-FR" dirty="0"/>
              <a:t>Si pas de gâteau de miel et si pas d’obole: défunt va errer comme une ombre</a:t>
            </a:r>
          </a:p>
          <a:p>
            <a:pPr indent="0">
              <a:buNone/>
            </a:pPr>
            <a:endParaRPr lang="fr-FR" dirty="0"/>
          </a:p>
        </p:txBody>
      </p:sp>
    </p:spTree>
    <p:extLst>
      <p:ext uri="{BB962C8B-B14F-4D97-AF65-F5344CB8AC3E}">
        <p14:creationId xmlns:p14="http://schemas.microsoft.com/office/powerpoint/2010/main" val="3903096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10-10 à 10.17.14.png"/>
          <p:cNvPicPr>
            <a:picLocks noGrp="1" noChangeAspect="1"/>
          </p:cNvPicPr>
          <p:nvPr>
            <p:ph idx="1"/>
          </p:nvPr>
        </p:nvPicPr>
        <p:blipFill>
          <a:blip r:embed="rId2" cstate="email">
            <a:extLst>
              <a:ext uri="{28A0092B-C50C-407E-A947-70E740481C1C}">
                <a14:useLocalDpi xmlns:a14="http://schemas.microsoft.com/office/drawing/2010/main"/>
              </a:ext>
            </a:extLst>
          </a:blip>
          <a:srcRect l="-10750" r="-10750"/>
          <a:stretch>
            <a:fillRect/>
          </a:stretch>
        </p:blipFill>
        <p:spPr>
          <a:xfrm>
            <a:off x="995363" y="974725"/>
            <a:ext cx="7356475" cy="4816475"/>
          </a:xfrm>
        </p:spPr>
      </p:pic>
      <p:cxnSp>
        <p:nvCxnSpPr>
          <p:cNvPr id="3" name="Connecteur droit avec flèche 2"/>
          <p:cNvCxnSpPr/>
          <p:nvPr/>
        </p:nvCxnSpPr>
        <p:spPr>
          <a:xfrm>
            <a:off x="1971040" y="1341120"/>
            <a:ext cx="894080" cy="863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flipH="1" flipV="1">
            <a:off x="4419600" y="4013200"/>
            <a:ext cx="1656080" cy="863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flipH="1">
            <a:off x="5394960" y="1229360"/>
            <a:ext cx="508000" cy="1117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037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10-10 à 10.57.54.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85838" y="1006475"/>
            <a:ext cx="7396162" cy="4775200"/>
          </a:xfrm>
        </p:spPr>
      </p:pic>
      <p:cxnSp>
        <p:nvCxnSpPr>
          <p:cNvPr id="3" name="Connecteur droit avec flèche 2"/>
          <p:cNvCxnSpPr/>
          <p:nvPr/>
        </p:nvCxnSpPr>
        <p:spPr>
          <a:xfrm flipH="1">
            <a:off x="5577840" y="853440"/>
            <a:ext cx="955040" cy="134112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flipH="1">
            <a:off x="4064000" y="853440"/>
            <a:ext cx="40640" cy="1127760"/>
          </a:xfrm>
          <a:prstGeom prst="straightConnector1">
            <a:avLst/>
          </a:prstGeom>
          <a:ln w="381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063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10-10 à 09.54.29.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95363" y="1025525"/>
            <a:ext cx="7366000" cy="4756150"/>
          </a:xfrm>
        </p:spPr>
      </p:pic>
    </p:spTree>
    <p:extLst>
      <p:ext uri="{BB962C8B-B14F-4D97-AF65-F5344CB8AC3E}">
        <p14:creationId xmlns:p14="http://schemas.microsoft.com/office/powerpoint/2010/main" val="2227500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6800" y="1158240"/>
            <a:ext cx="7223760" cy="4653280"/>
          </a:xfrm>
        </p:spPr>
        <p:txBody>
          <a:bodyPr/>
          <a:lstStyle/>
          <a:p>
            <a:r>
              <a:rPr lang="fr-FR" dirty="0" smtClean="0"/>
              <a:t>Description de Cerbère par Hésiode:</a:t>
            </a:r>
          </a:p>
          <a:p>
            <a:r>
              <a:rPr lang="fr-FR" i="1" dirty="0" smtClean="0"/>
              <a:t>Le palais d’</a:t>
            </a:r>
            <a:r>
              <a:rPr lang="fr-FR" i="1" dirty="0" err="1" smtClean="0"/>
              <a:t>Hàdès</a:t>
            </a:r>
            <a:r>
              <a:rPr lang="fr-FR" i="1" dirty="0" smtClean="0"/>
              <a:t> …</a:t>
            </a:r>
          </a:p>
          <a:p>
            <a:pPr indent="0">
              <a:buNone/>
            </a:pPr>
            <a:r>
              <a:rPr lang="fr-FR" i="1" dirty="0" smtClean="0"/>
              <a:t>«</a:t>
            </a:r>
            <a:r>
              <a:rPr lang="fr-FR" i="1" dirty="0"/>
              <a:t> est confiée à la garde d’un chien hideux et cruel ; cet animal, par une méchante ruse, caresse tous ceux qui entrent en agitant sa queue et ses deux oreilles, mais il ne les laisse plus sortir, et les épiant avec soin, il dévore quiconque veut repasser le seuil du puissant Hadès et de la terrible </a:t>
            </a:r>
            <a:r>
              <a:rPr lang="fr-FR" i="1" dirty="0" smtClean="0"/>
              <a:t>Perséphone.</a:t>
            </a:r>
            <a:r>
              <a:rPr lang="fr-FR" i="1" dirty="0"/>
              <a:t> </a:t>
            </a:r>
            <a:r>
              <a:rPr lang="fr-FR" i="1" dirty="0" smtClean="0"/>
              <a:t>»</a:t>
            </a:r>
          </a:p>
          <a:p>
            <a:pPr indent="0">
              <a:buNone/>
            </a:pPr>
            <a:endParaRPr lang="fr-FR" dirty="0"/>
          </a:p>
        </p:txBody>
      </p:sp>
    </p:spTree>
    <p:extLst>
      <p:ext uri="{BB962C8B-B14F-4D97-AF65-F5344CB8AC3E}">
        <p14:creationId xmlns:p14="http://schemas.microsoft.com/office/powerpoint/2010/main" val="1797231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3638</TotalTime>
  <Words>1182</Words>
  <Application>Microsoft Macintosh PowerPoint</Application>
  <PresentationFormat>Présentation à l'écran (4:3)</PresentationFormat>
  <Paragraphs>168</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Couture</vt:lpstr>
      <vt:lpstr>Mythologie grecque II 5e cours</vt:lpstr>
      <vt:lpstr>5. Des lieux mythiques: </vt:lpstr>
      <vt:lpstr>1. Les enfers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 tartare</vt:lpstr>
      <vt:lpstr>Présentation PowerPoint</vt:lpstr>
      <vt:lpstr>Présentation PowerPoint</vt:lpstr>
      <vt:lpstr>Présentation PowerPoint</vt:lpstr>
      <vt:lpstr>Présentation PowerPoint</vt:lpstr>
      <vt:lpstr>3. Les champs élysées</vt:lpstr>
      <vt:lpstr>Présentation PowerPoint</vt:lpstr>
      <vt:lpstr>Charybde et Scylla</vt:lpstr>
      <vt:lpstr>Présentation PowerPoint</vt:lpstr>
      <vt:lpstr>Présentation PowerPoint</vt:lpstr>
      <vt:lpstr>Mont Olympe</vt:lpstr>
      <vt:lpstr>Présentation PowerPoint</vt:lpstr>
      <vt:lpstr>Présentation PowerPoint</vt:lpstr>
      <vt:lpstr>Présentation PowerPoint</vt:lpstr>
      <vt:lpstr>4. l’ATLANTIDE</vt:lpstr>
      <vt:lpstr>Présentation PowerPoint</vt:lpstr>
      <vt:lpstr>Fable ou réalité?</vt:lpstr>
      <vt:lpstr>Un documentaire intéressant sur les recherches portant sur l’Atlantide(2013)</vt:lpstr>
      <vt:lpstr>Dieux, déesses, héros</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Mythologie grecque II 5e cours</dc:title>
  <dc:creator>évaluateur texte</dc:creator>
  <cp:lastModifiedBy>évaluateur texte</cp:lastModifiedBy>
  <cp:revision>101</cp:revision>
  <dcterms:created xsi:type="dcterms:W3CDTF">2014-09-06T16:04:57Z</dcterms:created>
  <dcterms:modified xsi:type="dcterms:W3CDTF">2014-10-14T01:44:07Z</dcterms:modified>
</cp:coreProperties>
</file>