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02" r:id="rId3"/>
    <p:sldId id="287" r:id="rId4"/>
    <p:sldId id="297" r:id="rId5"/>
    <p:sldId id="288" r:id="rId6"/>
    <p:sldId id="276" r:id="rId7"/>
    <p:sldId id="257" r:id="rId8"/>
    <p:sldId id="258" r:id="rId9"/>
    <p:sldId id="265" r:id="rId10"/>
    <p:sldId id="266" r:id="rId11"/>
    <p:sldId id="283" r:id="rId12"/>
    <p:sldId id="277" r:id="rId13"/>
    <p:sldId id="300" r:id="rId14"/>
    <p:sldId id="322" r:id="rId15"/>
    <p:sldId id="323" r:id="rId16"/>
    <p:sldId id="324" r:id="rId17"/>
    <p:sldId id="325" r:id="rId18"/>
    <p:sldId id="264" r:id="rId19"/>
    <p:sldId id="262" r:id="rId20"/>
    <p:sldId id="303" r:id="rId21"/>
    <p:sldId id="319" r:id="rId22"/>
    <p:sldId id="320" r:id="rId23"/>
    <p:sldId id="321" r:id="rId24"/>
    <p:sldId id="332" r:id="rId25"/>
    <p:sldId id="312" r:id="rId26"/>
    <p:sldId id="304" r:id="rId27"/>
    <p:sldId id="315" r:id="rId28"/>
    <p:sldId id="330" r:id="rId29"/>
    <p:sldId id="305" r:id="rId30"/>
    <p:sldId id="331" r:id="rId31"/>
    <p:sldId id="306" r:id="rId32"/>
    <p:sldId id="284" r:id="rId33"/>
    <p:sldId id="298" r:id="rId34"/>
    <p:sldId id="326" r:id="rId35"/>
    <p:sldId id="299" r:id="rId36"/>
    <p:sldId id="285" r:id="rId37"/>
    <p:sldId id="260" r:id="rId38"/>
    <p:sldId id="261" r:id="rId39"/>
    <p:sldId id="267" r:id="rId40"/>
    <p:sldId id="268" r:id="rId41"/>
    <p:sldId id="269" r:id="rId42"/>
    <p:sldId id="270" r:id="rId43"/>
    <p:sldId id="307" r:id="rId44"/>
    <p:sldId id="333" r:id="rId45"/>
    <p:sldId id="328" r:id="rId46"/>
    <p:sldId id="272" r:id="rId47"/>
    <p:sldId id="309" r:id="rId48"/>
    <p:sldId id="310" r:id="rId49"/>
    <p:sldId id="273" r:id="rId50"/>
    <p:sldId id="334" r:id="rId51"/>
    <p:sldId id="335" r:id="rId52"/>
    <p:sldId id="329" r:id="rId53"/>
    <p:sldId id="327" r:id="rId54"/>
    <p:sldId id="274" r:id="rId55"/>
    <p:sldId id="311" r:id="rId56"/>
    <p:sldId id="278" r:id="rId57"/>
    <p:sldId id="279" r:id="rId58"/>
    <p:sldId id="289" r:id="rId59"/>
    <p:sldId id="280" r:id="rId60"/>
    <p:sldId id="281" r:id="rId61"/>
    <p:sldId id="286" r:id="rId62"/>
    <p:sldId id="290" r:id="rId63"/>
    <p:sldId id="316" r:id="rId64"/>
    <p:sldId id="318" r:id="rId65"/>
    <p:sldId id="301" r:id="rId66"/>
    <p:sldId id="336" r:id="rId6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évaluateur texte" initials="é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120" y="-6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printerSettings" Target="printerSettings/printerSettings1.bin"/><Relationship Id="rId69" Type="http://schemas.openxmlformats.org/officeDocument/2006/relationships/commentAuthors" Target="commentAuthor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CA" smtClean="0"/>
              <a:t>Cliquez et modifiez le titre</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bwMode="white"/>
        <p:txBody>
          <a:bodyPr/>
          <a:lstStyle/>
          <a:p>
            <a:fld id="{FD97199F-3C03-F04F-9A5E-25DCA3A004CF}" type="datetimeFigureOut">
              <a:rPr lang="fr-FR" smtClean="0"/>
              <a:t>16-09-14</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02209B0D-E621-8749-919B-C45F8D302B4B}"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FD97199F-3C03-F04F-9A5E-25DCA3A004CF}" type="datetimeFigureOut">
              <a:rPr lang="fr-FR" smtClean="0"/>
              <a:t>16-09-14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209B0D-E621-8749-919B-C45F8D302B4B}"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FD97199F-3C03-F04F-9A5E-25DCA3A004CF}" type="datetimeFigureOut">
              <a:rPr lang="fr-FR" smtClean="0"/>
              <a:t>16-09-14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209B0D-E621-8749-919B-C45F8D302B4B}"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re et graphiqu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CA" smtClean="0"/>
              <a:t>Cliquez et modifiez le titre</a:t>
            </a:r>
            <a:endParaRPr lang="fr-FR"/>
          </a:p>
        </p:txBody>
      </p:sp>
      <p:sp>
        <p:nvSpPr>
          <p:cNvPr id="3" name="Espace réservé du graphique SmartArt 2"/>
          <p:cNvSpPr>
            <a:spLocks noGrp="1"/>
          </p:cNvSpPr>
          <p:nvPr>
            <p:ph type="dgm" idx="1"/>
          </p:nvPr>
        </p:nvSpPr>
        <p:spPr>
          <a:xfrm>
            <a:off x="685800" y="1981200"/>
            <a:ext cx="7772400" cy="4114800"/>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642752D-3CF1-FA48-A4A6-3FCB5E3ADAEE}" type="slidenum">
              <a:rPr lang="fr-FR"/>
              <a:pPr>
                <a:defRPr/>
              </a:pPr>
              <a:t>‹#›</a:t>
            </a:fld>
            <a:endParaRPr lang="fr-FR"/>
          </a:p>
        </p:txBody>
      </p:sp>
    </p:spTree>
    <p:extLst>
      <p:ext uri="{BB962C8B-B14F-4D97-AF65-F5344CB8AC3E}">
        <p14:creationId xmlns:p14="http://schemas.microsoft.com/office/powerpoint/2010/main" val="17359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D12CECA-A6B2-0949-8385-9B20CEADF802}" type="slidenum">
              <a:rPr lang="fr-FR"/>
              <a:pPr>
                <a:defRPr/>
              </a:pPr>
              <a:t>‹#›</a:t>
            </a:fld>
            <a:endParaRPr lang="fr-FR"/>
          </a:p>
        </p:txBody>
      </p:sp>
    </p:spTree>
    <p:extLst>
      <p:ext uri="{BB962C8B-B14F-4D97-AF65-F5344CB8AC3E}">
        <p14:creationId xmlns:p14="http://schemas.microsoft.com/office/powerpoint/2010/main" val="34907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FD97199F-3C03-F04F-9A5E-25DCA3A004CF}" type="datetimeFigureOut">
              <a:rPr lang="fr-FR" smtClean="0"/>
              <a:t>16-09-14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209B0D-E621-8749-919B-C45F8D302B4B}" type="slidenum">
              <a:rPr lang="fr-FR" smtClean="0"/>
              <a:t>‹#›</a:t>
            </a:fld>
            <a:endParaRPr lang="fr-F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97199F-3C03-F04F-9A5E-25DCA3A004CF}" type="datetimeFigureOut">
              <a:rPr lang="fr-FR" smtClean="0"/>
              <a:t>16-09-14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209B0D-E621-8749-919B-C45F8D302B4B}"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CA" smtClean="0"/>
              <a:t>Cliquez et modifiez le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p>
            <a:r>
              <a:rPr lang="fr-CA" smtClean="0"/>
              <a:t>Cliquez et modifiez le titre</a:t>
            </a:r>
            <a:endParaRPr lang="en-US"/>
          </a:p>
        </p:txBody>
      </p:sp>
      <p:sp>
        <p:nvSpPr>
          <p:cNvPr id="5" name="Date Placeholder 4"/>
          <p:cNvSpPr>
            <a:spLocks noGrp="1"/>
          </p:cNvSpPr>
          <p:nvPr>
            <p:ph type="dt" sz="half" idx="10"/>
          </p:nvPr>
        </p:nvSpPr>
        <p:spPr/>
        <p:txBody>
          <a:bodyPr/>
          <a:lstStyle/>
          <a:p>
            <a:fld id="{FD97199F-3C03-F04F-9A5E-25DCA3A004CF}" type="datetimeFigureOut">
              <a:rPr lang="fr-FR" smtClean="0"/>
              <a:t>16-09-14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209B0D-E621-8749-919B-C45F8D302B4B}"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FD97199F-3C03-F04F-9A5E-25DCA3A004CF}" type="datetimeFigureOut">
              <a:rPr lang="fr-FR" smtClean="0"/>
              <a:t>16-09-14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2209B0D-E621-8749-919B-C45F8D302B4B}"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FD97199F-3C03-F04F-9A5E-25DCA3A004CF}" type="datetimeFigureOut">
              <a:rPr lang="fr-FR" smtClean="0"/>
              <a:t>16-09-14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2209B0D-E621-8749-919B-C45F8D302B4B}"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97199F-3C03-F04F-9A5E-25DCA3A004CF}" type="datetimeFigureOut">
              <a:rPr lang="fr-FR" smtClean="0"/>
              <a:t>16-09-14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209B0D-E621-8749-919B-C45F8D302B4B}"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FD97199F-3C03-F04F-9A5E-25DCA3A004CF}" type="datetimeFigureOut">
              <a:rPr lang="fr-FR" smtClean="0"/>
              <a:t>16-09-14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209B0D-E621-8749-919B-C45F8D302B4B}"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FD97199F-3C03-F04F-9A5E-25DCA3A004CF}" type="datetimeFigureOut">
              <a:rPr lang="fr-FR" smtClean="0"/>
              <a:t>16-09-14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209B0D-E621-8749-919B-C45F8D302B4B}"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CA" smtClean="0"/>
              <a:t>Cliquez et modifiez le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97199F-3C03-F04F-9A5E-25DCA3A004CF}" type="datetimeFigureOut">
              <a:rPr lang="fr-FR" smtClean="0"/>
              <a:t>16-09-14</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2209B0D-E621-8749-919B-C45F8D302B4B}"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ucguay.espaceweb.usherbrooke.ca/lguay/accueil.html%23https://www.lucguay.espaceweb.usherbrooke.ca/lguay/accueil.html%20" TargetMode="External"/><Relationship Id="rId3" Type="http://schemas.openxmlformats.org/officeDocument/2006/relationships/hyperlink" Target="https://www.lucguay.espaceweb.usherbrooke.ca/lguay/accueil.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package" Target="../embeddings/Document_Microsoft_Word1.docx"/><Relationship Id="rId4"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ticopedie.fr/mondes/mondes-fr/rome-sites.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ucguay.espaceweb.usherbrooke.ca/lguay/accueil.html" TargetMode="External"/><Relationship Id="rId3" Type="http://schemas.openxmlformats.org/officeDocument/2006/relationships/hyperlink" Target="http://www.clubaventuresherbrooke.c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1600" y="1280545"/>
            <a:ext cx="6400800" cy="2148455"/>
          </a:xfrm>
        </p:spPr>
        <p:txBody>
          <a:bodyPr>
            <a:noAutofit/>
          </a:bodyPr>
          <a:lstStyle/>
          <a:p>
            <a:r>
              <a:rPr lang="fr-CA" sz="2400" dirty="0"/>
              <a:t>Les rois du monde :  </a:t>
            </a:r>
            <a:r>
              <a:rPr lang="fr-CA" sz="2400" dirty="0" smtClean="0"/>
              <a:t/>
            </a:r>
            <a:br>
              <a:rPr lang="fr-CA" sz="2400" dirty="0" smtClean="0"/>
            </a:br>
            <a:r>
              <a:rPr lang="fr-CA" sz="2400" dirty="0" smtClean="0"/>
              <a:t>les </a:t>
            </a:r>
            <a:r>
              <a:rPr lang="fr-CA" sz="2400" dirty="0"/>
              <a:t>Romains de </a:t>
            </a:r>
            <a:r>
              <a:rPr lang="fr-CA" sz="2400" dirty="0" smtClean="0"/>
              <a:t>l’Antiquité</a:t>
            </a:r>
            <a:br>
              <a:rPr lang="fr-CA" sz="2400" dirty="0" smtClean="0"/>
            </a:br>
            <a:r>
              <a:rPr lang="fr-CA" sz="2400" dirty="0" smtClean="0"/>
              <a:t>cours 1</a:t>
            </a:r>
            <a:r>
              <a:rPr lang="fr-CA" sz="2400" dirty="0"/>
              <a:t/>
            </a:r>
            <a:br>
              <a:rPr lang="fr-CA" sz="2400" dirty="0"/>
            </a:br>
            <a:endParaRPr lang="fr-FR" sz="2400" dirty="0"/>
          </a:p>
        </p:txBody>
      </p:sp>
      <p:sp>
        <p:nvSpPr>
          <p:cNvPr id="3" name="Sous-titre 2"/>
          <p:cNvSpPr>
            <a:spLocks noGrp="1"/>
          </p:cNvSpPr>
          <p:nvPr>
            <p:ph type="subTitle" idx="1"/>
          </p:nvPr>
        </p:nvSpPr>
        <p:spPr/>
        <p:txBody>
          <a:bodyPr>
            <a:normAutofit fontScale="70000" lnSpcReduction="20000"/>
          </a:bodyPr>
          <a:lstStyle/>
          <a:p>
            <a:r>
              <a:rPr lang="fr-FR" dirty="0" smtClean="0"/>
              <a:t>Luc Guay, </a:t>
            </a:r>
            <a:r>
              <a:rPr lang="fr-FR" dirty="0" err="1" smtClean="0"/>
              <a:t>Ph.D</a:t>
            </a:r>
            <a:r>
              <a:rPr lang="fr-FR" dirty="0" smtClean="0"/>
              <a:t> didactique de l’histoire</a:t>
            </a:r>
          </a:p>
          <a:p>
            <a:r>
              <a:rPr lang="fr-FR" dirty="0" smtClean="0"/>
              <a:t>UTA, automne 2016</a:t>
            </a:r>
            <a:endParaRPr lang="fr-FR" dirty="0"/>
          </a:p>
        </p:txBody>
      </p:sp>
    </p:spTree>
    <p:extLst>
      <p:ext uri="{BB962C8B-B14F-4D97-AF65-F5344CB8AC3E}">
        <p14:creationId xmlns:p14="http://schemas.microsoft.com/office/powerpoint/2010/main" val="1187365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3"/>
          <p:cNvGraphicFramePr>
            <a:graphicFrameLocks noGrp="1" noChangeAspect="1"/>
          </p:cNvGraphicFramePr>
          <p:nvPr>
            <p:ph type="dgm" idx="1"/>
            <p:extLst>
              <p:ext uri="{D42A27DB-BD31-4B8C-83A1-F6EECF244321}">
                <p14:modId xmlns:p14="http://schemas.microsoft.com/office/powerpoint/2010/main" val="2874202072"/>
              </p:ext>
            </p:extLst>
          </p:nvPr>
        </p:nvGraphicFramePr>
        <p:xfrm>
          <a:off x="976059" y="1909152"/>
          <a:ext cx="6874399" cy="2860817"/>
        </p:xfrm>
        <a:graphic>
          <a:graphicData uri="http://schemas.openxmlformats.org/presentationml/2006/ole">
            <mc:AlternateContent xmlns:mc="http://schemas.openxmlformats.org/markup-compatibility/2006">
              <mc:Choice xmlns:v="urn:schemas-microsoft-com:vml" Requires="v">
                <p:oleObj spid="_x0000_s3263" name="Microsoft Organigramme hiérarchique" r:id="rId3" imgW="13804900" imgH="3429000" progId="MSOrgChart.2">
                  <p:embed followColorScheme="full"/>
                </p:oleObj>
              </mc:Choice>
              <mc:Fallback>
                <p:oleObj name="Microsoft Organigramme hiérarchique" r:id="rId3" imgW="13804900" imgH="3429000" progId="MSOrgChart.2">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059" y="1909152"/>
                        <a:ext cx="6874399" cy="28608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28892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république romaine</a:t>
            </a:r>
            <a:endParaRPr lang="fr-FR" dirty="0"/>
          </a:p>
        </p:txBody>
      </p:sp>
      <p:sp>
        <p:nvSpPr>
          <p:cNvPr id="3" name="Espace réservé du contenu 2"/>
          <p:cNvSpPr>
            <a:spLocks noGrp="1"/>
          </p:cNvSpPr>
          <p:nvPr>
            <p:ph idx="1"/>
          </p:nvPr>
        </p:nvSpPr>
        <p:spPr/>
        <p:txBody>
          <a:bodyPr>
            <a:normAutofit/>
          </a:bodyPr>
          <a:lstStyle/>
          <a:p>
            <a:r>
              <a:rPr lang="fr-CA" dirty="0" smtClean="0"/>
              <a:t>"</a:t>
            </a:r>
            <a:r>
              <a:rPr lang="fr-CA" dirty="0"/>
              <a:t>C'est une Rome libre dont je vais maintenant retracer l'histoire politique et militaire, sous des magistrats élus pour un an, et sous des lois dont l'autorité est supérieure à celle des hommes. Cette liberté était un bien particulièrement appréciable après la tyrannie du dernier roi."</a:t>
            </a:r>
          </a:p>
          <a:p>
            <a:pPr indent="0">
              <a:buNone/>
            </a:pPr>
            <a:r>
              <a:rPr lang="fr-CA" dirty="0"/>
              <a:t>(Tite-Live, Histoire romaine, II, i)</a:t>
            </a:r>
          </a:p>
          <a:p>
            <a:endParaRPr lang="fr-FR" dirty="0"/>
          </a:p>
        </p:txBody>
      </p:sp>
    </p:spTree>
    <p:extLst>
      <p:ext uri="{BB962C8B-B14F-4D97-AF65-F5344CB8AC3E}">
        <p14:creationId xmlns:p14="http://schemas.microsoft.com/office/powerpoint/2010/main" val="39229745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Conquêtes romaines</a:t>
            </a:r>
            <a:endParaRPr lang="fr-FR" dirty="0"/>
          </a:p>
        </p:txBody>
      </p:sp>
      <p:sp>
        <p:nvSpPr>
          <p:cNvPr id="3" name="Espace réservé du contenu 2"/>
          <p:cNvSpPr>
            <a:spLocks noGrp="1"/>
          </p:cNvSpPr>
          <p:nvPr>
            <p:ph idx="1"/>
          </p:nvPr>
        </p:nvSpPr>
        <p:spPr/>
        <p:txBody>
          <a:bodyPr/>
          <a:lstStyle/>
          <a:p>
            <a:r>
              <a:rPr lang="fr-FR" dirty="0" smtClean="0"/>
              <a:t>Pas une génération spontanée!</a:t>
            </a:r>
          </a:p>
          <a:p>
            <a:pPr marL="514350" lvl="1" indent="0">
              <a:buNone/>
            </a:pPr>
            <a:r>
              <a:rPr lang="fr-FR" dirty="0" smtClean="0"/>
              <a:t>1. Conquête de l’Italie: 6</a:t>
            </a:r>
            <a:r>
              <a:rPr lang="fr-FR" baseline="30000" dirty="0" smtClean="0"/>
              <a:t>e</a:t>
            </a:r>
            <a:r>
              <a:rPr lang="fr-FR" dirty="0" smtClean="0"/>
              <a:t> s. au 3</a:t>
            </a:r>
            <a:r>
              <a:rPr lang="fr-FR" baseline="30000" dirty="0" smtClean="0"/>
              <a:t>e</a:t>
            </a:r>
            <a:r>
              <a:rPr lang="fr-FR" dirty="0" smtClean="0"/>
              <a:t> s. av. J.C. =  3 siècles</a:t>
            </a:r>
          </a:p>
          <a:p>
            <a:pPr marL="514350" lvl="1" indent="0">
              <a:buNone/>
            </a:pPr>
            <a:r>
              <a:rPr lang="fr-FR" dirty="0" smtClean="0"/>
              <a:t>2. Conquêtes autour de la Méditerranée: 3</a:t>
            </a:r>
            <a:r>
              <a:rPr lang="fr-FR" baseline="30000" dirty="0" smtClean="0"/>
              <a:t>e</a:t>
            </a:r>
            <a:r>
              <a:rPr lang="fr-FR" dirty="0" smtClean="0"/>
              <a:t> s. av. J.C. au 2</a:t>
            </a:r>
            <a:r>
              <a:rPr lang="fr-FR" baseline="30000" dirty="0" smtClean="0"/>
              <a:t>e</a:t>
            </a:r>
            <a:r>
              <a:rPr lang="fr-FR" dirty="0" smtClean="0"/>
              <a:t> s. </a:t>
            </a:r>
            <a:r>
              <a:rPr lang="fr-FR" dirty="0" err="1" smtClean="0"/>
              <a:t>ap</a:t>
            </a:r>
            <a:r>
              <a:rPr lang="fr-FR" dirty="0" smtClean="0"/>
              <a:t>. J.C. =  </a:t>
            </a:r>
          </a:p>
          <a:p>
            <a:pPr marL="514350" lvl="1" indent="0">
              <a:buNone/>
            </a:pPr>
            <a:r>
              <a:rPr lang="fr-FR" dirty="0" smtClean="0"/>
              <a:t>5 siècles</a:t>
            </a:r>
          </a:p>
          <a:p>
            <a:pPr marL="514350" lvl="1" indent="0">
              <a:buNone/>
            </a:pPr>
            <a:r>
              <a:rPr lang="fr-FR" dirty="0" smtClean="0"/>
              <a:t>3. Au total: 120 pays conquis qui sont devenus des provinces</a:t>
            </a:r>
            <a:r>
              <a:rPr lang="is-IS" dirty="0" smtClean="0"/>
              <a:t>…qui se soumettront à vivre “à la romaine”!</a:t>
            </a:r>
            <a:endParaRPr lang="fr-FR" dirty="0" smtClean="0"/>
          </a:p>
          <a:p>
            <a:endParaRPr lang="fr-FR" dirty="0"/>
          </a:p>
        </p:txBody>
      </p:sp>
    </p:spTree>
    <p:extLst>
      <p:ext uri="{BB962C8B-B14F-4D97-AF65-F5344CB8AC3E}">
        <p14:creationId xmlns:p14="http://schemas.microsoft.com/office/powerpoint/2010/main" val="41975342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1295400"/>
            <a:ext cx="6400800" cy="325216"/>
          </a:xfrm>
        </p:spPr>
        <p:txBody>
          <a:bodyPr>
            <a:normAutofit fontScale="90000"/>
          </a:bodyPr>
          <a:lstStyle/>
          <a:p>
            <a:pPr eaLnBrk="1" hangingPunct="1">
              <a:defRPr/>
            </a:pPr>
            <a:r>
              <a:rPr lang="fr-FR" sz="2000" dirty="0" smtClean="0">
                <a:cs typeface="+mj-cs"/>
              </a:rPr>
              <a:t>Rome et 3 grandes puissances</a:t>
            </a:r>
          </a:p>
        </p:txBody>
      </p:sp>
      <p:pic>
        <p:nvPicPr>
          <p:cNvPr id="29701" name="Picture 5" descr="puissances_carte.jpg                                           00084D2CMacintosh HD                   7C26334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892300" y="1600200"/>
            <a:ext cx="4995863" cy="5257800"/>
          </a:xfrm>
        </p:spPr>
      </p:pic>
      <p:cxnSp>
        <p:nvCxnSpPr>
          <p:cNvPr id="5" name="Connecteur droit avec flèche 4"/>
          <p:cNvCxnSpPr/>
          <p:nvPr/>
        </p:nvCxnSpPr>
        <p:spPr>
          <a:xfrm flipH="1">
            <a:off x="4204580" y="3377282"/>
            <a:ext cx="856311" cy="1828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4820354" y="3050138"/>
            <a:ext cx="885175" cy="369332"/>
          </a:xfrm>
          <a:prstGeom prst="rect">
            <a:avLst/>
          </a:prstGeom>
          <a:noFill/>
        </p:spPr>
        <p:txBody>
          <a:bodyPr wrap="square" rtlCol="0">
            <a:spAutoFit/>
          </a:bodyPr>
          <a:lstStyle/>
          <a:p>
            <a:r>
              <a:rPr lang="fr-FR" dirty="0" smtClean="0">
                <a:solidFill>
                  <a:srgbClr val="FF0000"/>
                </a:solidFill>
              </a:rPr>
              <a:t>Rome</a:t>
            </a:r>
            <a:endParaRPr lang="fr-FR" dirty="0">
              <a:solidFill>
                <a:srgbClr val="FF0000"/>
              </a:solidFill>
            </a:endParaRPr>
          </a:p>
        </p:txBody>
      </p:sp>
    </p:spTree>
    <p:extLst>
      <p:ext uri="{BB962C8B-B14F-4D97-AF65-F5344CB8AC3E}">
        <p14:creationId xmlns:p14="http://schemas.microsoft.com/office/powerpoint/2010/main" val="3735153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0 à 21.50.36.png"/>
          <p:cNvPicPr>
            <a:picLocks noGrp="1" noChangeAspect="1"/>
          </p:cNvPicPr>
          <p:nvPr>
            <p:ph idx="1"/>
          </p:nvPr>
        </p:nvPicPr>
        <p:blipFill>
          <a:blip r:embed="rId2" cstate="email">
            <a:extLst>
              <a:ext uri="{28A0092B-C50C-407E-A947-70E740481C1C}">
                <a14:useLocalDpi xmlns:a14="http://schemas.microsoft.com/office/drawing/2010/main"/>
              </a:ext>
            </a:extLst>
          </a:blip>
          <a:srcRect l="-16205" r="-16205"/>
          <a:stretch>
            <a:fillRect/>
          </a:stretch>
        </p:blipFill>
        <p:spPr>
          <a:xfrm>
            <a:off x="817825" y="1058863"/>
            <a:ext cx="6954575" cy="4810592"/>
          </a:xfrm>
        </p:spPr>
      </p:pic>
    </p:spTree>
    <p:extLst>
      <p:ext uri="{BB962C8B-B14F-4D97-AF65-F5344CB8AC3E}">
        <p14:creationId xmlns:p14="http://schemas.microsoft.com/office/powerpoint/2010/main" val="1579365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0 à 21.50.51.png"/>
          <p:cNvPicPr>
            <a:picLocks noGrp="1" noChangeAspect="1"/>
          </p:cNvPicPr>
          <p:nvPr>
            <p:ph idx="1"/>
          </p:nvPr>
        </p:nvPicPr>
        <p:blipFill>
          <a:blip r:embed="rId2" cstate="email">
            <a:extLst>
              <a:ext uri="{28A0092B-C50C-407E-A947-70E740481C1C}">
                <a14:useLocalDpi xmlns:a14="http://schemas.microsoft.com/office/drawing/2010/main"/>
              </a:ext>
            </a:extLst>
          </a:blip>
          <a:srcRect l="-17062" r="-17062"/>
          <a:stretch>
            <a:fillRect/>
          </a:stretch>
        </p:blipFill>
        <p:spPr>
          <a:xfrm>
            <a:off x="1371600" y="1154113"/>
            <a:ext cx="6400800" cy="4332287"/>
          </a:xfrm>
        </p:spPr>
      </p:pic>
    </p:spTree>
    <p:extLst>
      <p:ext uri="{BB962C8B-B14F-4D97-AF65-F5344CB8AC3E}">
        <p14:creationId xmlns:p14="http://schemas.microsoft.com/office/powerpoint/2010/main" val="30200883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0 à 21.51.05.png"/>
          <p:cNvPicPr>
            <a:picLocks noGrp="1" noChangeAspect="1"/>
          </p:cNvPicPr>
          <p:nvPr>
            <p:ph idx="1"/>
          </p:nvPr>
        </p:nvPicPr>
        <p:blipFill>
          <a:blip r:embed="rId2" cstate="email">
            <a:extLst>
              <a:ext uri="{28A0092B-C50C-407E-A947-70E740481C1C}">
                <a14:useLocalDpi xmlns:a14="http://schemas.microsoft.com/office/drawing/2010/main"/>
              </a:ext>
            </a:extLst>
          </a:blip>
          <a:srcRect l="-16100" r="-16100"/>
          <a:stretch>
            <a:fillRect/>
          </a:stretch>
        </p:blipFill>
        <p:spPr>
          <a:xfrm>
            <a:off x="1371600" y="1096963"/>
            <a:ext cx="6400800" cy="4389437"/>
          </a:xfrm>
        </p:spPr>
      </p:pic>
    </p:spTree>
    <p:extLst>
      <p:ext uri="{BB962C8B-B14F-4D97-AF65-F5344CB8AC3E}">
        <p14:creationId xmlns:p14="http://schemas.microsoft.com/office/powerpoint/2010/main" val="8272096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0 à 21.51.17.png"/>
          <p:cNvPicPr>
            <a:picLocks noGrp="1" noChangeAspect="1"/>
          </p:cNvPicPr>
          <p:nvPr>
            <p:ph idx="1"/>
          </p:nvPr>
        </p:nvPicPr>
        <p:blipFill>
          <a:blip r:embed="rId2" cstate="email">
            <a:extLst>
              <a:ext uri="{28A0092B-C50C-407E-A947-70E740481C1C}">
                <a14:useLocalDpi xmlns:a14="http://schemas.microsoft.com/office/drawing/2010/main"/>
              </a:ext>
            </a:extLst>
          </a:blip>
          <a:srcRect l="-16465" r="-16465"/>
          <a:stretch>
            <a:fillRect/>
          </a:stretch>
        </p:blipFill>
        <p:spPr>
          <a:xfrm>
            <a:off x="1144954" y="1106488"/>
            <a:ext cx="6627446" cy="4535000"/>
          </a:xfrm>
        </p:spPr>
      </p:pic>
    </p:spTree>
    <p:extLst>
      <p:ext uri="{BB962C8B-B14F-4D97-AF65-F5344CB8AC3E}">
        <p14:creationId xmlns:p14="http://schemas.microsoft.com/office/powerpoint/2010/main" val="28720122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1-25 à 16.39.02.png"/>
          <p:cNvPicPr>
            <a:picLocks noGrp="1" noChangeAspect="1"/>
          </p:cNvPicPr>
          <p:nvPr>
            <p:ph idx="1"/>
          </p:nvPr>
        </p:nvPicPr>
        <p:blipFill>
          <a:blip r:embed="rId2" cstate="email">
            <a:extLst>
              <a:ext uri="{28A0092B-C50C-407E-A947-70E740481C1C}">
                <a14:useLocalDpi xmlns:a14="http://schemas.microsoft.com/office/drawing/2010/main"/>
              </a:ext>
            </a:extLst>
          </a:blip>
          <a:srcRect t="-625" b="-625"/>
          <a:stretch>
            <a:fillRect/>
          </a:stretch>
        </p:blipFill>
        <p:spPr>
          <a:xfrm>
            <a:off x="0" y="0"/>
            <a:ext cx="9144000" cy="6858000"/>
          </a:xfrm>
        </p:spPr>
      </p:pic>
      <p:pic>
        <p:nvPicPr>
          <p:cNvPr id="7" name="Image 6"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7494" y="4172177"/>
            <a:ext cx="571408" cy="276776"/>
          </a:xfrm>
          <a:prstGeom prst="rect">
            <a:avLst/>
          </a:prstGeom>
        </p:spPr>
      </p:pic>
      <p:cxnSp>
        <p:nvCxnSpPr>
          <p:cNvPr id="8" name="Connecteur droit 7"/>
          <p:cNvCxnSpPr>
            <a:stCxn id="7" idx="2"/>
          </p:cNvCxnSpPr>
          <p:nvPr/>
        </p:nvCxnSpPr>
        <p:spPr>
          <a:xfrm>
            <a:off x="3623198" y="4448953"/>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2" name="Image 11"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2844" y="3609071"/>
            <a:ext cx="571408" cy="276776"/>
          </a:xfrm>
          <a:prstGeom prst="rect">
            <a:avLst/>
          </a:prstGeom>
        </p:spPr>
      </p:pic>
      <p:cxnSp>
        <p:nvCxnSpPr>
          <p:cNvPr id="13" name="Connecteur droit 12"/>
          <p:cNvCxnSpPr>
            <a:stCxn id="12" idx="2"/>
          </p:cNvCxnSpPr>
          <p:nvPr/>
        </p:nvCxnSpPr>
        <p:spPr>
          <a:xfrm>
            <a:off x="2778548" y="388584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4" name="Image 13"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796" y="4601353"/>
            <a:ext cx="571408" cy="276776"/>
          </a:xfrm>
          <a:prstGeom prst="rect">
            <a:avLst/>
          </a:prstGeom>
        </p:spPr>
      </p:pic>
      <p:cxnSp>
        <p:nvCxnSpPr>
          <p:cNvPr id="15" name="Connecteur droit 14"/>
          <p:cNvCxnSpPr>
            <a:stCxn id="14" idx="2"/>
          </p:cNvCxnSpPr>
          <p:nvPr/>
        </p:nvCxnSpPr>
        <p:spPr>
          <a:xfrm>
            <a:off x="7616500" y="4878129"/>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6" name="Image 15"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3845" y="5183156"/>
            <a:ext cx="571408" cy="276776"/>
          </a:xfrm>
          <a:prstGeom prst="rect">
            <a:avLst/>
          </a:prstGeom>
        </p:spPr>
      </p:pic>
      <p:cxnSp>
        <p:nvCxnSpPr>
          <p:cNvPr id="17" name="Connecteur droit 16"/>
          <p:cNvCxnSpPr>
            <a:stCxn id="16" idx="2"/>
          </p:cNvCxnSpPr>
          <p:nvPr/>
        </p:nvCxnSpPr>
        <p:spPr>
          <a:xfrm>
            <a:off x="7139549" y="5459932"/>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8" name="Image 17"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690" y="5675896"/>
            <a:ext cx="571408" cy="276776"/>
          </a:xfrm>
          <a:prstGeom prst="rect">
            <a:avLst/>
          </a:prstGeom>
        </p:spPr>
      </p:pic>
      <p:cxnSp>
        <p:nvCxnSpPr>
          <p:cNvPr id="19" name="Connecteur droit 18"/>
          <p:cNvCxnSpPr>
            <a:stCxn id="18" idx="2"/>
          </p:cNvCxnSpPr>
          <p:nvPr/>
        </p:nvCxnSpPr>
        <p:spPr>
          <a:xfrm>
            <a:off x="6305394" y="5952672"/>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0" name="Image 19"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8502" y="5537508"/>
            <a:ext cx="571408" cy="276776"/>
          </a:xfrm>
          <a:prstGeom prst="rect">
            <a:avLst/>
          </a:prstGeom>
        </p:spPr>
      </p:pic>
      <p:cxnSp>
        <p:nvCxnSpPr>
          <p:cNvPr id="21" name="Connecteur droit 20"/>
          <p:cNvCxnSpPr>
            <a:stCxn id="20" idx="2"/>
          </p:cNvCxnSpPr>
          <p:nvPr/>
        </p:nvCxnSpPr>
        <p:spPr>
          <a:xfrm>
            <a:off x="4804206" y="5814284"/>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2" name="Image 21"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2844" y="4587341"/>
            <a:ext cx="571408" cy="276776"/>
          </a:xfrm>
          <a:prstGeom prst="rect">
            <a:avLst/>
          </a:prstGeom>
        </p:spPr>
      </p:pic>
      <p:pic>
        <p:nvPicPr>
          <p:cNvPr id="24" name="Image 23"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191" y="4448953"/>
            <a:ext cx="571408" cy="276776"/>
          </a:xfrm>
          <a:prstGeom prst="rect">
            <a:avLst/>
          </a:prstGeom>
        </p:spPr>
      </p:pic>
      <p:cxnSp>
        <p:nvCxnSpPr>
          <p:cNvPr id="25" name="Connecteur droit 24"/>
          <p:cNvCxnSpPr>
            <a:stCxn id="24" idx="2"/>
          </p:cNvCxnSpPr>
          <p:nvPr/>
        </p:nvCxnSpPr>
        <p:spPr>
          <a:xfrm>
            <a:off x="1661895" y="4725729"/>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6" name="Image 25"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9903" y="694092"/>
            <a:ext cx="571408" cy="276776"/>
          </a:xfrm>
          <a:prstGeom prst="rect">
            <a:avLst/>
          </a:prstGeom>
        </p:spPr>
      </p:pic>
      <p:cxnSp>
        <p:nvCxnSpPr>
          <p:cNvPr id="27" name="Connecteur droit 26"/>
          <p:cNvCxnSpPr>
            <a:stCxn id="26" idx="2"/>
          </p:cNvCxnSpPr>
          <p:nvPr/>
        </p:nvCxnSpPr>
        <p:spPr>
          <a:xfrm>
            <a:off x="1815607" y="970868"/>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8" name="Image 27"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9316" y="1917112"/>
            <a:ext cx="571408" cy="276776"/>
          </a:xfrm>
          <a:prstGeom prst="rect">
            <a:avLst/>
          </a:prstGeom>
        </p:spPr>
      </p:pic>
      <p:cxnSp>
        <p:nvCxnSpPr>
          <p:cNvPr id="29" name="Connecteur droit 28"/>
          <p:cNvCxnSpPr>
            <a:stCxn id="28" idx="2"/>
          </p:cNvCxnSpPr>
          <p:nvPr/>
        </p:nvCxnSpPr>
        <p:spPr>
          <a:xfrm>
            <a:off x="2355020" y="2193888"/>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0" name="Image 29"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102" y="2984620"/>
            <a:ext cx="571408" cy="276776"/>
          </a:xfrm>
          <a:prstGeom prst="rect">
            <a:avLst/>
          </a:prstGeom>
        </p:spPr>
      </p:pic>
      <p:cxnSp>
        <p:nvCxnSpPr>
          <p:cNvPr id="31" name="Connecteur droit 30"/>
          <p:cNvCxnSpPr>
            <a:stCxn id="30" idx="2"/>
          </p:cNvCxnSpPr>
          <p:nvPr/>
        </p:nvCxnSpPr>
        <p:spPr>
          <a:xfrm>
            <a:off x="544806" y="3261396"/>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2" name="Image 31"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1312" y="3141593"/>
            <a:ext cx="571408" cy="276776"/>
          </a:xfrm>
          <a:prstGeom prst="rect">
            <a:avLst/>
          </a:prstGeom>
        </p:spPr>
      </p:pic>
      <p:cxnSp>
        <p:nvCxnSpPr>
          <p:cNvPr id="33" name="Connecteur droit 32"/>
          <p:cNvCxnSpPr>
            <a:stCxn id="32" idx="2"/>
          </p:cNvCxnSpPr>
          <p:nvPr/>
        </p:nvCxnSpPr>
        <p:spPr>
          <a:xfrm>
            <a:off x="4487016" y="3418369"/>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4" name="Image 33"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4008" y="3065008"/>
            <a:ext cx="571408" cy="276776"/>
          </a:xfrm>
          <a:prstGeom prst="rect">
            <a:avLst/>
          </a:prstGeom>
        </p:spPr>
      </p:pic>
      <p:cxnSp>
        <p:nvCxnSpPr>
          <p:cNvPr id="35" name="Connecteur droit 34"/>
          <p:cNvCxnSpPr/>
          <p:nvPr/>
        </p:nvCxnSpPr>
        <p:spPr>
          <a:xfrm>
            <a:off x="5630199" y="3418369"/>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6" name="Image 35"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3986" y="4047801"/>
            <a:ext cx="571408" cy="276776"/>
          </a:xfrm>
          <a:prstGeom prst="rect">
            <a:avLst/>
          </a:prstGeom>
        </p:spPr>
      </p:pic>
      <p:cxnSp>
        <p:nvCxnSpPr>
          <p:cNvPr id="37" name="Connecteur droit 36"/>
          <p:cNvCxnSpPr>
            <a:stCxn id="36" idx="2"/>
          </p:cNvCxnSpPr>
          <p:nvPr/>
        </p:nvCxnSpPr>
        <p:spPr>
          <a:xfrm>
            <a:off x="6019690" y="432457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8" name="Image 37"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9388" y="3609071"/>
            <a:ext cx="571408" cy="276776"/>
          </a:xfrm>
          <a:prstGeom prst="rect">
            <a:avLst/>
          </a:prstGeom>
        </p:spPr>
      </p:pic>
      <p:cxnSp>
        <p:nvCxnSpPr>
          <p:cNvPr id="39" name="Connecteur droit 38"/>
          <p:cNvCxnSpPr>
            <a:stCxn id="38" idx="2"/>
          </p:cNvCxnSpPr>
          <p:nvPr/>
        </p:nvCxnSpPr>
        <p:spPr>
          <a:xfrm>
            <a:off x="7045092" y="388584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0" name="Image 39"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1507" y="4053598"/>
            <a:ext cx="571408" cy="276776"/>
          </a:xfrm>
          <a:prstGeom prst="rect">
            <a:avLst/>
          </a:prstGeom>
        </p:spPr>
      </p:pic>
      <p:cxnSp>
        <p:nvCxnSpPr>
          <p:cNvPr id="41" name="Connecteur droit 40"/>
          <p:cNvCxnSpPr>
            <a:stCxn id="40" idx="2"/>
          </p:cNvCxnSpPr>
          <p:nvPr/>
        </p:nvCxnSpPr>
        <p:spPr>
          <a:xfrm>
            <a:off x="8117211" y="4330374"/>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3" name="Image 42"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9747" y="2152071"/>
            <a:ext cx="571408" cy="276776"/>
          </a:xfrm>
          <a:prstGeom prst="rect">
            <a:avLst/>
          </a:prstGeom>
        </p:spPr>
      </p:pic>
      <p:cxnSp>
        <p:nvCxnSpPr>
          <p:cNvPr id="44" name="Connecteur droit 43"/>
          <p:cNvCxnSpPr>
            <a:stCxn id="43" idx="2"/>
          </p:cNvCxnSpPr>
          <p:nvPr/>
        </p:nvCxnSpPr>
        <p:spPr>
          <a:xfrm>
            <a:off x="3195451" y="242884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5" name="Image 44"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2951" y="2350861"/>
            <a:ext cx="571408" cy="276776"/>
          </a:xfrm>
          <a:prstGeom prst="rect">
            <a:avLst/>
          </a:prstGeom>
        </p:spPr>
      </p:pic>
      <p:cxnSp>
        <p:nvCxnSpPr>
          <p:cNvPr id="46" name="Connecteur droit 45"/>
          <p:cNvCxnSpPr>
            <a:stCxn id="45" idx="2"/>
          </p:cNvCxnSpPr>
          <p:nvPr/>
        </p:nvCxnSpPr>
        <p:spPr>
          <a:xfrm>
            <a:off x="4318655" y="262763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7" name="Image 46"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2745" y="2350861"/>
            <a:ext cx="571408" cy="276776"/>
          </a:xfrm>
          <a:prstGeom prst="rect">
            <a:avLst/>
          </a:prstGeom>
        </p:spPr>
      </p:pic>
      <p:pic>
        <p:nvPicPr>
          <p:cNvPr id="49" name="Image 48"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1543" y="1917112"/>
            <a:ext cx="571408" cy="276776"/>
          </a:xfrm>
          <a:prstGeom prst="rect">
            <a:avLst/>
          </a:prstGeom>
        </p:spPr>
      </p:pic>
      <p:cxnSp>
        <p:nvCxnSpPr>
          <p:cNvPr id="50" name="Connecteur droit 49"/>
          <p:cNvCxnSpPr>
            <a:stCxn id="49" idx="2"/>
          </p:cNvCxnSpPr>
          <p:nvPr/>
        </p:nvCxnSpPr>
        <p:spPr>
          <a:xfrm>
            <a:off x="3747247" y="2193888"/>
            <a:ext cx="161655" cy="43374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51" name="Image 50"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3845" y="5675896"/>
            <a:ext cx="571408" cy="276776"/>
          </a:xfrm>
          <a:prstGeom prst="rect">
            <a:avLst/>
          </a:prstGeom>
        </p:spPr>
      </p:pic>
      <p:cxnSp>
        <p:nvCxnSpPr>
          <p:cNvPr id="52" name="Connecteur droit 51"/>
          <p:cNvCxnSpPr>
            <a:stCxn id="51" idx="2"/>
          </p:cNvCxnSpPr>
          <p:nvPr/>
        </p:nvCxnSpPr>
        <p:spPr>
          <a:xfrm>
            <a:off x="7139549" y="5952672"/>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54" name="Image 53"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2600" y="4186189"/>
            <a:ext cx="571408" cy="276776"/>
          </a:xfrm>
          <a:prstGeom prst="rect">
            <a:avLst/>
          </a:prstGeom>
        </p:spPr>
      </p:pic>
      <p:cxnSp>
        <p:nvCxnSpPr>
          <p:cNvPr id="55" name="Connecteur droit 54"/>
          <p:cNvCxnSpPr>
            <a:stCxn id="54" idx="2"/>
          </p:cNvCxnSpPr>
          <p:nvPr/>
        </p:nvCxnSpPr>
        <p:spPr>
          <a:xfrm>
            <a:off x="5188304" y="4462965"/>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56" name="Image 55"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9467" y="3609071"/>
            <a:ext cx="571408" cy="276776"/>
          </a:xfrm>
          <a:prstGeom prst="rect">
            <a:avLst/>
          </a:prstGeom>
        </p:spPr>
      </p:pic>
      <p:sp>
        <p:nvSpPr>
          <p:cNvPr id="61" name="Rectangle 60"/>
          <p:cNvSpPr/>
          <p:nvPr/>
        </p:nvSpPr>
        <p:spPr>
          <a:xfrm>
            <a:off x="3684137" y="2521865"/>
            <a:ext cx="697627" cy="276999"/>
          </a:xfrm>
          <a:prstGeom prst="rect">
            <a:avLst/>
          </a:prstGeom>
        </p:spPr>
        <p:txBody>
          <a:bodyPr wrap="none">
            <a:spAutoFit/>
          </a:bodyPr>
          <a:lstStyle/>
          <a:p>
            <a:r>
              <a:rPr lang="fr-FR" sz="1200" dirty="0" smtClean="0"/>
              <a:t>Norique</a:t>
            </a:r>
            <a:endParaRPr lang="fr-FR" sz="1200" dirty="0"/>
          </a:p>
        </p:txBody>
      </p:sp>
      <p:pic>
        <p:nvPicPr>
          <p:cNvPr id="71" name="Image 70"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1790" y="5260732"/>
            <a:ext cx="571408" cy="276776"/>
          </a:xfrm>
          <a:prstGeom prst="rect">
            <a:avLst/>
          </a:prstGeom>
        </p:spPr>
      </p:pic>
      <p:cxnSp>
        <p:nvCxnSpPr>
          <p:cNvPr id="72" name="Connecteur droit 71"/>
          <p:cNvCxnSpPr>
            <a:stCxn id="71" idx="2"/>
          </p:cNvCxnSpPr>
          <p:nvPr/>
        </p:nvCxnSpPr>
        <p:spPr>
          <a:xfrm>
            <a:off x="3337494" y="5537508"/>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3234933" y="2660364"/>
            <a:ext cx="492443" cy="276999"/>
          </a:xfrm>
          <a:prstGeom prst="rect">
            <a:avLst/>
          </a:prstGeom>
          <a:noFill/>
        </p:spPr>
        <p:txBody>
          <a:bodyPr wrap="none" rtlCol="0">
            <a:spAutoFit/>
          </a:bodyPr>
          <a:lstStyle/>
          <a:p>
            <a:r>
              <a:rPr lang="fr-FR" sz="1200" dirty="0" err="1" smtClean="0"/>
              <a:t>Rétie</a:t>
            </a:r>
            <a:endParaRPr lang="fr-FR" sz="1200" dirty="0"/>
          </a:p>
        </p:txBody>
      </p:sp>
      <p:cxnSp>
        <p:nvCxnSpPr>
          <p:cNvPr id="73" name="Connecteur droit 72"/>
          <p:cNvCxnSpPr/>
          <p:nvPr/>
        </p:nvCxnSpPr>
        <p:spPr>
          <a:xfrm>
            <a:off x="5188304" y="2508538"/>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4" name="Connecteur droit 73"/>
          <p:cNvCxnSpPr/>
          <p:nvPr/>
        </p:nvCxnSpPr>
        <p:spPr>
          <a:xfrm>
            <a:off x="4952745" y="3885847"/>
            <a:ext cx="144308" cy="1804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5" name="Connecteur droit 74"/>
          <p:cNvCxnSpPr/>
          <p:nvPr/>
        </p:nvCxnSpPr>
        <p:spPr>
          <a:xfrm>
            <a:off x="2805960" y="4855544"/>
            <a:ext cx="103787" cy="16554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325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22"/>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4586" y="1156704"/>
            <a:ext cx="6717814" cy="4329698"/>
          </a:xfrm>
        </p:spPr>
        <p:txBody>
          <a:bodyPr>
            <a:normAutofit/>
          </a:bodyPr>
          <a:lstStyle/>
          <a:p>
            <a:endParaRPr lang="fr-FR" dirty="0" smtClean="0"/>
          </a:p>
        </p:txBody>
      </p:sp>
      <p:graphicFrame>
        <p:nvGraphicFramePr>
          <p:cNvPr id="5" name="Tableau 4"/>
          <p:cNvGraphicFramePr>
            <a:graphicFrameLocks noGrp="1"/>
          </p:cNvGraphicFramePr>
          <p:nvPr>
            <p:extLst>
              <p:ext uri="{D42A27DB-BD31-4B8C-83A1-F6EECF244321}">
                <p14:modId xmlns:p14="http://schemas.microsoft.com/office/powerpoint/2010/main" val="43861942"/>
              </p:ext>
            </p:extLst>
          </p:nvPr>
        </p:nvGraphicFramePr>
        <p:xfrm>
          <a:off x="1899642" y="833192"/>
          <a:ext cx="5720358" cy="5536811"/>
        </p:xfrm>
        <a:graphic>
          <a:graphicData uri="http://schemas.openxmlformats.org/drawingml/2006/table">
            <a:tbl>
              <a:tblPr firstRow="1" bandRow="1">
                <a:tableStyleId>{5C22544A-7EE6-4342-B048-85BDC9FD1C3A}</a:tableStyleId>
              </a:tblPr>
              <a:tblGrid>
                <a:gridCol w="2860179"/>
                <a:gridCol w="2860179"/>
              </a:tblGrid>
              <a:tr h="333773">
                <a:tc>
                  <a:txBody>
                    <a:bodyPr/>
                    <a:lstStyle/>
                    <a:p>
                      <a:r>
                        <a:rPr lang="fr-FR" sz="1200" dirty="0" smtClean="0"/>
                        <a:t>1.</a:t>
                      </a:r>
                      <a:r>
                        <a:rPr lang="fr-FR" sz="1200" baseline="0" dirty="0" smtClean="0"/>
                        <a:t> 241. av. J.C. Sicile (1ere guerre punique)</a:t>
                      </a:r>
                      <a:endParaRPr lang="fr-FR" sz="1200" dirty="0"/>
                    </a:p>
                  </a:txBody>
                  <a:tcPr/>
                </a:tc>
                <a:tc>
                  <a:txBody>
                    <a:bodyPr/>
                    <a:lstStyle/>
                    <a:p>
                      <a:r>
                        <a:rPr lang="fr-FR" sz="1200" dirty="0" smtClean="0"/>
                        <a:t>2. 227 av. J.C. Sardaigne</a:t>
                      </a:r>
                      <a:endParaRPr lang="fr-FR" sz="1200" dirty="0"/>
                    </a:p>
                  </a:txBody>
                  <a:tcPr/>
                </a:tc>
              </a:tr>
              <a:tr h="411501">
                <a:tc>
                  <a:txBody>
                    <a:bodyPr/>
                    <a:lstStyle/>
                    <a:p>
                      <a:r>
                        <a:rPr lang="fr-FR" sz="1200" dirty="0" smtClean="0"/>
                        <a:t>3. 197</a:t>
                      </a:r>
                      <a:r>
                        <a:rPr lang="fr-FR" sz="1200" baseline="0" dirty="0" smtClean="0"/>
                        <a:t> av. J.C. </a:t>
                      </a:r>
                      <a:r>
                        <a:rPr lang="fr-FR" sz="1200" baseline="0" dirty="0" err="1" smtClean="0"/>
                        <a:t>Hispania</a:t>
                      </a:r>
                      <a:r>
                        <a:rPr lang="fr-FR" sz="1200" baseline="0" dirty="0" smtClean="0"/>
                        <a:t> (2</a:t>
                      </a:r>
                      <a:r>
                        <a:rPr lang="fr-FR" sz="1200" baseline="30000" dirty="0" smtClean="0"/>
                        <a:t>e</a:t>
                      </a:r>
                      <a:r>
                        <a:rPr lang="fr-FR" sz="1200" baseline="0" dirty="0" smtClean="0"/>
                        <a:t> guerre punique)</a:t>
                      </a:r>
                      <a:endParaRPr lang="fr-FR" sz="1200" dirty="0"/>
                    </a:p>
                  </a:txBody>
                  <a:tcPr/>
                </a:tc>
                <a:tc>
                  <a:txBody>
                    <a:bodyPr/>
                    <a:lstStyle/>
                    <a:p>
                      <a:r>
                        <a:rPr lang="fr-FR" sz="1200" dirty="0" smtClean="0"/>
                        <a:t>4. 167 av. J.C.,</a:t>
                      </a:r>
                      <a:r>
                        <a:rPr lang="fr-FR" sz="1200" baseline="0" dirty="0" smtClean="0"/>
                        <a:t> </a:t>
                      </a:r>
                      <a:r>
                        <a:rPr lang="fr-FR" sz="1200" baseline="0" dirty="0" err="1" smtClean="0"/>
                        <a:t>Macedonia</a:t>
                      </a:r>
                      <a:r>
                        <a:rPr lang="fr-FR" sz="1200" baseline="0" dirty="0" smtClean="0"/>
                        <a:t>, </a:t>
                      </a:r>
                      <a:r>
                        <a:rPr lang="fr-FR" sz="1200" baseline="0" dirty="0" err="1" smtClean="0"/>
                        <a:t>Thracia</a:t>
                      </a:r>
                      <a:r>
                        <a:rPr lang="fr-FR" sz="1200" baseline="0" dirty="0" smtClean="0"/>
                        <a:t>  </a:t>
                      </a:r>
                      <a:r>
                        <a:rPr lang="fr-FR" sz="1200" dirty="0" smtClean="0"/>
                        <a:t>(après bataille de Pydna, 3</a:t>
                      </a:r>
                      <a:r>
                        <a:rPr lang="fr-FR" sz="1200" baseline="30000" dirty="0" smtClean="0"/>
                        <a:t>e</a:t>
                      </a:r>
                      <a:r>
                        <a:rPr lang="fr-FR" sz="1200" dirty="0" smtClean="0"/>
                        <a:t> guerre macédonienne)</a:t>
                      </a:r>
                      <a:endParaRPr lang="fr-FR" sz="1200" dirty="0"/>
                    </a:p>
                  </a:txBody>
                  <a:tcPr/>
                </a:tc>
              </a:tr>
              <a:tr h="411501">
                <a:tc>
                  <a:txBody>
                    <a:bodyPr/>
                    <a:lstStyle/>
                    <a:p>
                      <a:r>
                        <a:rPr lang="fr-FR" sz="1200" dirty="0" smtClean="0"/>
                        <a:t>5. 146 av.</a:t>
                      </a:r>
                      <a:r>
                        <a:rPr lang="fr-FR" sz="1200" baseline="0" dirty="0" smtClean="0"/>
                        <a:t> J.C. </a:t>
                      </a:r>
                      <a:r>
                        <a:rPr lang="fr-FR" sz="1200" baseline="0" dirty="0" err="1" smtClean="0"/>
                        <a:t>Graecia</a:t>
                      </a:r>
                      <a:r>
                        <a:rPr lang="fr-FR" sz="1200" baseline="0" dirty="0" smtClean="0"/>
                        <a:t>, </a:t>
                      </a:r>
                      <a:r>
                        <a:rPr lang="fr-FR" sz="1200" baseline="0" dirty="0" err="1" smtClean="0"/>
                        <a:t>Africa</a:t>
                      </a:r>
                      <a:r>
                        <a:rPr lang="fr-FR" sz="1200" baseline="0" dirty="0" smtClean="0"/>
                        <a:t> (après 4</a:t>
                      </a:r>
                      <a:r>
                        <a:rPr lang="fr-FR" sz="1200" baseline="30000" dirty="0" smtClean="0"/>
                        <a:t>e</a:t>
                      </a:r>
                      <a:r>
                        <a:rPr lang="fr-FR" sz="1200" baseline="0" dirty="0" smtClean="0"/>
                        <a:t> guerre macédonienne, Numidie, Maurétanie)</a:t>
                      </a:r>
                      <a:endParaRPr lang="fr-FR" sz="1200" dirty="0"/>
                    </a:p>
                  </a:txBody>
                  <a:tcPr/>
                </a:tc>
                <a:tc>
                  <a:txBody>
                    <a:bodyPr/>
                    <a:lstStyle/>
                    <a:p>
                      <a:endParaRPr lang="fr-FR" sz="1200" dirty="0"/>
                    </a:p>
                  </a:txBody>
                  <a:tcPr/>
                </a:tc>
              </a:tr>
              <a:tr h="333773">
                <a:tc>
                  <a:txBody>
                    <a:bodyPr/>
                    <a:lstStyle/>
                    <a:p>
                      <a:r>
                        <a:rPr lang="fr-FR" sz="1200" dirty="0" smtClean="0"/>
                        <a:t>6. 129 av. J.C.  </a:t>
                      </a:r>
                      <a:r>
                        <a:rPr lang="fr-FR" sz="1200" dirty="0" err="1" smtClean="0"/>
                        <a:t>Asia</a:t>
                      </a:r>
                      <a:r>
                        <a:rPr lang="fr-FR" sz="1200" dirty="0" smtClean="0"/>
                        <a:t> (héritée d’Attale III)</a:t>
                      </a:r>
                      <a:endParaRPr lang="fr-FR" sz="1200" dirty="0"/>
                    </a:p>
                  </a:txBody>
                  <a:tcPr/>
                </a:tc>
                <a:tc>
                  <a:txBody>
                    <a:bodyPr/>
                    <a:lstStyle/>
                    <a:p>
                      <a:r>
                        <a:rPr lang="fr-FR" sz="1200" dirty="0" smtClean="0"/>
                        <a:t>7. 102 av. J.C.  Cilicie (pour</a:t>
                      </a:r>
                      <a:r>
                        <a:rPr lang="fr-FR" sz="1200" baseline="0" dirty="0" smtClean="0"/>
                        <a:t> contrer pirates)</a:t>
                      </a:r>
                      <a:endParaRPr lang="fr-FR" sz="1200" dirty="0"/>
                    </a:p>
                  </a:txBody>
                  <a:tcPr/>
                </a:tc>
              </a:tr>
              <a:tr h="411501">
                <a:tc>
                  <a:txBody>
                    <a:bodyPr/>
                    <a:lstStyle/>
                    <a:p>
                      <a:r>
                        <a:rPr lang="fr-FR" sz="1200" dirty="0" smtClean="0"/>
                        <a:t>8. 96 av. J.C.  Cyrénaïque (héritée de Ptolémée Apion)</a:t>
                      </a:r>
                      <a:endParaRPr lang="fr-FR" sz="1200" dirty="0"/>
                    </a:p>
                  </a:txBody>
                  <a:tcPr/>
                </a:tc>
                <a:tc>
                  <a:txBody>
                    <a:bodyPr/>
                    <a:lstStyle/>
                    <a:p>
                      <a:r>
                        <a:rPr lang="fr-FR" sz="1200" dirty="0" smtClean="0"/>
                        <a:t>9. 81 av. J.C. Gallia</a:t>
                      </a:r>
                      <a:r>
                        <a:rPr lang="fr-FR" sz="1200" baseline="0" dirty="0" smtClean="0"/>
                        <a:t> (partie du Nord Italie)</a:t>
                      </a:r>
                      <a:endParaRPr lang="fr-FR" sz="1200" dirty="0"/>
                    </a:p>
                  </a:txBody>
                  <a:tcPr/>
                </a:tc>
              </a:tr>
              <a:tr h="411501">
                <a:tc>
                  <a:txBody>
                    <a:bodyPr/>
                    <a:lstStyle/>
                    <a:p>
                      <a:r>
                        <a:rPr lang="fr-FR" sz="1200" dirty="0" smtClean="0"/>
                        <a:t>10. 74-63 av. J.C. Bithynie et Pont (héritée de Nicomède</a:t>
                      </a:r>
                      <a:r>
                        <a:rPr lang="fr-FR" sz="1200" baseline="0" dirty="0" smtClean="0"/>
                        <a:t> IV)</a:t>
                      </a:r>
                      <a:endParaRPr lang="fr-FR" sz="1200" dirty="0"/>
                    </a:p>
                  </a:txBody>
                  <a:tcPr/>
                </a:tc>
                <a:tc>
                  <a:txBody>
                    <a:bodyPr/>
                    <a:lstStyle/>
                    <a:p>
                      <a:r>
                        <a:rPr lang="fr-FR" sz="1200" dirty="0" smtClean="0"/>
                        <a:t>11. 70 av. J.C.  Gallia (partie sud</a:t>
                      </a:r>
                      <a:r>
                        <a:rPr lang="fr-FR" sz="1200" baseline="0" dirty="0" smtClean="0"/>
                        <a:t> France)</a:t>
                      </a:r>
                      <a:endParaRPr lang="fr-FR" sz="1200" dirty="0"/>
                    </a:p>
                  </a:txBody>
                  <a:tcPr/>
                </a:tc>
              </a:tr>
              <a:tr h="333773">
                <a:tc>
                  <a:txBody>
                    <a:bodyPr/>
                    <a:lstStyle/>
                    <a:p>
                      <a:r>
                        <a:rPr lang="fr-FR" sz="1200" dirty="0" smtClean="0"/>
                        <a:t>12. 67 av. J.C. Crète</a:t>
                      </a:r>
                      <a:endParaRPr lang="fr-FR" sz="1200" dirty="0"/>
                    </a:p>
                  </a:txBody>
                  <a:tcPr/>
                </a:tc>
                <a:tc>
                  <a:txBody>
                    <a:bodyPr/>
                    <a:lstStyle/>
                    <a:p>
                      <a:r>
                        <a:rPr lang="fr-FR" sz="1200" dirty="0" smtClean="0"/>
                        <a:t>13. 64 av. J.C. Syrie (guerre contre Mithridate)</a:t>
                      </a:r>
                      <a:endParaRPr lang="fr-FR" sz="1200" dirty="0"/>
                    </a:p>
                  </a:txBody>
                  <a:tcPr/>
                </a:tc>
              </a:tr>
              <a:tr h="411501">
                <a:tc>
                  <a:txBody>
                    <a:bodyPr/>
                    <a:lstStyle/>
                    <a:p>
                      <a:r>
                        <a:rPr lang="fr-FR" sz="1200" dirty="0" smtClean="0"/>
                        <a:t>14. 58 av. J.C. Chypre</a:t>
                      </a:r>
                      <a:endParaRPr lang="fr-FR" sz="1200" dirty="0"/>
                    </a:p>
                  </a:txBody>
                  <a:tcPr/>
                </a:tc>
                <a:tc>
                  <a:txBody>
                    <a:bodyPr/>
                    <a:lstStyle/>
                    <a:p>
                      <a:r>
                        <a:rPr lang="fr-FR" sz="1200" dirty="0" smtClean="0"/>
                        <a:t>15. 51 av. J.C. Gallia (partie Nord France, par Jules César)</a:t>
                      </a:r>
                      <a:endParaRPr lang="fr-FR" sz="1200" dirty="0"/>
                    </a:p>
                  </a:txBody>
                  <a:tcPr/>
                </a:tc>
              </a:tr>
              <a:tr h="411501">
                <a:tc>
                  <a:txBody>
                    <a:bodyPr/>
                    <a:lstStyle/>
                    <a:p>
                      <a:r>
                        <a:rPr lang="fr-FR" sz="1200" dirty="0" smtClean="0"/>
                        <a:t>16. 46 av. J.C.  </a:t>
                      </a:r>
                      <a:r>
                        <a:rPr lang="fr-FR" sz="1200" dirty="0" err="1" smtClean="0"/>
                        <a:t>Africa</a:t>
                      </a:r>
                      <a:r>
                        <a:rPr lang="fr-FR" sz="1200" dirty="0" smtClean="0"/>
                        <a:t> (Jules César, </a:t>
                      </a:r>
                      <a:r>
                        <a:rPr lang="fr-FR" sz="1200" dirty="0" err="1" smtClean="0"/>
                        <a:t>Numédie</a:t>
                      </a:r>
                      <a:r>
                        <a:rPr lang="fr-FR" sz="1200" dirty="0" smtClean="0"/>
                        <a:t> et Maurétanie occidentale )</a:t>
                      </a:r>
                      <a:endParaRPr lang="fr-FR" sz="1200" dirty="0"/>
                    </a:p>
                  </a:txBody>
                  <a:tcPr/>
                </a:tc>
                <a:tc>
                  <a:txBody>
                    <a:bodyPr/>
                    <a:lstStyle/>
                    <a:p>
                      <a:r>
                        <a:rPr lang="fr-FR" sz="1200" dirty="0" smtClean="0"/>
                        <a:t>17. 30 av. J.C. Égypte (après bataille d’Actium)</a:t>
                      </a:r>
                    </a:p>
                  </a:txBody>
                  <a:tcPr/>
                </a:tc>
              </a:tr>
              <a:tr h="333773">
                <a:tc>
                  <a:txBody>
                    <a:bodyPr/>
                    <a:lstStyle/>
                    <a:p>
                      <a:r>
                        <a:rPr lang="fr-FR" sz="1200" dirty="0" smtClean="0"/>
                        <a:t>18. 43</a:t>
                      </a:r>
                      <a:r>
                        <a:rPr lang="fr-FR" sz="1200" baseline="0" dirty="0" smtClean="0"/>
                        <a:t> (Claude). Lycie</a:t>
                      </a:r>
                      <a:endParaRPr lang="fr-FR" sz="1200" dirty="0"/>
                    </a:p>
                  </a:txBody>
                  <a:tcPr/>
                </a:tc>
                <a:tc>
                  <a:txBody>
                    <a:bodyPr/>
                    <a:lstStyle/>
                    <a:p>
                      <a:r>
                        <a:rPr lang="fr-FR" sz="1200" dirty="0" smtClean="0"/>
                        <a:t>19. 46. Thrace (héritée du roi </a:t>
                      </a:r>
                      <a:r>
                        <a:rPr lang="fr-FR" sz="1200" dirty="0" err="1" smtClean="0"/>
                        <a:t>Roemetalkès</a:t>
                      </a:r>
                      <a:r>
                        <a:rPr lang="fr-FR" sz="1200" dirty="0" smtClean="0"/>
                        <a:t> III)</a:t>
                      </a:r>
                    </a:p>
                  </a:txBody>
                  <a:tcPr/>
                </a:tc>
              </a:tr>
              <a:tr h="333773">
                <a:tc>
                  <a:txBody>
                    <a:bodyPr/>
                    <a:lstStyle/>
                    <a:p>
                      <a:endParaRPr lang="fr-FR" sz="1200" dirty="0"/>
                    </a:p>
                  </a:txBody>
                  <a:tcPr/>
                </a:tc>
                <a:tc>
                  <a:txBody>
                    <a:bodyPr/>
                    <a:lstStyle/>
                    <a:p>
                      <a:r>
                        <a:rPr lang="fr-FR" sz="1200" dirty="0" smtClean="0"/>
                        <a:t>20. 14 , Mésie (Auguste)</a:t>
                      </a:r>
                    </a:p>
                  </a:txBody>
                  <a:tcPr/>
                </a:tc>
              </a:tr>
              <a:tr h="333773">
                <a:tc>
                  <a:txBody>
                    <a:bodyPr/>
                    <a:lstStyle/>
                    <a:p>
                      <a:r>
                        <a:rPr lang="fr-FR" sz="1200" dirty="0" smtClean="0"/>
                        <a:t>21. 14. Pannonie (Auguste)</a:t>
                      </a:r>
                      <a:endParaRPr lang="fr-FR" sz="1200" dirty="0"/>
                    </a:p>
                  </a:txBody>
                  <a:tcPr/>
                </a:tc>
                <a:tc>
                  <a:txBody>
                    <a:bodyPr/>
                    <a:lstStyle/>
                    <a:p>
                      <a:r>
                        <a:rPr lang="fr-FR" sz="1200" dirty="0" smtClean="0"/>
                        <a:t>22. 40. Norique (Claude)</a:t>
                      </a:r>
                    </a:p>
                  </a:txBody>
                  <a:tcPr/>
                </a:tc>
              </a:tr>
              <a:tr h="333773">
                <a:tc>
                  <a:txBody>
                    <a:bodyPr/>
                    <a:lstStyle/>
                    <a:p>
                      <a:r>
                        <a:rPr lang="fr-FR" sz="1200" dirty="0" smtClean="0"/>
                        <a:t>23. 41 Rhétie (Claude)</a:t>
                      </a:r>
                      <a:endParaRPr lang="fr-FR" sz="1200" dirty="0"/>
                    </a:p>
                  </a:txBody>
                  <a:tcPr/>
                </a:tc>
                <a:tc>
                  <a:txBody>
                    <a:bodyPr/>
                    <a:lstStyle/>
                    <a:p>
                      <a:r>
                        <a:rPr lang="fr-FR" sz="1200" dirty="0" smtClean="0"/>
                        <a:t>24. 6 Judée</a:t>
                      </a:r>
                      <a:r>
                        <a:rPr lang="fr-FR" sz="1200" baseline="0" dirty="0" smtClean="0"/>
                        <a:t> (Auguste)</a:t>
                      </a:r>
                      <a:endParaRPr lang="fr-FR" sz="1200" dirty="0" smtClean="0"/>
                    </a:p>
                  </a:txBody>
                  <a:tcPr/>
                </a:tc>
              </a:tr>
              <a:tr h="333773">
                <a:tc>
                  <a:txBody>
                    <a:bodyPr/>
                    <a:lstStyle/>
                    <a:p>
                      <a:r>
                        <a:rPr lang="fr-FR" sz="1200" dirty="0" smtClean="0"/>
                        <a:t>25. 120. Bretagne (Hadrien)</a:t>
                      </a:r>
                      <a:endParaRPr lang="fr-FR" sz="1200" dirty="0"/>
                    </a:p>
                  </a:txBody>
                  <a:tcPr/>
                </a:tc>
                <a:tc>
                  <a:txBody>
                    <a:bodyPr/>
                    <a:lstStyle/>
                    <a:p>
                      <a:r>
                        <a:rPr lang="fr-FR" sz="1200" dirty="0" smtClean="0"/>
                        <a:t>26. 195. Mésopotamie (Septime Sévère)</a:t>
                      </a:r>
                    </a:p>
                  </a:txBody>
                  <a:tcPr/>
                </a:tc>
              </a:tr>
            </a:tbl>
          </a:graphicData>
        </a:graphic>
      </p:graphicFrame>
    </p:spTree>
    <p:extLst>
      <p:ext uri="{BB962C8B-B14F-4D97-AF65-F5344CB8AC3E}">
        <p14:creationId xmlns:p14="http://schemas.microsoft.com/office/powerpoint/2010/main" val="42081783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Notes de cours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Voir mon </a:t>
            </a:r>
            <a:r>
              <a:rPr lang="fr-FR" dirty="0" smtClean="0">
                <a:hlinkClick r:id="rId2"/>
              </a:rPr>
              <a:t>site web</a:t>
            </a:r>
            <a:r>
              <a:rPr lang="fr-FR" dirty="0" smtClean="0"/>
              <a:t>:</a:t>
            </a:r>
          </a:p>
          <a:p>
            <a:r>
              <a:rPr lang="fr-FR" dirty="0">
                <a:hlinkClick r:id="rId3"/>
              </a:rPr>
              <a:t>https://www.lucguay.espaceweb.usherbrooke.ca/lguay/</a:t>
            </a:r>
            <a:r>
              <a:rPr lang="fr-FR" dirty="0" smtClean="0">
                <a:hlinkClick r:id="rId3"/>
              </a:rPr>
              <a:t>accueil.html</a:t>
            </a:r>
            <a:endParaRPr lang="fr-FR" dirty="0" smtClean="0"/>
          </a:p>
          <a:p>
            <a:endParaRPr lang="fr-FR" dirty="0"/>
          </a:p>
          <a:p>
            <a:r>
              <a:rPr lang="fr-FR" dirty="0" smtClean="0"/>
              <a:t>Cliquez sur l’onglet:  Les rois du monde, les Romains de l’Antiquité</a:t>
            </a:r>
          </a:p>
          <a:p>
            <a:pPr lvl="1"/>
            <a:r>
              <a:rPr lang="fr-FR" dirty="0" smtClean="0"/>
              <a:t>Puis sur NOTES DE COURS</a:t>
            </a:r>
          </a:p>
          <a:p>
            <a:pPr lvl="2"/>
            <a:r>
              <a:rPr lang="fr-FR" dirty="0" smtClean="0"/>
              <a:t>Puis sur le numéro du cours de votre choix:</a:t>
            </a:r>
          </a:p>
          <a:p>
            <a:pPr lvl="3"/>
            <a:r>
              <a:rPr lang="fr-FR" dirty="0" smtClean="0"/>
              <a:t>Présentation power point</a:t>
            </a:r>
          </a:p>
        </p:txBody>
      </p:sp>
    </p:spTree>
    <p:extLst>
      <p:ext uri="{BB962C8B-B14F-4D97-AF65-F5344CB8AC3E}">
        <p14:creationId xmlns:p14="http://schemas.microsoft.com/office/powerpoint/2010/main" val="17861679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93913"/>
            <a:ext cx="6400800" cy="987287"/>
          </a:xfrm>
        </p:spPr>
        <p:txBody>
          <a:bodyPr>
            <a:normAutofit fontScale="90000"/>
          </a:bodyPr>
          <a:lstStyle/>
          <a:p>
            <a:r>
              <a:rPr lang="fr-FR" sz="2700" dirty="0" smtClean="0"/>
              <a:t>Première PROVINCE ROMAINE</a:t>
            </a:r>
            <a:r>
              <a:rPr lang="fr-FR" dirty="0" smtClean="0"/>
              <a:t>: la </a:t>
            </a:r>
            <a:r>
              <a:rPr lang="fr-FR" dirty="0" err="1" smtClean="0"/>
              <a:t>sicile</a:t>
            </a:r>
            <a:endParaRPr lang="fr-FR" dirty="0"/>
          </a:p>
        </p:txBody>
      </p:sp>
      <p:sp>
        <p:nvSpPr>
          <p:cNvPr id="3" name="Espace réservé du contenu 2"/>
          <p:cNvSpPr>
            <a:spLocks noGrp="1"/>
          </p:cNvSpPr>
          <p:nvPr>
            <p:ph idx="1"/>
          </p:nvPr>
        </p:nvSpPr>
        <p:spPr/>
        <p:txBody>
          <a:bodyPr>
            <a:normAutofit/>
          </a:bodyPr>
          <a:lstStyle/>
          <a:p>
            <a:r>
              <a:rPr lang="fr-FR" dirty="0" smtClean="0"/>
              <a:t>D’abord colonisée par les les </a:t>
            </a:r>
            <a:r>
              <a:rPr lang="fr-FR" b="1" dirty="0" smtClean="0"/>
              <a:t>Sicanes</a:t>
            </a:r>
            <a:r>
              <a:rPr lang="fr-FR" dirty="0" smtClean="0"/>
              <a:t> du 13 e s. au 8e av. J.C.</a:t>
            </a:r>
          </a:p>
          <a:p>
            <a:pPr lvl="1"/>
            <a:r>
              <a:rPr lang="fr-FR" dirty="0" smtClean="0"/>
              <a:t>Donc, 500 ans de présence </a:t>
            </a:r>
            <a:r>
              <a:rPr lang="fr-FR" dirty="0" err="1" smtClean="0"/>
              <a:t>sicane</a:t>
            </a:r>
            <a:r>
              <a:rPr lang="fr-FR" dirty="0" smtClean="0"/>
              <a:t>! </a:t>
            </a:r>
          </a:p>
          <a:p>
            <a:r>
              <a:rPr lang="fr-FR" dirty="0" smtClean="0"/>
              <a:t>Puis par les </a:t>
            </a:r>
            <a:r>
              <a:rPr lang="fr-FR" b="1" dirty="0" smtClean="0"/>
              <a:t>Grecs</a:t>
            </a:r>
            <a:r>
              <a:rPr lang="fr-FR" dirty="0" smtClean="0"/>
              <a:t> du 8</a:t>
            </a:r>
            <a:r>
              <a:rPr lang="fr-FR" baseline="30000" dirty="0" smtClean="0"/>
              <a:t>e</a:t>
            </a:r>
            <a:r>
              <a:rPr lang="fr-FR" dirty="0" smtClean="0"/>
              <a:t> s. au 3</a:t>
            </a:r>
            <a:r>
              <a:rPr lang="fr-FR" baseline="30000" dirty="0" smtClean="0"/>
              <a:t>e</a:t>
            </a:r>
            <a:r>
              <a:rPr lang="fr-FR" dirty="0" smtClean="0"/>
              <a:t> s. av. J.C. !</a:t>
            </a:r>
          </a:p>
          <a:p>
            <a:pPr lvl="1"/>
            <a:r>
              <a:rPr lang="fr-FR" dirty="0" smtClean="0"/>
              <a:t>Donc </a:t>
            </a:r>
            <a:r>
              <a:rPr lang="fr-FR" dirty="0"/>
              <a:t>500 ans de présence grecque</a:t>
            </a:r>
            <a:r>
              <a:rPr lang="fr-FR" dirty="0" smtClean="0"/>
              <a:t>!</a:t>
            </a:r>
            <a:endParaRPr lang="fr-FR" dirty="0"/>
          </a:p>
          <a:p>
            <a:pPr lvl="1"/>
            <a:r>
              <a:rPr lang="fr-FR" dirty="0"/>
              <a:t>Nombreux conflits avec les </a:t>
            </a:r>
            <a:r>
              <a:rPr lang="fr-FR" dirty="0" smtClean="0"/>
              <a:t>Carthaginois</a:t>
            </a:r>
          </a:p>
          <a:p>
            <a:r>
              <a:rPr lang="fr-FR" dirty="0" smtClean="0"/>
              <a:t>Puis par les </a:t>
            </a:r>
            <a:r>
              <a:rPr lang="fr-FR" b="1" dirty="0" smtClean="0"/>
              <a:t>Romains</a:t>
            </a:r>
            <a:r>
              <a:rPr lang="fr-FR" dirty="0" smtClean="0"/>
              <a:t> de 241 </a:t>
            </a:r>
            <a:r>
              <a:rPr lang="fr-FR" dirty="0"/>
              <a:t>av. </a:t>
            </a:r>
            <a:r>
              <a:rPr lang="fr-FR" dirty="0" smtClean="0"/>
              <a:t>J.C. à 476</a:t>
            </a:r>
          </a:p>
          <a:p>
            <a:pPr lvl="1"/>
            <a:r>
              <a:rPr lang="fr-FR" dirty="0" smtClean="0"/>
              <a:t>Donc </a:t>
            </a:r>
            <a:r>
              <a:rPr lang="fr-FR" dirty="0"/>
              <a:t>700 ans de présence romaine!</a:t>
            </a:r>
          </a:p>
          <a:p>
            <a:endParaRPr lang="fr-FR" dirty="0"/>
          </a:p>
        </p:txBody>
      </p:sp>
    </p:spTree>
    <p:extLst>
      <p:ext uri="{BB962C8B-B14F-4D97-AF65-F5344CB8AC3E}">
        <p14:creationId xmlns:p14="http://schemas.microsoft.com/office/powerpoint/2010/main" val="4628748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icile.png"/>
          <p:cNvPicPr>
            <a:picLocks noGrp="1" noChangeAspect="1"/>
          </p:cNvPicPr>
          <p:nvPr>
            <p:ph idx="1"/>
          </p:nvPr>
        </p:nvPicPr>
        <p:blipFill>
          <a:blip r:embed="rId2" cstate="email">
            <a:extLst>
              <a:ext uri="{28A0092B-C50C-407E-A947-70E740481C1C}">
                <a14:useLocalDpi xmlns:a14="http://schemas.microsoft.com/office/drawing/2010/main"/>
              </a:ext>
            </a:extLst>
          </a:blip>
          <a:srcRect t="-1399" b="-1399"/>
          <a:stretch>
            <a:fillRect/>
          </a:stretch>
        </p:blipFill>
        <p:spPr>
          <a:xfrm>
            <a:off x="1019175" y="895350"/>
            <a:ext cx="7226300" cy="4954588"/>
          </a:xfrm>
        </p:spPr>
      </p:pic>
    </p:spTree>
    <p:extLst>
      <p:ext uri="{BB962C8B-B14F-4D97-AF65-F5344CB8AC3E}">
        <p14:creationId xmlns:p14="http://schemas.microsoft.com/office/powerpoint/2010/main" val="34895575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Sicile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D’abord, une colonie grecque</a:t>
            </a:r>
          </a:p>
          <a:p>
            <a:r>
              <a:rPr lang="fr-FR" dirty="0" smtClean="0"/>
              <a:t>Province romaine après 1ere guerre punique (3</a:t>
            </a:r>
            <a:r>
              <a:rPr lang="fr-FR" baseline="30000" dirty="0" smtClean="0"/>
              <a:t>e</a:t>
            </a:r>
            <a:r>
              <a:rPr lang="fr-FR" dirty="0" smtClean="0"/>
              <a:t> s. av. J.C.)</a:t>
            </a:r>
          </a:p>
          <a:p>
            <a:pPr lvl="1"/>
            <a:r>
              <a:rPr lang="fr-FR" dirty="0" smtClean="0"/>
              <a:t>Enjeu commercial entre Carthaginois et Romains</a:t>
            </a:r>
          </a:p>
          <a:p>
            <a:pPr lvl="1"/>
            <a:r>
              <a:rPr lang="fr-FR" dirty="0" smtClean="0"/>
              <a:t>Début impérialisme romain</a:t>
            </a:r>
          </a:p>
          <a:p>
            <a:pPr lvl="1"/>
            <a:r>
              <a:rPr lang="fr-FR" dirty="0" smtClean="0"/>
              <a:t>En </a:t>
            </a:r>
            <a:r>
              <a:rPr lang="fr-FR" dirty="0" smtClean="0"/>
              <a:t>241 av. J.C.: </a:t>
            </a:r>
            <a:r>
              <a:rPr lang="fr-FR" dirty="0" smtClean="0"/>
              <a:t>1 million habitants!</a:t>
            </a:r>
          </a:p>
          <a:p>
            <a:pPr lvl="1"/>
            <a:r>
              <a:rPr lang="fr-FR" dirty="0" smtClean="0"/>
              <a:t>Va devenir : « Grenier à blé du peuple romain » (Caton)</a:t>
            </a:r>
          </a:p>
          <a:p>
            <a:r>
              <a:rPr lang="fr-FR" dirty="0" smtClean="0"/>
              <a:t>65 cités</a:t>
            </a:r>
          </a:p>
          <a:p>
            <a:r>
              <a:rPr lang="fr-FR" dirty="0" smtClean="0"/>
              <a:t>Gouvernance: </a:t>
            </a:r>
            <a:r>
              <a:rPr lang="fr-FR" dirty="0" smtClean="0"/>
              <a:t>1 propréteur (ou procurateur) </a:t>
            </a:r>
            <a:r>
              <a:rPr lang="fr-FR" dirty="0" smtClean="0"/>
              <a:t>et 2 questeurs</a:t>
            </a:r>
          </a:p>
          <a:p>
            <a:pPr lvl="1"/>
            <a:r>
              <a:rPr lang="fr-FR" dirty="0" smtClean="0"/>
              <a:t>2 censeurs par cité (donc, 130 censeurs!)</a:t>
            </a:r>
          </a:p>
          <a:p>
            <a:r>
              <a:rPr lang="fr-FR" dirty="0" smtClean="0"/>
              <a:t>Cohorte pour protéger les sanctuaires et les collecteurs d’impôts!</a:t>
            </a:r>
          </a:p>
        </p:txBody>
      </p:sp>
    </p:spTree>
    <p:extLst>
      <p:ext uri="{BB962C8B-B14F-4D97-AF65-F5344CB8AC3E}">
        <p14:creationId xmlns:p14="http://schemas.microsoft.com/office/powerpoint/2010/main" val="37475495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Sicile</a:t>
            </a:r>
            <a:endParaRPr lang="fr-FR" dirty="0"/>
          </a:p>
        </p:txBody>
      </p:sp>
      <p:sp>
        <p:nvSpPr>
          <p:cNvPr id="3" name="Espace réservé du contenu 2"/>
          <p:cNvSpPr>
            <a:spLocks noGrp="1"/>
          </p:cNvSpPr>
          <p:nvPr>
            <p:ph idx="1"/>
          </p:nvPr>
        </p:nvSpPr>
        <p:spPr/>
        <p:txBody>
          <a:bodyPr/>
          <a:lstStyle/>
          <a:p>
            <a:r>
              <a:rPr lang="fr-FR" dirty="0"/>
              <a:t>Taxes à payer:</a:t>
            </a:r>
          </a:p>
          <a:p>
            <a:pPr lvl="1"/>
            <a:r>
              <a:rPr lang="fr-FR" dirty="0"/>
              <a:t>10% sur céréales, vin, huile, légumineuses</a:t>
            </a:r>
          </a:p>
          <a:p>
            <a:pPr lvl="1"/>
            <a:r>
              <a:rPr lang="fr-FR" dirty="0"/>
              <a:t>En nature, pas en argent</a:t>
            </a:r>
          </a:p>
          <a:p>
            <a:pPr lvl="1"/>
            <a:r>
              <a:rPr lang="fr-FR" dirty="0"/>
              <a:t>Recensement tous les 5 ans</a:t>
            </a:r>
          </a:p>
          <a:p>
            <a:pPr lvl="1"/>
            <a:r>
              <a:rPr lang="fr-FR" dirty="0" smtClean="0"/>
              <a:t>5 % sur marchandises : douanes</a:t>
            </a:r>
          </a:p>
          <a:p>
            <a:pPr lvl="1"/>
            <a:endParaRPr lang="fr-FR" dirty="0"/>
          </a:p>
        </p:txBody>
      </p:sp>
    </p:spTree>
    <p:extLst>
      <p:ext uri="{BB962C8B-B14F-4D97-AF65-F5344CB8AC3E}">
        <p14:creationId xmlns:p14="http://schemas.microsoft.com/office/powerpoint/2010/main" val="18913674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Des cas de corruption dans la gestion d’une province?</a:t>
            </a:r>
            <a:endParaRPr lang="fr-FR" sz="2400" dirty="0"/>
          </a:p>
        </p:txBody>
      </p:sp>
      <p:sp>
        <p:nvSpPr>
          <p:cNvPr id="3" name="Espace réservé du contenu 2"/>
          <p:cNvSpPr>
            <a:spLocks noGrp="1"/>
          </p:cNvSpPr>
          <p:nvPr>
            <p:ph idx="1"/>
          </p:nvPr>
        </p:nvSpPr>
        <p:spPr>
          <a:xfrm>
            <a:off x="810845" y="2110154"/>
            <a:ext cx="7580923" cy="3643923"/>
          </a:xfrm>
        </p:spPr>
        <p:txBody>
          <a:bodyPr>
            <a:normAutofit lnSpcReduction="10000"/>
          </a:bodyPr>
          <a:lstStyle/>
          <a:p>
            <a:r>
              <a:rPr lang="fr-FR" dirty="0" smtClean="0"/>
              <a:t>Le cas du gouverneur Verrès: procès célèbre par Cicéron</a:t>
            </a:r>
          </a:p>
          <a:p>
            <a:r>
              <a:rPr lang="fr-FR" dirty="0" smtClean="0"/>
              <a:t>-84: questeur en Gaule </a:t>
            </a:r>
          </a:p>
          <a:p>
            <a:pPr lvl="1"/>
            <a:r>
              <a:rPr lang="fr-FR" dirty="0" smtClean="0"/>
              <a:t>– vole caisse de l’armée, pas poursuivi</a:t>
            </a:r>
            <a:r>
              <a:rPr lang="is-IS" dirty="0" smtClean="0"/>
              <a:t>…</a:t>
            </a:r>
          </a:p>
          <a:p>
            <a:r>
              <a:rPr lang="is-IS" dirty="0" smtClean="0"/>
              <a:t>-80: questeur en Cilicie </a:t>
            </a:r>
          </a:p>
          <a:p>
            <a:pPr lvl="1"/>
            <a:r>
              <a:rPr lang="is-IS" dirty="0" smtClean="0"/>
              <a:t>– pille temples et édices, poursuivi mais acquitté pcq a dénoncé son supérieur proconsul...</a:t>
            </a:r>
          </a:p>
          <a:p>
            <a:r>
              <a:rPr lang="is-IS" dirty="0" smtClean="0"/>
              <a:t>-74: nommé préteur urbain </a:t>
            </a:r>
          </a:p>
          <a:p>
            <a:pPr lvl="1"/>
            <a:r>
              <a:rPr lang="is-IS" dirty="0" smtClean="0"/>
              <a:t>- contr</a:t>
            </a:r>
            <a:r>
              <a:rPr lang="is-IS" dirty="0" smtClean="0"/>
              <a:t>ôle travaux publics et tribunaux...</a:t>
            </a:r>
          </a:p>
          <a:p>
            <a:r>
              <a:rPr lang="is-IS" dirty="0" smtClean="0"/>
              <a:t>-73-71: propréteur en Sicile </a:t>
            </a:r>
          </a:p>
          <a:p>
            <a:pPr lvl="1"/>
            <a:r>
              <a:rPr lang="is-IS" dirty="0" smtClean="0"/>
              <a:t>- impôts illégaux, vole oeuvres d’art, poursuivi, condamné mais s’exile à Marseille...</a:t>
            </a:r>
            <a:endParaRPr lang="fr-FR" dirty="0"/>
          </a:p>
        </p:txBody>
      </p:sp>
    </p:spTree>
    <p:extLst>
      <p:ext uri="{BB962C8B-B14F-4D97-AF65-F5344CB8AC3E}">
        <p14:creationId xmlns:p14="http://schemas.microsoft.com/office/powerpoint/2010/main" val="2743308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iche - copie.jpg"/>
          <p:cNvPicPr>
            <a:picLocks noGrp="1" noChangeAspect="1"/>
          </p:cNvPicPr>
          <p:nvPr>
            <p:ph idx="1"/>
          </p:nvPr>
        </p:nvPicPr>
        <p:blipFill>
          <a:blip r:embed="rId2" cstate="email">
            <a:extLst>
              <a:ext uri="{28A0092B-C50C-407E-A947-70E740481C1C}">
                <a14:useLocalDpi xmlns:a14="http://schemas.microsoft.com/office/drawing/2010/main"/>
              </a:ext>
            </a:extLst>
          </a:blip>
          <a:srcRect t="-8493" b="-8493"/>
          <a:stretch>
            <a:fillRect/>
          </a:stretch>
        </p:blipFill>
        <p:spPr>
          <a:xfrm>
            <a:off x="923154" y="1453522"/>
            <a:ext cx="7231062" cy="4833937"/>
          </a:xfrm>
        </p:spPr>
      </p:pic>
      <p:sp>
        <p:nvSpPr>
          <p:cNvPr id="2" name="ZoneTexte 1"/>
          <p:cNvSpPr txBox="1"/>
          <p:nvPr/>
        </p:nvSpPr>
        <p:spPr>
          <a:xfrm>
            <a:off x="3521091" y="1191912"/>
            <a:ext cx="2897485" cy="523220"/>
          </a:xfrm>
          <a:prstGeom prst="rect">
            <a:avLst/>
          </a:prstGeom>
          <a:noFill/>
        </p:spPr>
        <p:txBody>
          <a:bodyPr wrap="square" rtlCol="0">
            <a:spAutoFit/>
          </a:bodyPr>
          <a:lstStyle/>
          <a:p>
            <a:r>
              <a:rPr lang="fr-FR" sz="2800" dirty="0" smtClean="0"/>
              <a:t>Qui suis-je?</a:t>
            </a:r>
            <a:endParaRPr lang="fr-FR" sz="2800" dirty="0"/>
          </a:p>
        </p:txBody>
      </p:sp>
    </p:spTree>
    <p:extLst>
      <p:ext uri="{BB962C8B-B14F-4D97-AF65-F5344CB8AC3E}">
        <p14:creationId xmlns:p14="http://schemas.microsoft.com/office/powerpoint/2010/main" val="13101060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Qu’est-ce qu’une province</a:t>
            </a:r>
            <a:r>
              <a:rPr lang="is-IS" dirty="0" smtClean="0"/>
              <a:t>…romaine?</a:t>
            </a:r>
            <a:endParaRPr lang="fr-FR" dirty="0"/>
          </a:p>
        </p:txBody>
      </p:sp>
      <p:sp>
        <p:nvSpPr>
          <p:cNvPr id="3" name="Espace réservé du contenu 2"/>
          <p:cNvSpPr>
            <a:spLocks noGrp="1"/>
          </p:cNvSpPr>
          <p:nvPr>
            <p:ph idx="1"/>
          </p:nvPr>
        </p:nvSpPr>
        <p:spPr/>
        <p:txBody>
          <a:bodyPr>
            <a:normAutofit/>
          </a:bodyPr>
          <a:lstStyle/>
          <a:p>
            <a:r>
              <a:rPr lang="fr-FR" dirty="0" smtClean="0"/>
              <a:t>Pays conquis par Rome</a:t>
            </a:r>
          </a:p>
          <a:p>
            <a:pPr lvl="1"/>
            <a:r>
              <a:rPr lang="fr-FR" dirty="0" smtClean="0"/>
              <a:t>Donc, des territoires devenus propriétés du peuple romain</a:t>
            </a:r>
          </a:p>
          <a:p>
            <a:pPr lvl="1"/>
            <a:endParaRPr lang="fr-FR" dirty="0"/>
          </a:p>
          <a:p>
            <a:pPr lvl="1"/>
            <a:r>
              <a:rPr lang="fr-FR" dirty="0" smtClean="0"/>
              <a:t>Et puis, qu’est-ce que ça donne?</a:t>
            </a:r>
          </a:p>
          <a:p>
            <a:pPr lvl="1"/>
            <a:endParaRPr lang="fr-FR" dirty="0"/>
          </a:p>
        </p:txBody>
      </p:sp>
    </p:spTree>
    <p:extLst>
      <p:ext uri="{BB962C8B-B14F-4D97-AF65-F5344CB8AC3E}">
        <p14:creationId xmlns:p14="http://schemas.microsoft.com/office/powerpoint/2010/main" val="20716997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Imposition </a:t>
            </a:r>
            <a:r>
              <a:rPr lang="is-IS" dirty="0" smtClean="0"/>
              <a:t>…</a:t>
            </a:r>
            <a:endParaRPr lang="fr-FR" dirty="0"/>
          </a:p>
        </p:txBody>
      </p:sp>
      <p:sp>
        <p:nvSpPr>
          <p:cNvPr id="3" name="Espace réservé du contenu 2"/>
          <p:cNvSpPr>
            <a:spLocks noGrp="1"/>
          </p:cNvSpPr>
          <p:nvPr>
            <p:ph idx="1"/>
          </p:nvPr>
        </p:nvSpPr>
        <p:spPr/>
        <p:txBody>
          <a:bodyPr>
            <a:normAutofit/>
          </a:bodyPr>
          <a:lstStyle/>
          <a:p>
            <a:pPr lvl="1"/>
            <a:r>
              <a:rPr lang="fr-FR" sz="2000" dirty="0" smtClean="0"/>
              <a:t>Impôts: en argent, en nature, exploitation des ressources naturelles</a:t>
            </a:r>
            <a:endParaRPr lang="fr-FR" sz="2000" dirty="0"/>
          </a:p>
          <a:p>
            <a:pPr lvl="1"/>
            <a:r>
              <a:rPr lang="fr-FR" sz="2000" dirty="0"/>
              <a:t>Langue commune:  le latin</a:t>
            </a:r>
          </a:p>
          <a:p>
            <a:pPr lvl="2"/>
            <a:r>
              <a:rPr lang="fr-FR" sz="2000" dirty="0"/>
              <a:t>Langue de la culture: le grec</a:t>
            </a:r>
          </a:p>
          <a:p>
            <a:pPr lvl="1"/>
            <a:r>
              <a:rPr lang="fr-FR" sz="2000" dirty="0"/>
              <a:t>Monnaie commune: sesterces</a:t>
            </a:r>
          </a:p>
          <a:p>
            <a:pPr lvl="2"/>
            <a:r>
              <a:rPr lang="fr-FR" sz="2000" dirty="0"/>
              <a:t>Présence effigie de l’empereur (ou des consuls)</a:t>
            </a:r>
          </a:p>
          <a:p>
            <a:endParaRPr lang="fr-FR" dirty="0"/>
          </a:p>
        </p:txBody>
      </p:sp>
    </p:spTree>
    <p:extLst>
      <p:ext uri="{BB962C8B-B14F-4D97-AF65-F5344CB8AC3E}">
        <p14:creationId xmlns:p14="http://schemas.microsoft.com/office/powerpoint/2010/main" val="24583533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romanisation</a:t>
            </a:r>
            <a:endParaRPr lang="fr-FR" dirty="0"/>
          </a:p>
        </p:txBody>
      </p:sp>
      <p:sp>
        <p:nvSpPr>
          <p:cNvPr id="3" name="Espace réservé du contenu 2"/>
          <p:cNvSpPr>
            <a:spLocks noGrp="1"/>
          </p:cNvSpPr>
          <p:nvPr>
            <p:ph idx="1"/>
          </p:nvPr>
        </p:nvSpPr>
        <p:spPr/>
        <p:txBody>
          <a:bodyPr>
            <a:normAutofit fontScale="92500" lnSpcReduction="20000"/>
          </a:bodyPr>
          <a:lstStyle/>
          <a:p>
            <a:pPr lvl="1"/>
            <a:r>
              <a:rPr lang="fr-FR" sz="2400" dirty="0"/>
              <a:t>Édifices construits « à la romaine »: théâtres, amphithéâtres, thermes, aqueducs, ponts, cirques, arcs de triomphe, temples, voies, habitations</a:t>
            </a:r>
            <a:r>
              <a:rPr lang="is-IS" sz="2400" dirty="0"/>
              <a:t>…</a:t>
            </a:r>
          </a:p>
          <a:p>
            <a:pPr lvl="1"/>
            <a:r>
              <a:rPr lang="fr-FR" sz="2400" dirty="0"/>
              <a:t>I</a:t>
            </a:r>
            <a:r>
              <a:rPr lang="is-IS" sz="2400" dirty="0"/>
              <a:t>nstitutions calquées sur celles de Rome:</a:t>
            </a:r>
          </a:p>
          <a:p>
            <a:pPr lvl="2"/>
            <a:r>
              <a:rPr lang="is-IS" sz="2400" dirty="0"/>
              <a:t>Assemblée municipale: 100 magistrats, les </a:t>
            </a:r>
            <a:r>
              <a:rPr lang="fr-FR" sz="2400" dirty="0"/>
              <a:t>D</a:t>
            </a:r>
            <a:r>
              <a:rPr lang="is-IS" sz="2400" dirty="0"/>
              <a:t>écurions </a:t>
            </a:r>
          </a:p>
          <a:p>
            <a:pPr lvl="2"/>
            <a:r>
              <a:rPr lang="fr-FR" sz="2400" dirty="0"/>
              <a:t>F</a:t>
            </a:r>
            <a:r>
              <a:rPr lang="is-IS" sz="2400" dirty="0"/>
              <a:t>orum (place publique)</a:t>
            </a:r>
          </a:p>
          <a:p>
            <a:pPr lvl="2"/>
            <a:r>
              <a:rPr lang="fr-FR" sz="2400" dirty="0"/>
              <a:t>R</a:t>
            </a:r>
            <a:r>
              <a:rPr lang="is-IS" sz="2400" dirty="0"/>
              <a:t>eligions: divinités romaines</a:t>
            </a:r>
          </a:p>
          <a:p>
            <a:pPr lvl="2"/>
            <a:r>
              <a:rPr lang="fr-FR" sz="2400" dirty="0"/>
              <a:t>V</a:t>
            </a:r>
            <a:r>
              <a:rPr lang="is-IS" sz="2400" dirty="0"/>
              <a:t>êtements : la toge, la stola...</a:t>
            </a:r>
          </a:p>
          <a:p>
            <a:endParaRPr lang="fr-FR" dirty="0"/>
          </a:p>
        </p:txBody>
      </p:sp>
    </p:spTree>
    <p:extLst>
      <p:ext uri="{BB962C8B-B14F-4D97-AF65-F5344CB8AC3E}">
        <p14:creationId xmlns:p14="http://schemas.microsoft.com/office/powerpoint/2010/main" val="66126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Administration d’une province romaine</a:t>
            </a:r>
            <a:endParaRPr lang="fr-FR" dirty="0"/>
          </a:p>
        </p:txBody>
      </p:sp>
      <p:sp>
        <p:nvSpPr>
          <p:cNvPr id="3" name="Espace réservé du contenu 2"/>
          <p:cNvSpPr>
            <a:spLocks noGrp="1"/>
          </p:cNvSpPr>
          <p:nvPr>
            <p:ph idx="1"/>
          </p:nvPr>
        </p:nvSpPr>
        <p:spPr>
          <a:xfrm>
            <a:off x="1273907" y="2155092"/>
            <a:ext cx="6400800" cy="3048001"/>
          </a:xfrm>
        </p:spPr>
        <p:txBody>
          <a:bodyPr>
            <a:noAutofit/>
          </a:bodyPr>
          <a:lstStyle/>
          <a:p>
            <a:r>
              <a:rPr lang="fr-FR" sz="2400" dirty="0" smtClean="0"/>
              <a:t>2 types de provinces:</a:t>
            </a:r>
          </a:p>
          <a:p>
            <a:pPr lvl="1"/>
            <a:r>
              <a:rPr lang="fr-FR" sz="2400" dirty="0" smtClean="0"/>
              <a:t>Sénatoriales: appartenant au Sénat (celles qui ont été pacifiées)</a:t>
            </a:r>
          </a:p>
          <a:p>
            <a:pPr lvl="1"/>
            <a:r>
              <a:rPr lang="fr-FR" sz="2400" dirty="0" smtClean="0"/>
              <a:t>Impériales: appartenant à l’empereur (celles qui nécessitent troupes)</a:t>
            </a:r>
          </a:p>
          <a:p>
            <a:pPr lvl="2"/>
            <a:r>
              <a:rPr lang="fr-FR" sz="2400" dirty="0" smtClean="0"/>
              <a:t>Mais empereur a droit de regard sur provinces sénatoriales</a:t>
            </a:r>
            <a:r>
              <a:rPr lang="is-IS" sz="2400" dirty="0" smtClean="0"/>
              <a:t>…</a:t>
            </a:r>
          </a:p>
          <a:p>
            <a:pPr lvl="2"/>
            <a:r>
              <a:rPr lang="fr-FR" sz="2400" dirty="0" smtClean="0"/>
              <a:t>C</a:t>
            </a:r>
            <a:r>
              <a:rPr lang="is-IS" sz="2400" dirty="0" smtClean="0"/>
              <a:t>omme par ex: choix du </a:t>
            </a:r>
            <a:r>
              <a:rPr lang="is-IS" sz="2400" dirty="0" smtClean="0"/>
              <a:t>gouverneur</a:t>
            </a:r>
            <a:endParaRPr lang="fr-FR" sz="2400" dirty="0"/>
          </a:p>
        </p:txBody>
      </p:sp>
    </p:spTree>
    <p:extLst>
      <p:ext uri="{BB962C8B-B14F-4D97-AF65-F5344CB8AC3E}">
        <p14:creationId xmlns:p14="http://schemas.microsoft.com/office/powerpoint/2010/main" val="41462806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L’histoire et les traces à interpréter!</a:t>
            </a:r>
            <a:endParaRPr lang="fr-FR" dirty="0"/>
          </a:p>
        </p:txBody>
      </p:sp>
      <p:sp>
        <p:nvSpPr>
          <p:cNvPr id="3" name="Espace réservé du contenu 2"/>
          <p:cNvSpPr>
            <a:spLocks noGrp="1"/>
          </p:cNvSpPr>
          <p:nvPr>
            <p:ph idx="1"/>
          </p:nvPr>
        </p:nvSpPr>
        <p:spPr/>
        <p:txBody>
          <a:bodyPr>
            <a:normAutofit/>
          </a:bodyPr>
          <a:lstStyle/>
          <a:p>
            <a:r>
              <a:rPr lang="fr-FR" dirty="0"/>
              <a:t>L’histoire = discipline d’interprétation…</a:t>
            </a:r>
          </a:p>
          <a:p>
            <a:r>
              <a:rPr lang="fr-FR" dirty="0"/>
              <a:t>Travailler avec traces:</a:t>
            </a:r>
          </a:p>
          <a:p>
            <a:pPr lvl="1"/>
            <a:r>
              <a:rPr lang="fr-FR" dirty="0" smtClean="0"/>
              <a:t>Partielles… et</a:t>
            </a:r>
            <a:endParaRPr lang="fr-FR" dirty="0"/>
          </a:p>
          <a:p>
            <a:pPr lvl="1"/>
            <a:r>
              <a:rPr lang="fr-FR" dirty="0"/>
              <a:t>Partiales</a:t>
            </a:r>
            <a:r>
              <a:rPr lang="fr-FR" dirty="0" smtClean="0"/>
              <a:t>…</a:t>
            </a:r>
          </a:p>
          <a:p>
            <a:pPr lvl="1"/>
            <a:r>
              <a:rPr lang="fr-FR" dirty="0" smtClean="0"/>
              <a:t>Pour mieux saisir une civilisation, il faut observer et analyser </a:t>
            </a:r>
            <a:r>
              <a:rPr lang="fr-FR" smtClean="0"/>
              <a:t>ces traces</a:t>
            </a:r>
            <a:endParaRPr lang="fr-FR" dirty="0" smtClean="0"/>
          </a:p>
          <a:p>
            <a:pPr marL="349250" lvl="1" indent="0">
              <a:buNone/>
            </a:pPr>
            <a:endParaRPr lang="fr-FR" dirty="0"/>
          </a:p>
          <a:p>
            <a:pPr lvl="1"/>
            <a:r>
              <a:rPr lang="fr-FR" dirty="0"/>
              <a:t>Nos connaissances construites jusqu’à présent permettent d’identifier une parcelle de l’histoire des civilisations à l’étude…</a:t>
            </a:r>
          </a:p>
          <a:p>
            <a:pPr marL="685800" lvl="2" indent="0">
              <a:buNone/>
            </a:pPr>
            <a:endParaRPr lang="fr-FR" dirty="0"/>
          </a:p>
          <a:p>
            <a:endParaRPr lang="fr-FR" dirty="0"/>
          </a:p>
        </p:txBody>
      </p:sp>
    </p:spTree>
    <p:extLst>
      <p:ext uri="{BB962C8B-B14F-4D97-AF65-F5344CB8AC3E}">
        <p14:creationId xmlns:p14="http://schemas.microsoft.com/office/powerpoint/2010/main" val="2097075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Administration d’une province romaine</a:t>
            </a:r>
          </a:p>
        </p:txBody>
      </p:sp>
      <p:sp>
        <p:nvSpPr>
          <p:cNvPr id="3" name="Espace réservé du contenu 2"/>
          <p:cNvSpPr>
            <a:spLocks noGrp="1"/>
          </p:cNvSpPr>
          <p:nvPr>
            <p:ph idx="1"/>
          </p:nvPr>
        </p:nvSpPr>
        <p:spPr/>
        <p:txBody>
          <a:bodyPr/>
          <a:lstStyle/>
          <a:p>
            <a:r>
              <a:rPr lang="fr-FR" sz="2400" dirty="0"/>
              <a:t>Gouverneur appelé propréteur ou procurateur</a:t>
            </a:r>
          </a:p>
          <a:p>
            <a:pPr lvl="1"/>
            <a:r>
              <a:rPr lang="fr-FR" sz="2400" dirty="0"/>
              <a:t>Nommé pour un an par le Sénat ou empereur selon les cas</a:t>
            </a:r>
          </a:p>
          <a:p>
            <a:pPr lvl="1"/>
            <a:r>
              <a:rPr lang="fr-FR" sz="2400" dirty="0"/>
              <a:t>Aidé par </a:t>
            </a:r>
            <a:r>
              <a:rPr lang="fr-FR" sz="2400" dirty="0" smtClean="0"/>
              <a:t>un ou deux questeurs </a:t>
            </a:r>
            <a:r>
              <a:rPr lang="fr-FR" sz="2400" dirty="0"/>
              <a:t>(</a:t>
            </a:r>
            <a:r>
              <a:rPr lang="fr-FR" sz="2400" dirty="0" smtClean="0"/>
              <a:t>s’occupent </a:t>
            </a:r>
            <a:r>
              <a:rPr lang="fr-FR" sz="2400" dirty="0"/>
              <a:t>des finances)</a:t>
            </a:r>
          </a:p>
          <a:p>
            <a:pPr lvl="1"/>
            <a:r>
              <a:rPr lang="fr-FR" sz="2400" dirty="0"/>
              <a:t>Aidé par publicains: prélever les impôts</a:t>
            </a:r>
          </a:p>
          <a:p>
            <a:endParaRPr lang="fr-FR" dirty="0"/>
          </a:p>
        </p:txBody>
      </p:sp>
    </p:spTree>
    <p:extLst>
      <p:ext uri="{BB962C8B-B14F-4D97-AF65-F5344CB8AC3E}">
        <p14:creationId xmlns:p14="http://schemas.microsoft.com/office/powerpoint/2010/main" val="3014303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Administration d’une province romaine</a:t>
            </a:r>
            <a:endParaRPr lang="fr-FR" dirty="0"/>
          </a:p>
        </p:txBody>
      </p:sp>
      <p:sp>
        <p:nvSpPr>
          <p:cNvPr id="3" name="Espace réservé du contenu 2"/>
          <p:cNvSpPr>
            <a:spLocks noGrp="1"/>
          </p:cNvSpPr>
          <p:nvPr>
            <p:ph idx="1"/>
          </p:nvPr>
        </p:nvSpPr>
        <p:spPr/>
        <p:txBody>
          <a:bodyPr>
            <a:noAutofit/>
          </a:bodyPr>
          <a:lstStyle/>
          <a:p>
            <a:r>
              <a:rPr lang="fr-FR" sz="2400" dirty="0" smtClean="0"/>
              <a:t>Magistrats locaux:</a:t>
            </a:r>
          </a:p>
          <a:p>
            <a:pPr lvl="1"/>
            <a:r>
              <a:rPr lang="fr-FR" sz="2400" dirty="0" smtClean="0"/>
              <a:t>Noblesse provinciale aide les magistrats romains</a:t>
            </a:r>
          </a:p>
          <a:p>
            <a:pPr lvl="1"/>
            <a:r>
              <a:rPr lang="fr-FR" sz="2400" dirty="0" smtClean="0"/>
              <a:t>Doivent prêter serment fidélité à l’empereur</a:t>
            </a:r>
          </a:p>
          <a:p>
            <a:pPr lvl="1"/>
            <a:r>
              <a:rPr lang="fr-FR" sz="2400" dirty="0" smtClean="0"/>
              <a:t>Pourront obtenir la citoyenneté romaine</a:t>
            </a:r>
          </a:p>
          <a:p>
            <a:pPr lvl="1"/>
            <a:r>
              <a:rPr lang="fr-FR" sz="2400" dirty="0" smtClean="0"/>
              <a:t>Peuvent porter la toge, vêtement du citoyen romain!</a:t>
            </a:r>
            <a:endParaRPr lang="fr-FR" sz="2400" dirty="0"/>
          </a:p>
        </p:txBody>
      </p:sp>
    </p:spTree>
    <p:extLst>
      <p:ext uri="{BB962C8B-B14F-4D97-AF65-F5344CB8AC3E}">
        <p14:creationId xmlns:p14="http://schemas.microsoft.com/office/powerpoint/2010/main" val="4162692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 bonheur » d’être conquis!!!</a:t>
            </a:r>
            <a:endParaRPr lang="fr-FR" dirty="0"/>
          </a:p>
        </p:txBody>
      </p:sp>
      <p:sp>
        <p:nvSpPr>
          <p:cNvPr id="3" name="Espace réservé du contenu 2"/>
          <p:cNvSpPr>
            <a:spLocks noGrp="1"/>
          </p:cNvSpPr>
          <p:nvPr>
            <p:ph idx="1"/>
          </p:nvPr>
        </p:nvSpPr>
        <p:spPr>
          <a:xfrm>
            <a:off x="714397" y="2222684"/>
            <a:ext cx="7597557" cy="3436087"/>
          </a:xfrm>
        </p:spPr>
        <p:txBody>
          <a:bodyPr>
            <a:normAutofit fontScale="85000" lnSpcReduction="10000"/>
          </a:bodyPr>
          <a:lstStyle/>
          <a:p>
            <a:r>
              <a:rPr lang="fr-CA" dirty="0"/>
              <a:t>"Peuples de la terre, reconnaissez maintenant votre bonheur d'être soumis à l'empire romain. Nous avons un prince qui dispose de la fécondité, qui la porte à son gré, où la conjoncture et le besoin la demandent; qui ne nourrit, ne protège pas avec moins de soin une nation séparée de nous par de vastes mers, que si elle faisait partie du peuple romain.</a:t>
            </a:r>
          </a:p>
          <a:p>
            <a:r>
              <a:rPr lang="fr-CA" dirty="0"/>
              <a:t>    ...</a:t>
            </a:r>
          </a:p>
          <a:p>
            <a:r>
              <a:rPr lang="fr-CA" dirty="0"/>
              <a:t>    Il sait si bien lier l'Orient à l'Occident par un échange de richesses, que les peuples, quels qu'ils soient, jouissent de tout ce que produisent les différents climats, et de tout ce qui peut flatter les désirs de l'homme; ils éprouvent combien il est plus avantageux d'obéir à un seul que d'être esclaves d'une liberté qui les divise."</a:t>
            </a:r>
          </a:p>
          <a:p>
            <a:r>
              <a:rPr lang="fr-CA" dirty="0"/>
              <a:t>(Pline le Jeune, Panégyrique de Trajan, XXXII )</a:t>
            </a:r>
          </a:p>
          <a:p>
            <a:endParaRPr lang="fr-FR" dirty="0"/>
          </a:p>
        </p:txBody>
      </p:sp>
    </p:spTree>
    <p:extLst>
      <p:ext uri="{BB962C8B-B14F-4D97-AF65-F5344CB8AC3E}">
        <p14:creationId xmlns:p14="http://schemas.microsoft.com/office/powerpoint/2010/main" val="1296736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Conquêtes = richesses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Depuis la victoire des Romains sur les Grecs à Pydna en 167 av. J.C.:  </a:t>
            </a:r>
          </a:p>
          <a:p>
            <a:pPr lvl="1"/>
            <a:r>
              <a:rPr lang="fr-FR" dirty="0" smtClean="0"/>
              <a:t>congé de taxes pour les citoyens Romains!</a:t>
            </a:r>
          </a:p>
          <a:p>
            <a:pPr lvl="1"/>
            <a:r>
              <a:rPr lang="fr-CA" dirty="0"/>
              <a:t>les sommes prélevées devinrent si colossales </a:t>
            </a:r>
            <a:endParaRPr lang="fr-CA" dirty="0" smtClean="0"/>
          </a:p>
          <a:p>
            <a:pPr lvl="1"/>
            <a:endParaRPr lang="fr-CA" dirty="0"/>
          </a:p>
          <a:p>
            <a:pPr lvl="1"/>
            <a:r>
              <a:rPr lang="fr-FR" dirty="0" smtClean="0"/>
              <a:t>Les provinces romaines vont fournir les ressources naturelles</a:t>
            </a:r>
          </a:p>
          <a:p>
            <a:pPr lvl="1"/>
            <a:r>
              <a:rPr lang="fr-CA" dirty="0"/>
              <a:t>blé (Égypte, autour mer Noire, entre autres)</a:t>
            </a:r>
          </a:p>
          <a:p>
            <a:pPr lvl="1"/>
            <a:r>
              <a:rPr lang="fr-CA" dirty="0"/>
              <a:t>produits des mines</a:t>
            </a:r>
          </a:p>
          <a:p>
            <a:pPr lvl="1"/>
            <a:r>
              <a:rPr lang="fr-CA" dirty="0"/>
              <a:t>produits de luxe</a:t>
            </a:r>
          </a:p>
          <a:p>
            <a:pPr lvl="1"/>
            <a:r>
              <a:rPr lang="fr-FR" dirty="0"/>
              <a:t> et les esclaves dont Rome aura besoin</a:t>
            </a:r>
            <a:r>
              <a:rPr lang="is-IS" dirty="0" smtClean="0"/>
              <a:t>…</a:t>
            </a:r>
            <a:endParaRPr lang="fr-FR" dirty="0" smtClean="0"/>
          </a:p>
          <a:p>
            <a:endParaRPr lang="fr-FR" dirty="0" smtClean="0"/>
          </a:p>
        </p:txBody>
      </p:sp>
    </p:spTree>
    <p:extLst>
      <p:ext uri="{BB962C8B-B14F-4D97-AF65-F5344CB8AC3E}">
        <p14:creationId xmlns:p14="http://schemas.microsoft.com/office/powerpoint/2010/main" val="7218634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0 à 21.54.23.png"/>
          <p:cNvPicPr>
            <a:picLocks noGrp="1" noChangeAspect="1"/>
          </p:cNvPicPr>
          <p:nvPr>
            <p:ph idx="1"/>
          </p:nvPr>
        </p:nvPicPr>
        <p:blipFill>
          <a:blip r:embed="rId2" cstate="email">
            <a:extLst>
              <a:ext uri="{28A0092B-C50C-407E-A947-70E740481C1C}">
                <a14:useLocalDpi xmlns:a14="http://schemas.microsoft.com/office/drawing/2010/main"/>
              </a:ext>
            </a:extLst>
          </a:blip>
          <a:srcRect l="-5159" r="-5159"/>
          <a:stretch>
            <a:fillRect/>
          </a:stretch>
        </p:blipFill>
        <p:spPr>
          <a:xfrm>
            <a:off x="1144953" y="856349"/>
            <a:ext cx="6934647" cy="4786488"/>
          </a:xfrm>
        </p:spPr>
      </p:pic>
    </p:spTree>
    <p:extLst>
      <p:ext uri="{BB962C8B-B14F-4D97-AF65-F5344CB8AC3E}">
        <p14:creationId xmlns:p14="http://schemas.microsoft.com/office/powerpoint/2010/main" val="5205392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Taxes, impôts, tributs</a:t>
            </a:r>
            <a:endParaRPr lang="fr-FR" dirty="0"/>
          </a:p>
        </p:txBody>
      </p:sp>
      <p:sp>
        <p:nvSpPr>
          <p:cNvPr id="3" name="Espace réservé du contenu 2"/>
          <p:cNvSpPr>
            <a:spLocks noGrp="1"/>
          </p:cNvSpPr>
          <p:nvPr>
            <p:ph idx="1"/>
          </p:nvPr>
        </p:nvSpPr>
        <p:spPr/>
        <p:txBody>
          <a:bodyPr>
            <a:noAutofit/>
          </a:bodyPr>
          <a:lstStyle/>
          <a:p>
            <a:pPr lvl="0"/>
            <a:r>
              <a:rPr lang="fr-CA" sz="2000" dirty="0"/>
              <a:t>De plus, chaque province devait payer des tributs</a:t>
            </a:r>
          </a:p>
          <a:p>
            <a:pPr lvl="1"/>
            <a:r>
              <a:rPr lang="fr-CA" sz="2000" dirty="0"/>
              <a:t>ces tributs étaient prélevés par des fonctionnaires </a:t>
            </a:r>
            <a:r>
              <a:rPr lang="fr-CA" sz="2000" dirty="0" smtClean="0"/>
              <a:t>:</a:t>
            </a:r>
          </a:p>
          <a:p>
            <a:pPr lvl="2"/>
            <a:r>
              <a:rPr lang="fr-CA" sz="2000" dirty="0" smtClean="0"/>
              <a:t> </a:t>
            </a:r>
            <a:r>
              <a:rPr lang="fr-CA" sz="2000" dirty="0"/>
              <a:t>les publicains qui firent partie d’une classe sociale, les Chevaliers</a:t>
            </a:r>
          </a:p>
          <a:p>
            <a:pPr lvl="1"/>
            <a:r>
              <a:rPr lang="fr-CA" sz="2000" dirty="0"/>
              <a:t>ces tributs étaient acheminés à Rome et entreposés dans le trésor du temple de Saturne</a:t>
            </a:r>
          </a:p>
          <a:p>
            <a:pPr lvl="1"/>
            <a:r>
              <a:rPr lang="fr-CA" sz="2000" dirty="0"/>
              <a:t>les fonds étaient gérés par des fonctionnaires </a:t>
            </a:r>
            <a:r>
              <a:rPr lang="fr-CA" sz="2000" dirty="0" smtClean="0"/>
              <a:t>  </a:t>
            </a:r>
          </a:p>
          <a:p>
            <a:pPr lvl="2"/>
            <a:r>
              <a:rPr lang="fr-CA" sz="2000" dirty="0" smtClean="0"/>
              <a:t>les </a:t>
            </a:r>
            <a:r>
              <a:rPr lang="fr-CA" sz="2000" dirty="0"/>
              <a:t>édiles et les </a:t>
            </a:r>
            <a:r>
              <a:rPr lang="fr-CA" sz="2000" dirty="0" smtClean="0"/>
              <a:t>questeurs à Rome, les publicains, dans les provinces</a:t>
            </a:r>
            <a:endParaRPr lang="fr-CA" sz="2000" dirty="0"/>
          </a:p>
        </p:txBody>
      </p:sp>
    </p:spTree>
    <p:extLst>
      <p:ext uri="{BB962C8B-B14F-4D97-AF65-F5344CB8AC3E}">
        <p14:creationId xmlns:p14="http://schemas.microsoft.com/office/powerpoint/2010/main" val="5240902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 malheur » d’être conquis!!!</a:t>
            </a:r>
            <a:endParaRPr lang="fr-FR" dirty="0"/>
          </a:p>
        </p:txBody>
      </p:sp>
      <p:sp>
        <p:nvSpPr>
          <p:cNvPr id="3" name="Espace réservé du contenu 2"/>
          <p:cNvSpPr>
            <a:spLocks noGrp="1"/>
          </p:cNvSpPr>
          <p:nvPr>
            <p:ph idx="1"/>
          </p:nvPr>
        </p:nvSpPr>
        <p:spPr>
          <a:xfrm>
            <a:off x="748416" y="2222685"/>
            <a:ext cx="7574878" cy="3674232"/>
          </a:xfrm>
        </p:spPr>
        <p:txBody>
          <a:bodyPr>
            <a:normAutofit fontScale="77500" lnSpcReduction="20000"/>
          </a:bodyPr>
          <a:lstStyle/>
          <a:p>
            <a:r>
              <a:rPr lang="fr-CA" dirty="0"/>
              <a:t>"Voleurs qui ont pillé l'univers, aujourd'hui que la terre manque à leurs déprédations, ils viennent fouiller la mer. Avides si l'ennemi est riche, ambitieux s'il est pauvre, ni l'Orient ni l'Occident ne peuvent les assouvir. Seuls contre tous, ils convoitent avec une égale ardeur la richesse et l'indigence; ravir, massacrer, piller, voilà ce qu'en termes menteurs ils appellent gouverner; pour eux, pacifier un pays, c'est en faire un désert. Nos parents, nos enfants, ce que nous avons de plus cher au monde, ils les prennent pour les enrôler et les faire servir à l'étranger. Nos biens, nos fortunes sont absorbés par les impôts, nos blés par les réquisitions; vos bras, vos corps s'usent à percer des forêts, à combler des marais sous le fouet et l'injure. Le malheureux que sa naissance condamne à l'esclavage n'est vendu qu'une fois, et son maître le nourrit: la Bretagne paie chaque jour le prix de sa servitude. Et comme dans une maison le dernier esclave arrivé sert de jouet aux autres, dans cette vieille domesticité du genre humain, nous, les derniers venus, on nous pourchasse pour nous exterminer."</a:t>
            </a:r>
          </a:p>
          <a:p>
            <a:r>
              <a:rPr lang="fr-CA" dirty="0"/>
              <a:t>(Tacite, Agricola, XXX-</a:t>
            </a:r>
            <a:r>
              <a:rPr lang="fr-CA" dirty="0" smtClean="0"/>
              <a:t>XXXI, propos d’un chef breton)</a:t>
            </a:r>
            <a:endParaRPr lang="fr-CA" dirty="0"/>
          </a:p>
        </p:txBody>
      </p:sp>
    </p:spTree>
    <p:extLst>
      <p:ext uri="{BB962C8B-B14F-4D97-AF65-F5344CB8AC3E}">
        <p14:creationId xmlns:p14="http://schemas.microsoft.com/office/powerpoint/2010/main" val="2687998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Fous les romains?</a:t>
            </a:r>
            <a:endParaRPr lang="fr-FR" dirty="0"/>
          </a:p>
        </p:txBody>
      </p:sp>
      <p:sp>
        <p:nvSpPr>
          <p:cNvPr id="3" name="Espace réservé du contenu 2"/>
          <p:cNvSpPr>
            <a:spLocks noGrp="1"/>
          </p:cNvSpPr>
          <p:nvPr>
            <p:ph idx="1"/>
          </p:nvPr>
        </p:nvSpPr>
        <p:spPr/>
        <p:txBody>
          <a:bodyPr>
            <a:normAutofit fontScale="92500" lnSpcReduction="10000"/>
          </a:bodyPr>
          <a:lstStyle/>
          <a:p>
            <a:pPr indent="0">
              <a:buNone/>
            </a:pPr>
            <a:r>
              <a:rPr lang="fr-FR" sz="2800" dirty="0" smtClean="0"/>
              <a:t>Comment ont-ils fait pour s’imposer aux autres nations?</a:t>
            </a:r>
          </a:p>
          <a:p>
            <a:pPr marL="514350" lvl="1" indent="0">
              <a:buNone/>
            </a:pPr>
            <a:r>
              <a:rPr lang="fr-FR" sz="2800" dirty="0" smtClean="0"/>
              <a:t>1. L’armée: outil par excellence pour les guerres autour du bassin méditerranéen</a:t>
            </a:r>
          </a:p>
          <a:p>
            <a:pPr marL="514350" lvl="1" indent="0">
              <a:buNone/>
            </a:pPr>
            <a:r>
              <a:rPr lang="fr-FR" sz="2800" dirty="0" smtClean="0"/>
              <a:t>2. L’armée « gère » la Pax </a:t>
            </a:r>
            <a:r>
              <a:rPr lang="fr-FR" sz="2800" dirty="0" err="1" smtClean="0"/>
              <a:t>Romana</a:t>
            </a:r>
            <a:endParaRPr lang="fr-FR" sz="2800" dirty="0" smtClean="0"/>
          </a:p>
          <a:p>
            <a:pPr marL="514350" lvl="1" indent="0">
              <a:buNone/>
            </a:pPr>
            <a:r>
              <a:rPr lang="fr-FR" sz="2800" dirty="0" smtClean="0"/>
              <a:t>3. L’intégration des élites locales</a:t>
            </a:r>
            <a:endParaRPr lang="fr-FR" sz="2800" dirty="0"/>
          </a:p>
        </p:txBody>
      </p:sp>
    </p:spTree>
    <p:extLst>
      <p:ext uri="{BB962C8B-B14F-4D97-AF65-F5344CB8AC3E}">
        <p14:creationId xmlns:p14="http://schemas.microsoft.com/office/powerpoint/2010/main" val="30766866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1.Les guerres autour du bassin méditerranéen</a:t>
            </a:r>
            <a:endParaRPr lang="fr-FR" dirty="0"/>
          </a:p>
        </p:txBody>
      </p:sp>
      <p:sp>
        <p:nvSpPr>
          <p:cNvPr id="3" name="Espace réservé du contenu 2"/>
          <p:cNvSpPr>
            <a:spLocks noGrp="1"/>
          </p:cNvSpPr>
          <p:nvPr>
            <p:ph idx="1"/>
          </p:nvPr>
        </p:nvSpPr>
        <p:spPr/>
        <p:txBody>
          <a:bodyPr/>
          <a:lstStyle/>
          <a:p>
            <a:r>
              <a:rPr lang="fr-FR" sz="2800" dirty="0"/>
              <a:t>1. professionnalisation de l’armée</a:t>
            </a:r>
          </a:p>
          <a:p>
            <a:pPr lvl="1"/>
            <a:r>
              <a:rPr lang="fr-FR" sz="2800" dirty="0"/>
              <a:t>Sous le général </a:t>
            </a:r>
            <a:r>
              <a:rPr lang="fr-FR" sz="2800" dirty="0" smtClean="0"/>
              <a:t>Marius (107 av. J.C.)</a:t>
            </a:r>
          </a:p>
          <a:p>
            <a:pPr lvl="2"/>
            <a:r>
              <a:rPr lang="fr-CA" sz="2600" dirty="0"/>
              <a:t>meilleur équipement</a:t>
            </a:r>
          </a:p>
          <a:p>
            <a:pPr lvl="2"/>
            <a:r>
              <a:rPr lang="fr-CA" sz="2600" dirty="0"/>
              <a:t>meilleur entraînement</a:t>
            </a:r>
          </a:p>
          <a:p>
            <a:pPr lvl="2"/>
            <a:r>
              <a:rPr lang="fr-CA" sz="2600" dirty="0" smtClean="0"/>
              <a:t>du travail </a:t>
            </a:r>
            <a:r>
              <a:rPr lang="fr-CA" sz="2600" dirty="0"/>
              <a:t>pour les plébéiens</a:t>
            </a:r>
          </a:p>
          <a:p>
            <a:pPr lvl="1"/>
            <a:endParaRPr lang="fr-FR" dirty="0"/>
          </a:p>
          <a:p>
            <a:endParaRPr lang="fr-FR" dirty="0"/>
          </a:p>
        </p:txBody>
      </p:sp>
    </p:spTree>
    <p:extLst>
      <p:ext uri="{BB962C8B-B14F-4D97-AF65-F5344CB8AC3E}">
        <p14:creationId xmlns:p14="http://schemas.microsoft.com/office/powerpoint/2010/main" val="31947615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soldats_romains.png"/>
          <p:cNvPicPr>
            <a:picLocks noGrp="1" noChangeAspect="1"/>
          </p:cNvPicPr>
          <p:nvPr>
            <p:ph/>
          </p:nvPr>
        </p:nvPicPr>
        <p:blipFill>
          <a:blip r:embed="rId2" cstate="email">
            <a:extLst>
              <a:ext uri="{28A0092B-C50C-407E-A947-70E740481C1C}">
                <a14:useLocalDpi xmlns:a14="http://schemas.microsoft.com/office/drawing/2010/main"/>
              </a:ext>
            </a:extLst>
          </a:blip>
          <a:srcRect/>
          <a:stretch>
            <a:fillRect/>
          </a:stretch>
        </p:blipFill>
        <p:spPr>
          <a:xfrm>
            <a:off x="685800" y="609600"/>
            <a:ext cx="4810125" cy="3395663"/>
          </a:xfrm>
        </p:spPr>
      </p:pic>
      <p:pic>
        <p:nvPicPr>
          <p:cNvPr id="40962" name="Image 3" descr="soldat_romain.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2025" y="0"/>
            <a:ext cx="4371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p:nvPr/>
        </p:nvCxnSpPr>
        <p:spPr>
          <a:xfrm flipH="1">
            <a:off x="7504115" y="524813"/>
            <a:ext cx="41981" cy="51431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flipH="1">
            <a:off x="8066705" y="2556045"/>
            <a:ext cx="41981" cy="51431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p:nvPr/>
        </p:nvCxnSpPr>
        <p:spPr>
          <a:xfrm>
            <a:off x="6003292" y="2556045"/>
            <a:ext cx="315296" cy="51431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6076759" y="5563023"/>
            <a:ext cx="383734" cy="39422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H="1">
            <a:off x="5495925" y="1439213"/>
            <a:ext cx="433901" cy="36191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850116" y="4387441"/>
            <a:ext cx="2865208" cy="1200329"/>
          </a:xfrm>
          <a:prstGeom prst="rect">
            <a:avLst/>
          </a:prstGeom>
          <a:noFill/>
        </p:spPr>
        <p:txBody>
          <a:bodyPr wrap="square" rtlCol="0">
            <a:spAutoFit/>
          </a:bodyPr>
          <a:lstStyle/>
          <a:p>
            <a:r>
              <a:rPr lang="fr-FR" dirty="0" smtClean="0"/>
              <a:t>Poids de l’équipement: 35 kg!</a:t>
            </a:r>
          </a:p>
          <a:p>
            <a:r>
              <a:rPr lang="fr-FR" dirty="0" smtClean="0"/>
              <a:t>Poids des bagages à transporter: 40 kg!</a:t>
            </a:r>
          </a:p>
          <a:p>
            <a:r>
              <a:rPr lang="fr-FR" dirty="0" smtClean="0"/>
              <a:t>Marches: 25 km par jour!</a:t>
            </a:r>
            <a:endParaRPr lang="fr-FR" dirty="0"/>
          </a:p>
        </p:txBody>
      </p:sp>
      <p:sp>
        <p:nvSpPr>
          <p:cNvPr id="2" name="ZoneTexte 1"/>
          <p:cNvSpPr txBox="1"/>
          <p:nvPr/>
        </p:nvSpPr>
        <p:spPr>
          <a:xfrm>
            <a:off x="5506698" y="1039131"/>
            <a:ext cx="1232153" cy="1200329"/>
          </a:xfrm>
          <a:prstGeom prst="rect">
            <a:avLst/>
          </a:prstGeom>
          <a:noFill/>
        </p:spPr>
        <p:txBody>
          <a:bodyPr wrap="square" rtlCol="0">
            <a:spAutoFit/>
          </a:bodyPr>
          <a:lstStyle/>
          <a:p>
            <a:r>
              <a:rPr lang="fr-FR" dirty="0" smtClean="0"/>
              <a:t>Lance, javelot</a:t>
            </a:r>
          </a:p>
          <a:p>
            <a:r>
              <a:rPr lang="fr-FR" dirty="0" smtClean="0"/>
              <a:t>2m, jet de 30 m</a:t>
            </a:r>
            <a:endParaRPr lang="fr-FR" dirty="0"/>
          </a:p>
        </p:txBody>
      </p:sp>
      <p:sp>
        <p:nvSpPr>
          <p:cNvPr id="5" name="ZoneTexte 4"/>
          <p:cNvSpPr txBox="1"/>
          <p:nvPr/>
        </p:nvSpPr>
        <p:spPr>
          <a:xfrm>
            <a:off x="7373964" y="303273"/>
            <a:ext cx="1696581" cy="369332"/>
          </a:xfrm>
          <a:prstGeom prst="rect">
            <a:avLst/>
          </a:prstGeom>
          <a:noFill/>
        </p:spPr>
        <p:txBody>
          <a:bodyPr wrap="square" rtlCol="0">
            <a:spAutoFit/>
          </a:bodyPr>
          <a:lstStyle/>
          <a:p>
            <a:r>
              <a:rPr lang="fr-FR" dirty="0" smtClean="0"/>
              <a:t>Casque (bronze)</a:t>
            </a:r>
            <a:endParaRPr lang="fr-FR" dirty="0"/>
          </a:p>
        </p:txBody>
      </p:sp>
      <p:sp>
        <p:nvSpPr>
          <p:cNvPr id="10" name="ZoneTexte 9"/>
          <p:cNvSpPr txBox="1"/>
          <p:nvPr/>
        </p:nvSpPr>
        <p:spPr>
          <a:xfrm>
            <a:off x="8066705" y="2274548"/>
            <a:ext cx="1077295" cy="646331"/>
          </a:xfrm>
          <a:prstGeom prst="rect">
            <a:avLst/>
          </a:prstGeom>
          <a:noFill/>
        </p:spPr>
        <p:txBody>
          <a:bodyPr wrap="square" rtlCol="0">
            <a:spAutoFit/>
          </a:bodyPr>
          <a:lstStyle/>
          <a:p>
            <a:r>
              <a:rPr lang="fr-FR" dirty="0" smtClean="0"/>
              <a:t>Bouclier (bois)</a:t>
            </a:r>
            <a:endParaRPr lang="fr-FR" dirty="0"/>
          </a:p>
        </p:txBody>
      </p:sp>
      <p:sp>
        <p:nvSpPr>
          <p:cNvPr id="11" name="ZoneTexte 10"/>
          <p:cNvSpPr txBox="1"/>
          <p:nvPr/>
        </p:nvSpPr>
        <p:spPr>
          <a:xfrm>
            <a:off x="5705738" y="2239460"/>
            <a:ext cx="1033113" cy="923330"/>
          </a:xfrm>
          <a:prstGeom prst="rect">
            <a:avLst/>
          </a:prstGeom>
          <a:noFill/>
        </p:spPr>
        <p:txBody>
          <a:bodyPr wrap="square" rtlCol="0">
            <a:spAutoFit/>
          </a:bodyPr>
          <a:lstStyle/>
          <a:p>
            <a:r>
              <a:rPr lang="fr-FR" dirty="0" smtClean="0"/>
              <a:t>Cuirasse (plaques fer)</a:t>
            </a:r>
            <a:endParaRPr lang="fr-FR" dirty="0"/>
          </a:p>
        </p:txBody>
      </p:sp>
      <p:sp>
        <p:nvSpPr>
          <p:cNvPr id="12" name="ZoneTexte 11"/>
          <p:cNvSpPr txBox="1"/>
          <p:nvPr/>
        </p:nvSpPr>
        <p:spPr>
          <a:xfrm>
            <a:off x="5620514" y="5316757"/>
            <a:ext cx="1033113" cy="369332"/>
          </a:xfrm>
          <a:prstGeom prst="rect">
            <a:avLst/>
          </a:prstGeom>
          <a:noFill/>
        </p:spPr>
        <p:txBody>
          <a:bodyPr wrap="square" rtlCol="0">
            <a:spAutoFit/>
          </a:bodyPr>
          <a:lstStyle/>
          <a:p>
            <a:r>
              <a:rPr lang="fr-FR" dirty="0" smtClean="0"/>
              <a:t>sandales</a:t>
            </a:r>
            <a:endParaRPr lang="fr-FR" dirty="0"/>
          </a:p>
        </p:txBody>
      </p:sp>
    </p:spTree>
    <p:extLst>
      <p:ext uri="{BB962C8B-B14F-4D97-AF65-F5344CB8AC3E}">
        <p14:creationId xmlns:p14="http://schemas.microsoft.com/office/powerpoint/2010/main" val="29883409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traces qui « parlent »</a:t>
            </a:r>
            <a:endParaRPr lang="fr-FR" dirty="0"/>
          </a:p>
        </p:txBody>
      </p:sp>
      <p:sp>
        <p:nvSpPr>
          <p:cNvPr id="3" name="Espace réservé du contenu 2"/>
          <p:cNvSpPr>
            <a:spLocks noGrp="1"/>
          </p:cNvSpPr>
          <p:nvPr>
            <p:ph idx="1"/>
          </p:nvPr>
        </p:nvSpPr>
        <p:spPr/>
        <p:txBody>
          <a:bodyPr/>
          <a:lstStyle/>
          <a:p>
            <a:r>
              <a:rPr lang="fr-FR" dirty="0" smtClean="0"/>
              <a:t>Faut apprendre à les « décoder »</a:t>
            </a:r>
          </a:p>
          <a:p>
            <a:r>
              <a:rPr lang="fr-FR" dirty="0" smtClean="0"/>
              <a:t>Faut les observer, les analyser, recouper les informations</a:t>
            </a:r>
          </a:p>
          <a:p>
            <a:r>
              <a:rPr lang="fr-FR" dirty="0" smtClean="0"/>
              <a:t>Travail </a:t>
            </a:r>
            <a:r>
              <a:rPr lang="is-IS" smtClean="0"/>
              <a:t>… sans fin </a:t>
            </a:r>
            <a:r>
              <a:rPr lang="is-IS" smtClean="0">
                <a:sym typeface="Wingdings"/>
              </a:rPr>
              <a:t></a:t>
            </a:r>
            <a:endParaRPr lang="fr-FR" dirty="0"/>
          </a:p>
        </p:txBody>
      </p:sp>
    </p:spTree>
    <p:extLst>
      <p:ext uri="{BB962C8B-B14F-4D97-AF65-F5344CB8AC3E}">
        <p14:creationId xmlns:p14="http://schemas.microsoft.com/office/powerpoint/2010/main" val="15927999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fr-FR" smtClean="0">
                <a:cs typeface="+mj-cs"/>
              </a:rPr>
              <a:t>Ses armes</a:t>
            </a:r>
          </a:p>
        </p:txBody>
      </p:sp>
      <p:pic>
        <p:nvPicPr>
          <p:cNvPr id="14341" name="Picture 5" descr="3256.jpg                                                       00114E3Farchives                       7C262FB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85800" y="1409700"/>
            <a:ext cx="7239000" cy="5429250"/>
          </a:xfrm>
        </p:spPr>
      </p:pic>
      <p:sp>
        <p:nvSpPr>
          <p:cNvPr id="2" name="ZoneTexte 1"/>
          <p:cNvSpPr txBox="1"/>
          <p:nvPr/>
        </p:nvSpPr>
        <p:spPr>
          <a:xfrm>
            <a:off x="4626572" y="1667013"/>
            <a:ext cx="2339834" cy="369332"/>
          </a:xfrm>
          <a:prstGeom prst="rect">
            <a:avLst/>
          </a:prstGeom>
          <a:noFill/>
        </p:spPr>
        <p:txBody>
          <a:bodyPr wrap="square" rtlCol="0">
            <a:spAutoFit/>
          </a:bodyPr>
          <a:lstStyle/>
          <a:p>
            <a:r>
              <a:rPr lang="fr-FR" dirty="0" err="1" smtClean="0">
                <a:solidFill>
                  <a:schemeClr val="bg1"/>
                </a:solidFill>
              </a:rPr>
              <a:t>Gladius</a:t>
            </a:r>
            <a:r>
              <a:rPr lang="fr-FR" dirty="0" smtClean="0">
                <a:solidFill>
                  <a:schemeClr val="bg1"/>
                </a:solidFill>
              </a:rPr>
              <a:t> (glaive, 50 cm)</a:t>
            </a:r>
            <a:endParaRPr lang="fr-FR" dirty="0">
              <a:solidFill>
                <a:schemeClr val="bg1"/>
              </a:solidFill>
            </a:endParaRPr>
          </a:p>
        </p:txBody>
      </p:sp>
    </p:spTree>
    <p:extLst>
      <p:ext uri="{BB962C8B-B14F-4D97-AF65-F5344CB8AC3E}">
        <p14:creationId xmlns:p14="http://schemas.microsoft.com/office/powerpoint/2010/main" val="30172777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71136"/>
            <a:ext cx="7772400" cy="981464"/>
          </a:xfrm>
        </p:spPr>
        <p:txBody>
          <a:bodyPr>
            <a:normAutofit/>
          </a:bodyPr>
          <a:lstStyle/>
          <a:p>
            <a:pPr eaLnBrk="1" hangingPunct="1">
              <a:defRPr/>
            </a:pPr>
            <a:r>
              <a:rPr lang="fr-FR" sz="2400" dirty="0" smtClean="0">
                <a:cs typeface="+mj-cs"/>
              </a:rPr>
              <a:t>La légion: toute une organisation!</a:t>
            </a:r>
          </a:p>
        </p:txBody>
      </p:sp>
      <p:graphicFrame>
        <p:nvGraphicFramePr>
          <p:cNvPr id="49154" name="Object 3"/>
          <p:cNvGraphicFramePr>
            <a:graphicFrameLocks noGrp="1" noChangeAspect="1"/>
          </p:cNvGraphicFramePr>
          <p:nvPr>
            <p:ph type="dgm" idx="1"/>
            <p:extLst>
              <p:ext uri="{D42A27DB-BD31-4B8C-83A1-F6EECF244321}">
                <p14:modId xmlns:p14="http://schemas.microsoft.com/office/powerpoint/2010/main" val="3114207182"/>
              </p:ext>
            </p:extLst>
          </p:nvPr>
        </p:nvGraphicFramePr>
        <p:xfrm>
          <a:off x="1081013" y="1690688"/>
          <a:ext cx="7000342" cy="4122275"/>
        </p:xfrm>
        <a:graphic>
          <a:graphicData uri="http://schemas.openxmlformats.org/presentationml/2006/ole">
            <mc:AlternateContent xmlns:mc="http://schemas.openxmlformats.org/markup-compatibility/2006">
              <mc:Choice xmlns:v="urn:schemas-microsoft-com:vml" Requires="v">
                <p:oleObj spid="_x0000_s7359" name="Microsoft Organigramme hiérarchique" r:id="rId3" imgW="11861800" imgH="7302500" progId="MSOrgChart.2">
                  <p:embed followColorScheme="full"/>
                </p:oleObj>
              </mc:Choice>
              <mc:Fallback>
                <p:oleObj name="Microsoft Organigramme hiérarchique" r:id="rId3" imgW="11861800" imgH="7302500" progId="MSOrgChart.2">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013" y="1690688"/>
                        <a:ext cx="7000342" cy="412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370608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fr-FR" smtClean="0">
                <a:cs typeface="+mj-cs"/>
              </a:rPr>
              <a:t>Officiers de l</a:t>
            </a:r>
            <a:r>
              <a:rPr lang="ja-JP" altLang="fr-FR" smtClean="0">
                <a:latin typeface="Arial"/>
                <a:cs typeface="+mj-cs"/>
              </a:rPr>
              <a:t>’</a:t>
            </a:r>
            <a:r>
              <a:rPr lang="fr-FR" smtClean="0">
                <a:cs typeface="+mj-cs"/>
              </a:rPr>
              <a:t>armée</a:t>
            </a:r>
          </a:p>
        </p:txBody>
      </p:sp>
      <p:graphicFrame>
        <p:nvGraphicFramePr>
          <p:cNvPr id="51202" name="Object 3"/>
          <p:cNvGraphicFramePr>
            <a:graphicFrameLocks noGrp="1" noChangeAspect="1"/>
          </p:cNvGraphicFramePr>
          <p:nvPr>
            <p:ph type="dgm" idx="1"/>
            <p:extLst>
              <p:ext uri="{D42A27DB-BD31-4B8C-83A1-F6EECF244321}">
                <p14:modId xmlns:p14="http://schemas.microsoft.com/office/powerpoint/2010/main" val="4164846177"/>
              </p:ext>
            </p:extLst>
          </p:nvPr>
        </p:nvGraphicFramePr>
        <p:xfrm>
          <a:off x="2340151" y="1847475"/>
          <a:ext cx="4006850" cy="3705052"/>
        </p:xfrm>
        <a:graphic>
          <a:graphicData uri="http://schemas.openxmlformats.org/presentationml/2006/ole">
            <mc:AlternateContent xmlns:mc="http://schemas.openxmlformats.org/markup-compatibility/2006">
              <mc:Choice xmlns:v="urn:schemas-microsoft-com:vml" Requires="v">
                <p:oleObj spid="_x0000_s8381" name="Microsoft Organigramme hiérarchique" r:id="rId3" imgW="3556000" imgH="3784600" progId="MSOrgChart.2">
                  <p:embed followColorScheme="full"/>
                </p:oleObj>
              </mc:Choice>
              <mc:Fallback>
                <p:oleObj name="Microsoft Organigramme hiérarchique" r:id="rId3" imgW="3556000" imgH="3784600" progId="MSOrgChart.2">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151" y="1847475"/>
                        <a:ext cx="4006850" cy="37050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67552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graphique SmartArt 3" descr="Capture d’écran 2016-03-29 à 16.57.01.png"/>
          <p:cNvPicPr>
            <a:picLocks noGrp="1" noChangeAspect="1"/>
          </p:cNvPicPr>
          <p:nvPr>
            <p:ph type="dgm" idx="1"/>
          </p:nvPr>
        </p:nvPicPr>
        <p:blipFill>
          <a:blip r:embed="rId2" cstate="email">
            <a:extLst>
              <a:ext uri="{28A0092B-C50C-407E-A947-70E740481C1C}">
                <a14:useLocalDpi xmlns:a14="http://schemas.microsoft.com/office/drawing/2010/main"/>
              </a:ext>
            </a:extLst>
          </a:blip>
          <a:srcRect t="-22714" b="-22714"/>
          <a:stretch>
            <a:fillRect/>
          </a:stretch>
        </p:blipFill>
        <p:spPr>
          <a:xfrm>
            <a:off x="685800" y="1014413"/>
            <a:ext cx="7772400" cy="5081587"/>
          </a:xfrm>
        </p:spPr>
      </p:pic>
      <p:cxnSp>
        <p:nvCxnSpPr>
          <p:cNvPr id="3" name="Connecteur droit avec flèche 2"/>
          <p:cNvCxnSpPr/>
          <p:nvPr/>
        </p:nvCxnSpPr>
        <p:spPr>
          <a:xfrm>
            <a:off x="6985000" y="4298462"/>
            <a:ext cx="381000" cy="5177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7063154" y="4650154"/>
            <a:ext cx="1473200" cy="646331"/>
          </a:xfrm>
          <a:prstGeom prst="rect">
            <a:avLst/>
          </a:prstGeom>
          <a:noFill/>
        </p:spPr>
        <p:txBody>
          <a:bodyPr wrap="square" rtlCol="0">
            <a:spAutoFit/>
          </a:bodyPr>
          <a:lstStyle/>
          <a:p>
            <a:r>
              <a:rPr lang="fr-FR" dirty="0" smtClean="0"/>
              <a:t>6 centurions par cohorte</a:t>
            </a:r>
            <a:endParaRPr lang="fr-FR" dirty="0"/>
          </a:p>
        </p:txBody>
      </p:sp>
      <p:sp>
        <p:nvSpPr>
          <p:cNvPr id="6" name="ZoneTexte 5"/>
          <p:cNvSpPr txBox="1"/>
          <p:nvPr/>
        </p:nvSpPr>
        <p:spPr>
          <a:xfrm>
            <a:off x="1934308" y="4845539"/>
            <a:ext cx="1748692" cy="381000"/>
          </a:xfrm>
          <a:prstGeom prst="rect">
            <a:avLst/>
          </a:prstGeom>
          <a:noFill/>
        </p:spPr>
        <p:txBody>
          <a:bodyPr wrap="square" rtlCol="0">
            <a:spAutoFit/>
          </a:bodyPr>
          <a:lstStyle/>
          <a:p>
            <a:r>
              <a:rPr lang="fr-FR" dirty="0" smtClean="0">
                <a:solidFill>
                  <a:schemeClr val="bg1"/>
                </a:solidFill>
              </a:rPr>
              <a:t>1200  soldats</a:t>
            </a:r>
            <a:endParaRPr lang="fr-FR" dirty="0">
              <a:solidFill>
                <a:schemeClr val="bg1"/>
              </a:solidFill>
            </a:endParaRPr>
          </a:p>
        </p:txBody>
      </p:sp>
    </p:spTree>
    <p:extLst>
      <p:ext uri="{BB962C8B-B14F-4D97-AF65-F5344CB8AC3E}">
        <p14:creationId xmlns:p14="http://schemas.microsoft.com/office/powerpoint/2010/main" val="16644494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graphique SmartArt 2"/>
          <p:cNvSpPr>
            <a:spLocks noGrp="1"/>
          </p:cNvSpPr>
          <p:nvPr>
            <p:ph type="dgm" idx="1"/>
          </p:nvPr>
        </p:nvSpPr>
        <p:spPr>
          <a:xfrm>
            <a:off x="685800" y="1354016"/>
            <a:ext cx="7772400" cy="5988538"/>
          </a:xfrm>
        </p:spPr>
      </p:sp>
      <p:graphicFrame>
        <p:nvGraphicFramePr>
          <p:cNvPr id="4" name="Objet 3"/>
          <p:cNvGraphicFramePr>
            <a:graphicFrameLocks noChangeAspect="1"/>
          </p:cNvGraphicFramePr>
          <p:nvPr>
            <p:extLst>
              <p:ext uri="{D42A27DB-BD31-4B8C-83A1-F6EECF244321}">
                <p14:modId xmlns:p14="http://schemas.microsoft.com/office/powerpoint/2010/main" val="2995009165"/>
              </p:ext>
            </p:extLst>
          </p:nvPr>
        </p:nvGraphicFramePr>
        <p:xfrm>
          <a:off x="1013068" y="1324708"/>
          <a:ext cx="9068777" cy="1371600"/>
        </p:xfrm>
        <a:graphic>
          <a:graphicData uri="http://schemas.openxmlformats.org/presentationml/2006/ole">
            <mc:AlternateContent xmlns:mc="http://schemas.openxmlformats.org/markup-compatibility/2006">
              <mc:Choice xmlns:v="urn:schemas-microsoft-com:vml" Requires="v">
                <p:oleObj spid="_x0000_s1032" name="Document" r:id="rId3" imgW="6121400" imgH="736600" progId="Word.Document.12">
                  <p:embed/>
                </p:oleObj>
              </mc:Choice>
              <mc:Fallback>
                <p:oleObj name="Document" r:id="rId3" imgW="6121400" imgH="736600" progId="Word.Document.12">
                  <p:embed/>
                  <p:pic>
                    <p:nvPicPr>
                      <p:cNvPr id="0" name=""/>
                      <p:cNvPicPr/>
                      <p:nvPr/>
                    </p:nvPicPr>
                    <p:blipFill>
                      <a:blip r:embed="rId4"/>
                      <a:stretch>
                        <a:fillRect/>
                      </a:stretch>
                    </p:blipFill>
                    <p:spPr>
                      <a:xfrm>
                        <a:off x="1013068" y="1324708"/>
                        <a:ext cx="9068777" cy="1371600"/>
                      </a:xfrm>
                      <a:prstGeom prst="rect">
                        <a:avLst/>
                      </a:prstGeom>
                    </p:spPr>
                  </p:pic>
                </p:oleObj>
              </mc:Fallback>
            </mc:AlternateContent>
          </a:graphicData>
        </a:graphic>
      </p:graphicFrame>
      <p:sp>
        <p:nvSpPr>
          <p:cNvPr id="5" name="Rectangle 4"/>
          <p:cNvSpPr/>
          <p:nvPr/>
        </p:nvSpPr>
        <p:spPr>
          <a:xfrm>
            <a:off x="1013068" y="2736503"/>
            <a:ext cx="7261470" cy="369332"/>
          </a:xfrm>
          <a:prstGeom prst="rect">
            <a:avLst/>
          </a:prstGeom>
        </p:spPr>
        <p:txBody>
          <a:bodyPr wrap="square">
            <a:spAutoFit/>
          </a:bodyPr>
          <a:lstStyle/>
          <a:p>
            <a:r>
              <a:rPr lang="fr-CA" dirty="0" smtClean="0"/>
              <a:t>Centurie 1   centurie 2	 centurie 3    centurie 4    centurie 5	   centurie 6</a:t>
            </a:r>
            <a:endParaRPr lang="fr-CA" dirty="0"/>
          </a:p>
        </p:txBody>
      </p:sp>
      <p:sp>
        <p:nvSpPr>
          <p:cNvPr id="6" name="Rectangle 5"/>
          <p:cNvSpPr/>
          <p:nvPr/>
        </p:nvSpPr>
        <p:spPr>
          <a:xfrm>
            <a:off x="1592384" y="3521334"/>
            <a:ext cx="6047154" cy="369332"/>
          </a:xfrm>
          <a:prstGeom prst="rect">
            <a:avLst/>
          </a:prstGeom>
        </p:spPr>
        <p:txBody>
          <a:bodyPr wrap="square">
            <a:spAutoFit/>
          </a:bodyPr>
          <a:lstStyle/>
          <a:p>
            <a:r>
              <a:rPr lang="fr-CA" dirty="0"/>
              <a:t>Manipule 1		  </a:t>
            </a:r>
            <a:r>
              <a:rPr lang="fr-CA" dirty="0" smtClean="0"/>
              <a:t>     Manipule </a:t>
            </a:r>
            <a:r>
              <a:rPr lang="fr-CA" dirty="0"/>
              <a:t>2	              </a:t>
            </a:r>
            <a:r>
              <a:rPr lang="fr-CA" dirty="0" smtClean="0"/>
              <a:t>Manipule </a:t>
            </a:r>
            <a:r>
              <a:rPr lang="fr-CA" dirty="0"/>
              <a:t>3</a:t>
            </a:r>
          </a:p>
        </p:txBody>
      </p:sp>
      <p:cxnSp>
        <p:nvCxnSpPr>
          <p:cNvPr id="8" name="Connecteur droit avec flèche 7"/>
          <p:cNvCxnSpPr/>
          <p:nvPr/>
        </p:nvCxnSpPr>
        <p:spPr>
          <a:xfrm>
            <a:off x="1592384" y="2403231"/>
            <a:ext cx="0" cy="4396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2643554" y="2403231"/>
            <a:ext cx="0" cy="4396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3792415" y="2391508"/>
            <a:ext cx="0" cy="4396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4794738" y="2391508"/>
            <a:ext cx="0" cy="4396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5916246" y="2330939"/>
            <a:ext cx="0" cy="4396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7043615" y="2403231"/>
            <a:ext cx="0" cy="4396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318846" y="3105835"/>
            <a:ext cx="713154" cy="4154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a:off x="2100385" y="3105835"/>
            <a:ext cx="820615" cy="4154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3602891" y="3105835"/>
            <a:ext cx="713154" cy="4154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H="1">
            <a:off x="4384430" y="3105835"/>
            <a:ext cx="820615" cy="4154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a:off x="5916246" y="3105835"/>
            <a:ext cx="713154" cy="4154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H="1">
            <a:off x="6697785" y="3105835"/>
            <a:ext cx="820615" cy="4154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3796323" y="955376"/>
            <a:ext cx="2119923" cy="369332"/>
          </a:xfrm>
          <a:prstGeom prst="rect">
            <a:avLst/>
          </a:prstGeom>
          <a:noFill/>
          <a:ln>
            <a:solidFill>
              <a:srgbClr val="FF0000"/>
            </a:solidFill>
          </a:ln>
        </p:spPr>
        <p:txBody>
          <a:bodyPr wrap="square" rtlCol="0">
            <a:spAutoFit/>
          </a:bodyPr>
          <a:lstStyle/>
          <a:p>
            <a:r>
              <a:rPr lang="fr-FR" dirty="0" smtClean="0">
                <a:solidFill>
                  <a:srgbClr val="FF0000"/>
                </a:solidFill>
              </a:rPr>
              <a:t>COHORTE 1</a:t>
            </a:r>
            <a:endParaRPr lang="fr-FR" dirty="0">
              <a:solidFill>
                <a:srgbClr val="FF0000"/>
              </a:solidFill>
            </a:endParaRPr>
          </a:p>
        </p:txBody>
      </p:sp>
    </p:spTree>
    <p:extLst>
      <p:ext uri="{BB962C8B-B14F-4D97-AF65-F5344CB8AC3E}">
        <p14:creationId xmlns:p14="http://schemas.microsoft.com/office/powerpoint/2010/main" val="7604044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graphique SmartArt 3" descr="Capture d’écran 2016-08-31 à 10.20.21.png"/>
          <p:cNvPicPr>
            <a:picLocks noGrp="1" noChangeAspect="1"/>
          </p:cNvPicPr>
          <p:nvPr>
            <p:ph type="dgm" idx="1"/>
          </p:nvPr>
        </p:nvPicPr>
        <p:blipFill>
          <a:blip r:embed="rId2" cstate="email">
            <a:extLst>
              <a:ext uri="{28A0092B-C50C-407E-A947-70E740481C1C}">
                <a14:useLocalDpi xmlns:a14="http://schemas.microsoft.com/office/drawing/2010/main"/>
              </a:ext>
            </a:extLst>
          </a:blip>
          <a:srcRect l="-3693" r="-3693"/>
          <a:stretch>
            <a:fillRect/>
          </a:stretch>
        </p:blipFill>
        <p:spPr>
          <a:xfrm>
            <a:off x="685800" y="1116013"/>
            <a:ext cx="7772400" cy="4979987"/>
          </a:xfrm>
        </p:spPr>
      </p:pic>
    </p:spTree>
    <p:extLst>
      <p:ext uri="{BB962C8B-B14F-4D97-AF65-F5344CB8AC3E}">
        <p14:creationId xmlns:p14="http://schemas.microsoft.com/office/powerpoint/2010/main" val="16129955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1371600" y="1065982"/>
            <a:ext cx="6400800" cy="601032"/>
          </a:xfrm>
        </p:spPr>
        <p:txBody>
          <a:bodyPr>
            <a:normAutofit/>
          </a:bodyPr>
          <a:lstStyle/>
          <a:p>
            <a:pPr eaLnBrk="1" hangingPunct="1">
              <a:defRPr/>
            </a:pPr>
            <a:r>
              <a:rPr lang="fr-FR" sz="2400" dirty="0" smtClean="0">
                <a:cs typeface="+mj-cs"/>
              </a:rPr>
              <a:t>Une organisation hors pair:-)</a:t>
            </a:r>
          </a:p>
        </p:txBody>
      </p:sp>
      <p:pic>
        <p:nvPicPr>
          <p:cNvPr id="39940" name="Picture 1028" descr="soldats_asterix.jpg                                            00084D2CMacintosh HD                   7C26334F:"/>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19489" y="1667014"/>
            <a:ext cx="5795711" cy="5144949"/>
          </a:xfrm>
        </p:spPr>
      </p:pic>
    </p:spTree>
    <p:extLst>
      <p:ext uri="{BB962C8B-B14F-4D97-AF65-F5344CB8AC3E}">
        <p14:creationId xmlns:p14="http://schemas.microsoft.com/office/powerpoint/2010/main" val="390557383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légions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1 légion = environ 6000 soldats</a:t>
            </a:r>
          </a:p>
          <a:p>
            <a:r>
              <a:rPr lang="fr-FR" dirty="0" smtClean="0"/>
              <a:t>Total: 33 légions sous Septime Sévère (2</a:t>
            </a:r>
            <a:r>
              <a:rPr lang="fr-FR" baseline="30000" dirty="0" smtClean="0"/>
              <a:t>e</a:t>
            </a:r>
            <a:r>
              <a:rPr lang="fr-FR" dirty="0" smtClean="0"/>
              <a:t> s), soit entre 165 000 et </a:t>
            </a:r>
          </a:p>
          <a:p>
            <a:pPr indent="0">
              <a:buNone/>
            </a:pPr>
            <a:r>
              <a:rPr lang="fr-FR" dirty="0" smtClean="0"/>
              <a:t>180 000 soldats</a:t>
            </a:r>
          </a:p>
          <a:p>
            <a:pPr indent="0">
              <a:buNone/>
            </a:pPr>
            <a:endParaRPr lang="fr-FR" dirty="0"/>
          </a:p>
          <a:p>
            <a:pPr indent="0">
              <a:buNone/>
            </a:pPr>
            <a:r>
              <a:rPr lang="fr-FR" dirty="0" smtClean="0"/>
              <a:t>Faut ajouter les troupes auxiliaires (non citoyens):</a:t>
            </a:r>
          </a:p>
          <a:p>
            <a:pPr indent="0">
              <a:buNone/>
            </a:pPr>
            <a:r>
              <a:rPr lang="fr-FR" dirty="0" smtClean="0"/>
              <a:t>Entre 150 000 et 200 000 soldats.</a:t>
            </a:r>
          </a:p>
          <a:p>
            <a:pPr indent="0">
              <a:buNone/>
            </a:pPr>
            <a:r>
              <a:rPr lang="fr-FR" dirty="0" smtClean="0"/>
              <a:t>Les soldats provinciaux pouvaient acquérir le titre de citoyen romain à la fin de leur « mandat »</a:t>
            </a:r>
          </a:p>
        </p:txBody>
      </p:sp>
    </p:spTree>
    <p:extLst>
      <p:ext uri="{BB962C8B-B14F-4D97-AF65-F5344CB8AC3E}">
        <p14:creationId xmlns:p14="http://schemas.microsoft.com/office/powerpoint/2010/main" val="6046322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besoins en soldats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Fallait recruter, annuellement, 20 000 soldats!</a:t>
            </a:r>
          </a:p>
          <a:p>
            <a:r>
              <a:rPr lang="fr-FR" dirty="0" smtClean="0"/>
              <a:t>Le plus souvent: volontaires</a:t>
            </a:r>
          </a:p>
          <a:p>
            <a:pPr lvl="1"/>
            <a:r>
              <a:rPr lang="fr-FR" dirty="0"/>
              <a:t>Recrues: entre 18 et 21 ans</a:t>
            </a:r>
          </a:p>
          <a:p>
            <a:pPr lvl="1"/>
            <a:r>
              <a:rPr lang="fr-FR" dirty="0"/>
              <a:t>Prêter serment militaire: « </a:t>
            </a:r>
            <a:r>
              <a:rPr lang="fr-FR" dirty="0" err="1"/>
              <a:t>sacramentum</a:t>
            </a:r>
            <a:r>
              <a:rPr lang="fr-FR" dirty="0"/>
              <a:t> »</a:t>
            </a:r>
          </a:p>
          <a:p>
            <a:pPr lvl="1"/>
            <a:r>
              <a:rPr lang="fr-FR" dirty="0"/>
              <a:t>Service: durée de </a:t>
            </a:r>
            <a:r>
              <a:rPr lang="fr-FR" dirty="0" smtClean="0"/>
              <a:t>10 </a:t>
            </a:r>
            <a:r>
              <a:rPr lang="fr-FR" dirty="0"/>
              <a:t>à 25 ans en </a:t>
            </a:r>
            <a:r>
              <a:rPr lang="fr-FR" dirty="0" smtClean="0"/>
              <a:t>moyenne</a:t>
            </a:r>
          </a:p>
          <a:p>
            <a:r>
              <a:rPr lang="fr-FR" dirty="0" smtClean="0"/>
              <a:t>La solde:</a:t>
            </a:r>
          </a:p>
          <a:p>
            <a:pPr lvl="1"/>
            <a:r>
              <a:rPr lang="fr-FR" dirty="0" smtClean="0"/>
              <a:t>1000 sesterces par an</a:t>
            </a:r>
          </a:p>
          <a:p>
            <a:pPr lvl="1"/>
            <a:r>
              <a:rPr lang="fr-FR" dirty="0" smtClean="0"/>
              <a:t>Butin de guerre</a:t>
            </a:r>
          </a:p>
          <a:p>
            <a:pPr lvl="1"/>
            <a:r>
              <a:rPr lang="fr-FR" dirty="0" smtClean="0"/>
              <a:t>Retraite: prime de </a:t>
            </a:r>
            <a:r>
              <a:rPr lang="fr-FR" dirty="0" smtClean="0"/>
              <a:t>départ = une terre (après 25 ans)</a:t>
            </a:r>
            <a:endParaRPr lang="fr-FR" dirty="0" smtClean="0"/>
          </a:p>
        </p:txBody>
      </p:sp>
    </p:spTree>
    <p:extLst>
      <p:ext uri="{BB962C8B-B14F-4D97-AF65-F5344CB8AC3E}">
        <p14:creationId xmlns:p14="http://schemas.microsoft.com/office/powerpoint/2010/main" val="12609881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defRPr/>
            </a:pPr>
            <a:r>
              <a:rPr lang="fr-FR" smtClean="0">
                <a:cs typeface="+mj-cs"/>
              </a:rPr>
              <a:t>Machines de guerre: baliste</a:t>
            </a:r>
          </a:p>
        </p:txBody>
      </p:sp>
      <p:pic>
        <p:nvPicPr>
          <p:cNvPr id="36869" name="Picture 5" descr="baliste3.jpg                                                   00084D2CMacintosh HD                   7C26334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2743200"/>
            <a:ext cx="4357688" cy="4114800"/>
          </a:xfrm>
        </p:spPr>
      </p:pic>
      <p:pic>
        <p:nvPicPr>
          <p:cNvPr id="54275" name="Picture 6" descr="baliste2.jpg                                                   00084D2CMacintosh HD                   7C26334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2700338"/>
            <a:ext cx="47752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416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Ligne du temps historique</a:t>
            </a:r>
            <a:endParaRPr lang="fr-FR" dirty="0"/>
          </a:p>
        </p:txBody>
      </p:sp>
      <p:pic>
        <p:nvPicPr>
          <p:cNvPr id="4" name="Espace réservé du contenu 3" descr="Capture d’écran 2014-12-16 à 21.17.57.png"/>
          <p:cNvPicPr>
            <a:picLocks noGrp="1" noChangeAspect="1"/>
          </p:cNvPicPr>
          <p:nvPr>
            <p:ph idx="1"/>
          </p:nvPr>
        </p:nvPicPr>
        <p:blipFill>
          <a:blip r:embed="rId2" cstate="email">
            <a:extLst>
              <a:ext uri="{28A0092B-C50C-407E-A947-70E740481C1C}">
                <a14:useLocalDpi xmlns:a14="http://schemas.microsoft.com/office/drawing/2010/main"/>
              </a:ext>
            </a:extLst>
          </a:blip>
          <a:srcRect t="-56234" b="-56234"/>
          <a:stretch>
            <a:fillRect/>
          </a:stretch>
        </p:blipFill>
        <p:spPr>
          <a:xfrm>
            <a:off x="80613" y="1689378"/>
            <a:ext cx="8989438" cy="4939973"/>
          </a:xfrm>
        </p:spPr>
      </p:pic>
    </p:spTree>
    <p:extLst>
      <p:ext uri="{BB962C8B-B14F-4D97-AF65-F5344CB8AC3E}">
        <p14:creationId xmlns:p14="http://schemas.microsoft.com/office/powerpoint/2010/main" val="1501759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bélier</a:t>
            </a:r>
            <a:endParaRPr lang="fr-FR" dirty="0"/>
          </a:p>
        </p:txBody>
      </p:sp>
      <p:pic>
        <p:nvPicPr>
          <p:cNvPr id="4" name="Espace réservé du contenu 3" descr="belier.jpg"/>
          <p:cNvPicPr>
            <a:picLocks noGrp="1" noChangeAspect="1"/>
          </p:cNvPicPr>
          <p:nvPr>
            <p:ph idx="1"/>
          </p:nvPr>
        </p:nvPicPr>
        <p:blipFill>
          <a:blip r:embed="rId2">
            <a:extLst>
              <a:ext uri="{28A0092B-C50C-407E-A947-70E740481C1C}">
                <a14:useLocalDpi xmlns:a14="http://schemas.microsoft.com/office/drawing/2010/main" val="0"/>
              </a:ext>
            </a:extLst>
          </a:blip>
          <a:srcRect l="-39148" r="-39148"/>
          <a:stretch>
            <a:fillRect/>
          </a:stretch>
        </p:blipFill>
        <p:spPr>
          <a:xfrm>
            <a:off x="381000" y="1966686"/>
            <a:ext cx="8098692" cy="3856521"/>
          </a:xfrm>
        </p:spPr>
      </p:pic>
    </p:spTree>
    <p:extLst>
      <p:ext uri="{BB962C8B-B14F-4D97-AF65-F5344CB8AC3E}">
        <p14:creationId xmlns:p14="http://schemas.microsoft.com/office/powerpoint/2010/main" val="990037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 tortue »</a:t>
            </a:r>
            <a:endParaRPr lang="fr-FR" dirty="0"/>
          </a:p>
        </p:txBody>
      </p:sp>
      <p:pic>
        <p:nvPicPr>
          <p:cNvPr id="4" name="Espace réservé du contenu 3" descr="tortue2.png"/>
          <p:cNvPicPr>
            <a:picLocks noGrp="1" noChangeAspect="1"/>
          </p:cNvPicPr>
          <p:nvPr>
            <p:ph idx="1"/>
          </p:nvPr>
        </p:nvPicPr>
        <p:blipFill>
          <a:blip r:embed="rId2">
            <a:extLst>
              <a:ext uri="{28A0092B-C50C-407E-A947-70E740481C1C}">
                <a14:useLocalDpi xmlns:a14="http://schemas.microsoft.com/office/drawing/2010/main" val="0"/>
              </a:ext>
            </a:extLst>
          </a:blip>
          <a:srcRect t="18780" b="18780"/>
          <a:stretch>
            <a:fillRect/>
          </a:stretch>
        </p:blipFill>
        <p:spPr>
          <a:xfrm>
            <a:off x="722923" y="1908723"/>
            <a:ext cx="7841369" cy="3733986"/>
          </a:xfrm>
        </p:spPr>
      </p:pic>
    </p:spTree>
    <p:extLst>
      <p:ext uri="{BB962C8B-B14F-4D97-AF65-F5344CB8AC3E}">
        <p14:creationId xmlns:p14="http://schemas.microsoft.com/office/powerpoint/2010/main" val="346890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1 à 10.03.21.png"/>
          <p:cNvPicPr>
            <a:picLocks noGrp="1" noChangeAspect="1"/>
          </p:cNvPicPr>
          <p:nvPr>
            <p:ph idx="1"/>
          </p:nvPr>
        </p:nvPicPr>
        <p:blipFill>
          <a:blip r:embed="rId2" cstate="email">
            <a:extLst>
              <a:ext uri="{28A0092B-C50C-407E-A947-70E740481C1C}">
                <a14:useLocalDpi xmlns:a14="http://schemas.microsoft.com/office/drawing/2010/main"/>
              </a:ext>
            </a:extLst>
          </a:blip>
          <a:srcRect l="-4190" r="-4190"/>
          <a:stretch>
            <a:fillRect/>
          </a:stretch>
        </p:blipFill>
        <p:spPr>
          <a:xfrm>
            <a:off x="558045" y="797027"/>
            <a:ext cx="7386569" cy="5043458"/>
          </a:xfrm>
        </p:spPr>
      </p:pic>
      <p:sp>
        <p:nvSpPr>
          <p:cNvPr id="5" name="ZoneTexte 4"/>
          <p:cNvSpPr txBox="1"/>
          <p:nvPr/>
        </p:nvSpPr>
        <p:spPr>
          <a:xfrm>
            <a:off x="3502213" y="894835"/>
            <a:ext cx="3329027" cy="375254"/>
          </a:xfrm>
          <a:prstGeom prst="rect">
            <a:avLst/>
          </a:prstGeom>
          <a:noFill/>
        </p:spPr>
        <p:txBody>
          <a:bodyPr wrap="square" rtlCol="0">
            <a:spAutoFit/>
          </a:bodyPr>
          <a:lstStyle/>
          <a:p>
            <a:r>
              <a:rPr lang="fr-FR" dirty="0" smtClean="0"/>
              <a:t>Les éléphants: un outil de taille!</a:t>
            </a:r>
            <a:endParaRPr lang="fr-FR" dirty="0"/>
          </a:p>
        </p:txBody>
      </p:sp>
    </p:spTree>
    <p:extLst>
      <p:ext uri="{BB962C8B-B14F-4D97-AF65-F5344CB8AC3E}">
        <p14:creationId xmlns:p14="http://schemas.microsoft.com/office/powerpoint/2010/main" val="839930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1 à 10.18.26.png"/>
          <p:cNvPicPr>
            <a:picLocks noGrp="1" noChangeAspect="1"/>
          </p:cNvPicPr>
          <p:nvPr>
            <p:ph idx="1"/>
          </p:nvPr>
        </p:nvPicPr>
        <p:blipFill>
          <a:blip r:embed="rId2" cstate="email">
            <a:extLst>
              <a:ext uri="{28A0092B-C50C-407E-A947-70E740481C1C}">
                <a14:useLocalDpi xmlns:a14="http://schemas.microsoft.com/office/drawing/2010/main"/>
              </a:ext>
            </a:extLst>
          </a:blip>
          <a:srcRect t="-19873" b="-19873"/>
          <a:stretch>
            <a:fillRect/>
          </a:stretch>
        </p:blipFill>
        <p:spPr>
          <a:xfrm>
            <a:off x="827446" y="481161"/>
            <a:ext cx="7503384" cy="5145549"/>
          </a:xfrm>
        </p:spPr>
      </p:pic>
    </p:spTree>
    <p:extLst>
      <p:ext uri="{BB962C8B-B14F-4D97-AF65-F5344CB8AC3E}">
        <p14:creationId xmlns:p14="http://schemas.microsoft.com/office/powerpoint/2010/main" val="418220019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defRPr/>
            </a:pPr>
            <a:r>
              <a:rPr lang="fr-FR" sz="3200" smtClean="0">
                <a:cs typeface="+mj-cs"/>
              </a:rPr>
              <a:t>Et pour se reposer le soir, le camp romain</a:t>
            </a:r>
            <a:endParaRPr lang="fr-FR" smtClean="0">
              <a:cs typeface="+mj-cs"/>
            </a:endParaRPr>
          </a:p>
        </p:txBody>
      </p:sp>
      <p:pic>
        <p:nvPicPr>
          <p:cNvPr id="40964" name="Picture 4" descr="camp.jpg                                                       00084D2CMacintosh HD                   7C26334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l="-5" r="-5"/>
          <a:stretch>
            <a:fillRect/>
          </a:stretch>
        </p:blipFill>
        <p:spPr>
          <a:xfrm>
            <a:off x="929925" y="1981200"/>
            <a:ext cx="7239000" cy="5264150"/>
          </a:xfrm>
        </p:spPr>
      </p:pic>
    </p:spTree>
    <p:extLst>
      <p:ext uri="{BB962C8B-B14F-4D97-AF65-F5344CB8AC3E}">
        <p14:creationId xmlns:p14="http://schemas.microsoft.com/office/powerpoint/2010/main" val="58688039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Camps romain</a:t>
            </a:r>
            <a:endParaRPr lang="fr-FR" dirty="0"/>
          </a:p>
        </p:txBody>
      </p:sp>
      <p:sp>
        <p:nvSpPr>
          <p:cNvPr id="3" name="Espace réservé du contenu 2"/>
          <p:cNvSpPr>
            <a:spLocks noGrp="1"/>
          </p:cNvSpPr>
          <p:nvPr>
            <p:ph idx="1"/>
          </p:nvPr>
        </p:nvSpPr>
        <p:spPr/>
        <p:txBody>
          <a:bodyPr/>
          <a:lstStyle/>
          <a:p>
            <a:r>
              <a:rPr lang="fr-FR" dirty="0" smtClean="0"/>
              <a:t>Monté en 2 heures</a:t>
            </a:r>
          </a:p>
          <a:p>
            <a:r>
              <a:rPr lang="fr-FR" dirty="0" smtClean="0"/>
              <a:t>Installé chaque nuit</a:t>
            </a:r>
          </a:p>
          <a:p>
            <a:r>
              <a:rPr lang="fr-FR" dirty="0" smtClean="0"/>
              <a:t>Comportait:</a:t>
            </a:r>
          </a:p>
          <a:p>
            <a:pPr lvl="1"/>
            <a:r>
              <a:rPr lang="fr-FR" dirty="0" smtClean="0"/>
              <a:t>Un mur et un fossé</a:t>
            </a:r>
          </a:p>
          <a:p>
            <a:pPr lvl="1"/>
            <a:r>
              <a:rPr lang="fr-FR" dirty="0" smtClean="0"/>
              <a:t>4 portes</a:t>
            </a:r>
          </a:p>
          <a:p>
            <a:pPr lvl="1"/>
            <a:r>
              <a:rPr lang="fr-FR" dirty="0" smtClean="0"/>
              <a:t>2 voies : </a:t>
            </a:r>
            <a:r>
              <a:rPr lang="fr-FR" dirty="0" err="1" smtClean="0"/>
              <a:t>decumanus</a:t>
            </a:r>
            <a:r>
              <a:rPr lang="fr-FR" dirty="0" smtClean="0"/>
              <a:t> et </a:t>
            </a:r>
            <a:r>
              <a:rPr lang="fr-FR" dirty="0" err="1" smtClean="0"/>
              <a:t>cardo</a:t>
            </a:r>
            <a:endParaRPr lang="fr-FR" dirty="0" smtClean="0"/>
          </a:p>
          <a:p>
            <a:pPr lvl="1"/>
            <a:r>
              <a:rPr lang="fr-FR" dirty="0" smtClean="0"/>
              <a:t>Quartier général (officiers)</a:t>
            </a:r>
          </a:p>
          <a:p>
            <a:pPr lvl="1"/>
            <a:r>
              <a:rPr lang="fr-FR" dirty="0" smtClean="0"/>
              <a:t>Quartier </a:t>
            </a:r>
            <a:r>
              <a:rPr lang="fr-FR" smtClean="0"/>
              <a:t>des soldats                         </a:t>
            </a:r>
            <a:endParaRPr lang="fr-FR"/>
          </a:p>
        </p:txBody>
      </p:sp>
    </p:spTree>
    <p:extLst>
      <p:ext uri="{BB962C8B-B14F-4D97-AF65-F5344CB8AC3E}">
        <p14:creationId xmlns:p14="http://schemas.microsoft.com/office/powerpoint/2010/main" val="11278741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soldat romain</a:t>
            </a:r>
            <a:endParaRPr lang="fr-FR" dirty="0"/>
          </a:p>
        </p:txBody>
      </p:sp>
      <p:sp>
        <p:nvSpPr>
          <p:cNvPr id="3" name="Espace réservé du contenu 2"/>
          <p:cNvSpPr>
            <a:spLocks noGrp="1"/>
          </p:cNvSpPr>
          <p:nvPr>
            <p:ph idx="1"/>
          </p:nvPr>
        </p:nvSpPr>
        <p:spPr/>
        <p:txBody>
          <a:bodyPr/>
          <a:lstStyle/>
          <a:p>
            <a:r>
              <a:rPr lang="fr-FR" dirty="0" smtClean="0"/>
              <a:t>Officiers: gens de la noblesse, les patriciens</a:t>
            </a:r>
          </a:p>
          <a:p>
            <a:pPr lvl="1"/>
            <a:r>
              <a:rPr lang="fr-FR" dirty="0" smtClean="0"/>
              <a:t>Cavalerie (devaient posséder leur cheval et l’entretenir)</a:t>
            </a:r>
          </a:p>
          <a:p>
            <a:r>
              <a:rPr lang="fr-FR" dirty="0" smtClean="0"/>
              <a:t>Soldats: gens du peuple, les plébéiens, ainsi que des étrangers</a:t>
            </a:r>
          </a:p>
          <a:p>
            <a:r>
              <a:rPr lang="fr-FR" dirty="0" smtClean="0"/>
              <a:t>Soldes: 1000 sesterces par an + butin de guerre</a:t>
            </a:r>
            <a:r>
              <a:rPr lang="is-IS" dirty="0" smtClean="0"/>
              <a:t>…</a:t>
            </a:r>
            <a:endParaRPr lang="fr-FR" dirty="0" smtClean="0"/>
          </a:p>
          <a:p>
            <a:r>
              <a:rPr lang="fr-FR" dirty="0" smtClean="0"/>
              <a:t>Engagement: pour 10-25 ans</a:t>
            </a:r>
          </a:p>
          <a:p>
            <a:r>
              <a:rPr lang="fr-FR" dirty="0" smtClean="0"/>
              <a:t>Pension: 12 000 sesterces</a:t>
            </a:r>
            <a:endParaRPr lang="fr-FR" dirty="0"/>
          </a:p>
        </p:txBody>
      </p:sp>
    </p:spTree>
    <p:extLst>
      <p:ext uri="{BB962C8B-B14F-4D97-AF65-F5344CB8AC3E}">
        <p14:creationId xmlns:p14="http://schemas.microsoft.com/office/powerpoint/2010/main" val="18530360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4079" y="766228"/>
            <a:ext cx="7483124" cy="5248134"/>
          </a:xfrm>
        </p:spPr>
        <p:txBody>
          <a:bodyPr>
            <a:normAutofit fontScale="62500" lnSpcReduction="20000"/>
          </a:bodyPr>
          <a:lstStyle/>
          <a:p>
            <a:r>
              <a:rPr lang="fr-CA" b="1" dirty="0"/>
              <a:t>Une bataille à la César</a:t>
            </a:r>
            <a:r>
              <a:rPr lang="fr-CA" dirty="0"/>
              <a:t> </a:t>
            </a:r>
          </a:p>
          <a:p>
            <a:r>
              <a:rPr lang="fr-CA" dirty="0"/>
              <a:t>    - "César avait tout à faire à la fois: il fallait faire arborer l'étendard, qui était le signal de l'alarme, faire sonner la trompette, rappeler les soldats du travail, envoyer chercher ceux qui s'étaient avancés à une certaine distance pour chercher de quoi construire le remblai, ranger les troupes en bataille, les haranguer, donner le signal de l'attaque. Le peu de temps , et l'ennemi qui approchait, rendaient impossible une grande partie de ces mesures. ...</a:t>
            </a:r>
          </a:p>
          <a:p>
            <a:r>
              <a:rPr lang="fr-CA" dirty="0"/>
              <a:t> </a:t>
            </a:r>
          </a:p>
          <a:p>
            <a:r>
              <a:rPr lang="fr-CA" dirty="0"/>
              <a:t>    Aux derniers rangs un certain nombre, se sentant abandonnés, quittaient le combat et cherchaient à se soustraire aux coups; les ennemis montaient en face de nous sans relâche, tandis que leur pression augmentait sur les deux flancs; la situation était critique. Ce que voyant, et comme il ne disposait d'aucun renfort, César prit à un soldat des derniers rangs son bouclier - car il ne s'était pas muni du sien - et s'avança en première ligne: là, il parla aux centurions en appelant chacun d'eux par son nom et harangua le reste de la troupe; il donna l'ordre de porter les enseignes en avant et de desserrer les rangs afin de pouvoir plus aisément se servir de l'épée. Son arrivée ayant donné de l'espoir aux troupes et leur ayant rendu courage, car chacun, en présence du général, désirait, même si le péril était extrême, faire de son mieux, on réussit à ralentir un peu l'élan de l'ennemi.</a:t>
            </a:r>
          </a:p>
          <a:p>
            <a:r>
              <a:rPr lang="fr-CA" dirty="0"/>
              <a:t>    ...</a:t>
            </a:r>
          </a:p>
          <a:p>
            <a:r>
              <a:rPr lang="fr-CA" dirty="0"/>
              <a:t>    Mais l'ennemi, même alors qu'il ne lui restait plus guère d'espoir, montra un tel courage que, quand les premiers étaient tombés, ceux qui les suivaient montaient sur leurs corps pour se battre, et quand ils tombaient à leur tour et que s'entassaient les cadavres, les survivants, comme du haut d'un tertre, lançaient des traits sur nos soldats et renvoyaient les javelots qui manquaient leur but: il fallait se convaincre, à un tel spectacle, que d'avoir osé franchir une rivière très large, escalader une berge fort élevée, monter à l'assaut d'une position très forte, ce n'était pas une folle entreprise de la part de pareils guerriers: leur héroïsme l'avait rendue facile."</a:t>
            </a:r>
          </a:p>
          <a:p>
            <a:r>
              <a:rPr lang="fr-CA" dirty="0"/>
              <a:t>(César, Guerre des Gaules, II, xx, xxv, xxvii)</a:t>
            </a:r>
          </a:p>
          <a:p>
            <a:endParaRPr lang="fr-FR" dirty="0"/>
          </a:p>
        </p:txBody>
      </p:sp>
    </p:spTree>
    <p:extLst>
      <p:ext uri="{BB962C8B-B14F-4D97-AF65-F5344CB8AC3E}">
        <p14:creationId xmlns:p14="http://schemas.microsoft.com/office/powerpoint/2010/main" val="48035421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provinces romaines</a:t>
            </a:r>
            <a:endParaRPr lang="fr-FR" dirty="0"/>
          </a:p>
        </p:txBody>
      </p:sp>
      <p:sp>
        <p:nvSpPr>
          <p:cNvPr id="3" name="Espace réservé du contenu 2"/>
          <p:cNvSpPr>
            <a:spLocks noGrp="1"/>
          </p:cNvSpPr>
          <p:nvPr>
            <p:ph idx="1"/>
          </p:nvPr>
        </p:nvSpPr>
        <p:spPr/>
        <p:txBody>
          <a:bodyPr>
            <a:normAutofit/>
          </a:bodyPr>
          <a:lstStyle/>
          <a:p>
            <a:r>
              <a:rPr lang="fr-FR" dirty="0" smtClean="0"/>
              <a:t>Pays conquis: les habitants vont « servir » l’État romain</a:t>
            </a:r>
          </a:p>
          <a:p>
            <a:r>
              <a:rPr lang="fr-FR" dirty="0" smtClean="0"/>
              <a:t>Mais aussi, il y a</a:t>
            </a:r>
            <a:r>
              <a:rPr lang="fr-FR" dirty="0"/>
              <a:t> </a:t>
            </a:r>
            <a:r>
              <a:rPr lang="fr-FR" dirty="0" smtClean="0"/>
              <a:t>déportation vers d’autres lieux</a:t>
            </a:r>
          </a:p>
          <a:p>
            <a:pPr lvl="1"/>
            <a:r>
              <a:rPr lang="fr-FR" dirty="0" smtClean="0"/>
              <a:t>Esclavage</a:t>
            </a:r>
          </a:p>
          <a:p>
            <a:pPr lvl="1"/>
            <a:r>
              <a:rPr lang="fr-FR" dirty="0" smtClean="0"/>
              <a:t>Ex.: guerre de Carthage en 146 av. J.C.: déportation de </a:t>
            </a:r>
            <a:r>
              <a:rPr lang="fr-FR" dirty="0" smtClean="0"/>
              <a:t>50 </a:t>
            </a:r>
            <a:r>
              <a:rPr lang="fr-FR" dirty="0" smtClean="0"/>
              <a:t>000 personnes!</a:t>
            </a:r>
          </a:p>
          <a:p>
            <a:pPr lvl="1"/>
            <a:r>
              <a:rPr lang="fr-FR" dirty="0" smtClean="0"/>
              <a:t>Guerre de Judée en 70 par Titus  : déportation de 100 000 personnes!</a:t>
            </a:r>
          </a:p>
        </p:txBody>
      </p:sp>
    </p:spTree>
    <p:extLst>
      <p:ext uri="{BB962C8B-B14F-4D97-AF65-F5344CB8AC3E}">
        <p14:creationId xmlns:p14="http://schemas.microsoft.com/office/powerpoint/2010/main" val="21538195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La paix romaine</a:t>
            </a:r>
            <a:endParaRPr lang="fr-FR" dirty="0"/>
          </a:p>
        </p:txBody>
      </p:sp>
      <p:sp>
        <p:nvSpPr>
          <p:cNvPr id="3" name="Espace réservé du contenu 2"/>
          <p:cNvSpPr>
            <a:spLocks noGrp="1"/>
          </p:cNvSpPr>
          <p:nvPr>
            <p:ph idx="1"/>
          </p:nvPr>
        </p:nvSpPr>
        <p:spPr/>
        <p:txBody>
          <a:bodyPr>
            <a:normAutofit/>
          </a:bodyPr>
          <a:lstStyle/>
          <a:p>
            <a:r>
              <a:rPr lang="fr-FR" dirty="0" smtClean="0"/>
              <a:t>À partir de l’administration de l’empereur Auguste en 27 av. J.C. jusqu’en 285</a:t>
            </a:r>
          </a:p>
          <a:p>
            <a:pPr lvl="1"/>
            <a:r>
              <a:rPr lang="fr-FR" dirty="0" smtClean="0"/>
              <a:t>Période appelée le Haut-Empire</a:t>
            </a:r>
          </a:p>
          <a:p>
            <a:pPr lvl="1"/>
            <a:r>
              <a:rPr lang="fr-FR" dirty="0" smtClean="0"/>
              <a:t>Mers et routes commerciales sont débarrassées des pirates</a:t>
            </a:r>
          </a:p>
          <a:p>
            <a:r>
              <a:rPr lang="fr-FR" dirty="0" smtClean="0"/>
              <a:t>L’extension maximale de l’empire se fait sous Trajan, 2</a:t>
            </a:r>
            <a:r>
              <a:rPr lang="fr-FR" baseline="30000" dirty="0" smtClean="0"/>
              <a:t>e</a:t>
            </a:r>
            <a:r>
              <a:rPr lang="fr-FR" dirty="0" smtClean="0"/>
              <a:t> s.:  la mer Méditerranée « appartient » aux Romains (Mare </a:t>
            </a:r>
            <a:r>
              <a:rPr lang="fr-FR" dirty="0" err="1" smtClean="0"/>
              <a:t>Nostrum</a:t>
            </a:r>
            <a:r>
              <a:rPr lang="fr-FR" dirty="0" smtClean="0"/>
              <a:t>).</a:t>
            </a:r>
          </a:p>
          <a:p>
            <a:r>
              <a:rPr lang="fr-FR" dirty="0"/>
              <a:t>Rome compte 1 million d’habitants</a:t>
            </a:r>
          </a:p>
          <a:p>
            <a:pPr indent="0">
              <a:buNone/>
            </a:pPr>
            <a:endParaRPr lang="fr-FR" dirty="0" smtClean="0"/>
          </a:p>
        </p:txBody>
      </p:sp>
    </p:spTree>
    <p:extLst>
      <p:ext uri="{BB962C8B-B14F-4D97-AF65-F5344CB8AC3E}">
        <p14:creationId xmlns:p14="http://schemas.microsoft.com/office/powerpoint/2010/main" val="9816058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Rome et les pays conquis</a:t>
            </a:r>
            <a:endParaRPr lang="fr-FR" dirty="0"/>
          </a:p>
        </p:txBody>
      </p:sp>
      <p:sp>
        <p:nvSpPr>
          <p:cNvPr id="3" name="Espace réservé du contenu 2"/>
          <p:cNvSpPr>
            <a:spLocks noGrp="1"/>
          </p:cNvSpPr>
          <p:nvPr>
            <p:ph idx="1"/>
          </p:nvPr>
        </p:nvSpPr>
        <p:spPr/>
        <p:txBody>
          <a:bodyPr>
            <a:normAutofit/>
          </a:bodyPr>
          <a:lstStyle/>
          <a:p>
            <a:pPr marL="971550" lvl="1" indent="-457200">
              <a:buAutoNum type="arabicPeriod"/>
            </a:pPr>
            <a:r>
              <a:rPr lang="fr-CA" sz="2400" dirty="0" smtClean="0"/>
              <a:t>Ils </a:t>
            </a:r>
            <a:r>
              <a:rPr lang="fr-CA" sz="2400" dirty="0"/>
              <a:t>étaient partout ces Romains </a:t>
            </a:r>
            <a:r>
              <a:rPr lang="fr-CA" sz="2400" dirty="0" smtClean="0"/>
              <a:t>:</a:t>
            </a:r>
          </a:p>
          <a:p>
            <a:pPr marL="1371600" lvl="2" indent="-457200">
              <a:buAutoNum type="arabicPeriod"/>
            </a:pPr>
            <a:r>
              <a:rPr lang="fr-CA" sz="2200" dirty="0" smtClean="0"/>
              <a:t>Pour « romaniser » il faut </a:t>
            </a:r>
            <a:r>
              <a:rPr lang="is-IS" sz="2200" dirty="0" smtClean="0"/>
              <a:t>… conquérir!</a:t>
            </a:r>
            <a:endParaRPr lang="fr-CA" sz="2200" dirty="0"/>
          </a:p>
          <a:p>
            <a:pPr marL="914400" lvl="2" indent="0">
              <a:buNone/>
            </a:pPr>
            <a:r>
              <a:rPr lang="fr-CA" sz="2400" dirty="0" smtClean="0"/>
              <a:t>1.1. Les </a:t>
            </a:r>
            <a:r>
              <a:rPr lang="fr-CA" sz="2400" dirty="0"/>
              <a:t>guerres autour du bassin méditerranéen :</a:t>
            </a:r>
          </a:p>
          <a:p>
            <a:pPr lvl="3"/>
            <a:r>
              <a:rPr lang="fr-CA" sz="2400" dirty="0"/>
              <a:t>Professionnalisation de l’armée</a:t>
            </a:r>
          </a:p>
          <a:p>
            <a:pPr marL="914400" lvl="2" indent="0">
              <a:buNone/>
            </a:pPr>
            <a:r>
              <a:rPr lang="fr-CA" sz="2400" dirty="0" smtClean="0"/>
              <a:t>1.2. La </a:t>
            </a:r>
            <a:r>
              <a:rPr lang="fr-CA" sz="2400" dirty="0"/>
              <a:t>Pax </a:t>
            </a:r>
            <a:r>
              <a:rPr lang="fr-CA" sz="2400" dirty="0" err="1"/>
              <a:t>Romana</a:t>
            </a:r>
            <a:r>
              <a:rPr lang="fr-CA" sz="2400" dirty="0"/>
              <a:t> (paix romaine</a:t>
            </a:r>
            <a:r>
              <a:rPr lang="fr-CA" sz="2400" dirty="0" smtClean="0"/>
              <a:t>)</a:t>
            </a:r>
          </a:p>
          <a:p>
            <a:pPr marL="914400" lvl="2" indent="0">
              <a:buNone/>
            </a:pPr>
            <a:r>
              <a:rPr lang="fr-CA" sz="2400" dirty="0" smtClean="0"/>
              <a:t>1.3. </a:t>
            </a:r>
            <a:r>
              <a:rPr lang="fr-CA" sz="2400" dirty="0"/>
              <a:t>L</a:t>
            </a:r>
            <a:r>
              <a:rPr lang="fr-CA" sz="2400" dirty="0" smtClean="0"/>
              <a:t>’intégration des élites locales</a:t>
            </a:r>
            <a:endParaRPr lang="fr-CA" sz="2400" dirty="0"/>
          </a:p>
          <a:p>
            <a:endParaRPr lang="fr-FR" dirty="0"/>
          </a:p>
        </p:txBody>
      </p:sp>
    </p:spTree>
    <p:extLst>
      <p:ext uri="{BB962C8B-B14F-4D97-AF65-F5344CB8AC3E}">
        <p14:creationId xmlns:p14="http://schemas.microsoft.com/office/powerpoint/2010/main" val="11146005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descr="Capture d’écran 2016-02-17 à 14.20.05.png"/>
          <p:cNvPicPr>
            <a:picLocks noGrp="1" noChangeAspect="1"/>
          </p:cNvPicPr>
          <p:nvPr>
            <p:ph idx="1"/>
          </p:nvPr>
        </p:nvPicPr>
        <p:blipFill>
          <a:blip r:embed="rId2" cstate="email">
            <a:extLst>
              <a:ext uri="{28A0092B-C50C-407E-A947-70E740481C1C}">
                <a14:useLocalDpi xmlns:a14="http://schemas.microsoft.com/office/drawing/2010/main"/>
              </a:ext>
            </a:extLst>
          </a:blip>
          <a:srcRect t="-677" b="-677"/>
          <a:stretch>
            <a:fillRect/>
          </a:stretch>
        </p:blipFill>
        <p:spPr>
          <a:xfrm>
            <a:off x="796925" y="450850"/>
            <a:ext cx="7662863" cy="5762625"/>
          </a:xfrm>
        </p:spPr>
      </p:pic>
    </p:spTree>
    <p:extLst>
      <p:ext uri="{BB962C8B-B14F-4D97-AF65-F5344CB8AC3E}">
        <p14:creationId xmlns:p14="http://schemas.microsoft.com/office/powerpoint/2010/main" val="92283575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Conseils à </a:t>
            </a:r>
            <a:r>
              <a:rPr lang="fr-FR" smtClean="0"/>
              <a:t>un gouverneur</a:t>
            </a:r>
            <a:endParaRPr lang="fr-FR" dirty="0"/>
          </a:p>
        </p:txBody>
      </p:sp>
      <p:sp>
        <p:nvSpPr>
          <p:cNvPr id="3" name="Espace réservé du contenu 2"/>
          <p:cNvSpPr>
            <a:spLocks noGrp="1"/>
          </p:cNvSpPr>
          <p:nvPr>
            <p:ph idx="1"/>
          </p:nvPr>
        </p:nvSpPr>
        <p:spPr>
          <a:xfrm>
            <a:off x="816453" y="2234024"/>
            <a:ext cx="7529519" cy="3560830"/>
          </a:xfrm>
        </p:spPr>
        <p:txBody>
          <a:bodyPr>
            <a:normAutofit fontScale="85000" lnSpcReduction="20000"/>
          </a:bodyPr>
          <a:lstStyle/>
          <a:p>
            <a:r>
              <a:rPr lang="fr-CA" dirty="0"/>
              <a:t>« Règle les affaires des autres nations de la manière que voici. D’abord que les peuples ne soient maîtres de rien; que jamais ils ne se réunissent dans des assemblées publiques : il ne leur viendrait aucune bonne pensée, et sans cesse ils exciteraient des désordres. C’est pour cela que, même chez nous, je prétends que le peuple ne doit être convoqué ni pour les tribunaux, ni pour les comices, ni pour aucune réunion, où il s’agit d’une décision à prendre.</a:t>
            </a:r>
          </a:p>
          <a:p>
            <a:r>
              <a:rPr lang="fr-CA" dirty="0"/>
              <a:t> </a:t>
            </a:r>
          </a:p>
          <a:p>
            <a:r>
              <a:rPr lang="fr-CA" dirty="0"/>
              <a:t>    … Qu’aucun n’ait de monnaies, de poids ni de mesures particulières, que tous se servent des nôtres; qu’ils ne t’envoient aucune députation, si la chose n’exige pas que tu en prennes personnellement connaissance, qu’ils indiquent leurs demandes à leur gouverneur et reçoivent par son intermédiaire les décisions que tu auras approuvées »</a:t>
            </a:r>
          </a:p>
          <a:p>
            <a:r>
              <a:rPr lang="fr-CA" dirty="0"/>
              <a:t>(Dion Cassius, Histoire romaine, LII, 30, 2-10, trad. E. Gros, Paris, F. Didot, 1866)</a:t>
            </a:r>
          </a:p>
        </p:txBody>
      </p:sp>
    </p:spTree>
    <p:extLst>
      <p:ext uri="{BB962C8B-B14F-4D97-AF65-F5344CB8AC3E}">
        <p14:creationId xmlns:p14="http://schemas.microsoft.com/office/powerpoint/2010/main" val="177843744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3. l’intégration des élites locales</a:t>
            </a:r>
          </a:p>
        </p:txBody>
      </p:sp>
      <p:sp>
        <p:nvSpPr>
          <p:cNvPr id="3" name="Espace réservé du contenu 2"/>
          <p:cNvSpPr>
            <a:spLocks noGrp="1"/>
          </p:cNvSpPr>
          <p:nvPr>
            <p:ph idx="1"/>
          </p:nvPr>
        </p:nvSpPr>
        <p:spPr/>
        <p:txBody>
          <a:bodyPr/>
          <a:lstStyle/>
          <a:p>
            <a:r>
              <a:rPr lang="fr-FR" dirty="0" smtClean="0"/>
              <a:t>Objectif:</a:t>
            </a:r>
          </a:p>
          <a:p>
            <a:pPr lvl="1"/>
            <a:r>
              <a:rPr lang="fr-FR" dirty="0"/>
              <a:t>Attirer l’élite locale, l’assimiler à la vie romaine</a:t>
            </a:r>
          </a:p>
          <a:p>
            <a:pPr lvl="1"/>
            <a:r>
              <a:rPr lang="fr-FR" dirty="0"/>
              <a:t>Volonté d’imposer le droit romain, la monnaie, le style de vie romaine</a:t>
            </a:r>
          </a:p>
          <a:p>
            <a:pPr indent="0">
              <a:buNone/>
            </a:pPr>
            <a:endParaRPr lang="fr-FR" dirty="0" smtClean="0"/>
          </a:p>
          <a:p>
            <a:r>
              <a:rPr lang="fr-FR" dirty="0" smtClean="0"/>
              <a:t>Comment? </a:t>
            </a:r>
          </a:p>
          <a:p>
            <a:pPr lvl="1"/>
            <a:r>
              <a:rPr lang="fr-FR" dirty="0" smtClean="0"/>
              <a:t>En construisant des infrastructures</a:t>
            </a:r>
            <a:r>
              <a:rPr lang="is-IS" dirty="0" smtClean="0"/>
              <a:t>…à la romaine avec l’argent des...provinciaux!</a:t>
            </a:r>
            <a:endParaRPr lang="fr-FR" dirty="0" smtClean="0"/>
          </a:p>
        </p:txBody>
      </p:sp>
    </p:spTree>
    <p:extLst>
      <p:ext uri="{BB962C8B-B14F-4D97-AF65-F5344CB8AC3E}">
        <p14:creationId xmlns:p14="http://schemas.microsoft.com/office/powerpoint/2010/main" val="195561004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traces partout</a:t>
            </a:r>
            <a:r>
              <a:rPr lang="is-IS" dirty="0" smtClean="0"/>
              <a:t>…</a:t>
            </a:r>
            <a:endParaRPr lang="fr-FR" dirty="0"/>
          </a:p>
        </p:txBody>
      </p:sp>
      <p:sp>
        <p:nvSpPr>
          <p:cNvPr id="3" name="Espace réservé du contenu 2"/>
          <p:cNvSpPr>
            <a:spLocks noGrp="1"/>
          </p:cNvSpPr>
          <p:nvPr>
            <p:ph idx="1"/>
          </p:nvPr>
        </p:nvSpPr>
        <p:spPr/>
        <p:txBody>
          <a:bodyPr/>
          <a:lstStyle/>
          <a:p>
            <a:r>
              <a:rPr lang="fr-FR" dirty="0" smtClean="0"/>
              <a:t>Autour de la mer Méditerranée:</a:t>
            </a:r>
          </a:p>
          <a:p>
            <a:pPr lvl="1"/>
            <a:r>
              <a:rPr lang="fr-FR" dirty="0" smtClean="0">
                <a:hlinkClick r:id="rId2"/>
              </a:rPr>
              <a:t>Grands sites archéologiques du monde romain de René </a:t>
            </a:r>
            <a:r>
              <a:rPr lang="fr-FR" dirty="0" err="1" smtClean="0">
                <a:hlinkClick r:id="rId2"/>
              </a:rPr>
              <a:t>Kauffmann</a:t>
            </a:r>
            <a:r>
              <a:rPr lang="fr-FR" dirty="0" smtClean="0"/>
              <a:t>.</a:t>
            </a:r>
            <a:endParaRPr lang="fr-FR" dirty="0"/>
          </a:p>
        </p:txBody>
      </p:sp>
    </p:spTree>
    <p:extLst>
      <p:ext uri="{BB962C8B-B14F-4D97-AF65-F5344CB8AC3E}">
        <p14:creationId xmlns:p14="http://schemas.microsoft.com/office/powerpoint/2010/main" val="34229426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semaine prochaine:</a:t>
            </a:r>
            <a:endParaRPr lang="fr-FR" dirty="0"/>
          </a:p>
        </p:txBody>
      </p:sp>
      <p:sp>
        <p:nvSpPr>
          <p:cNvPr id="3" name="Espace réservé du contenu 2"/>
          <p:cNvSpPr>
            <a:spLocks noGrp="1"/>
          </p:cNvSpPr>
          <p:nvPr>
            <p:ph idx="1"/>
          </p:nvPr>
        </p:nvSpPr>
        <p:spPr/>
        <p:txBody>
          <a:bodyPr>
            <a:normAutofit/>
          </a:bodyPr>
          <a:lstStyle/>
          <a:p>
            <a:r>
              <a:rPr lang="fr-FR" dirty="0" smtClean="0"/>
              <a:t>Les traces laissées par les Romains:</a:t>
            </a:r>
          </a:p>
          <a:p>
            <a:pPr marL="514350" lvl="1" indent="0">
              <a:buNone/>
            </a:pPr>
            <a:r>
              <a:rPr lang="fr-CA" dirty="0"/>
              <a:t>Des édifices civils comme </a:t>
            </a:r>
            <a:endParaRPr lang="fr-CA" dirty="0" smtClean="0"/>
          </a:p>
          <a:p>
            <a:pPr marL="1371600" lvl="2" indent="-457200">
              <a:buAutoNum type="arabicPeriod"/>
            </a:pPr>
            <a:r>
              <a:rPr lang="fr-CA" dirty="0" smtClean="0"/>
              <a:t>les </a:t>
            </a:r>
            <a:r>
              <a:rPr lang="fr-CA" dirty="0"/>
              <a:t>voies romaines, </a:t>
            </a:r>
            <a:endParaRPr lang="fr-CA" dirty="0" smtClean="0"/>
          </a:p>
          <a:p>
            <a:pPr marL="1371600" lvl="2" indent="-457200">
              <a:buAutoNum type="arabicPeriod"/>
            </a:pPr>
            <a:r>
              <a:rPr lang="fr-CA" dirty="0" smtClean="0"/>
              <a:t>les </a:t>
            </a:r>
            <a:r>
              <a:rPr lang="fr-CA" dirty="0"/>
              <a:t>aqueducs, </a:t>
            </a:r>
            <a:endParaRPr lang="fr-CA" dirty="0" smtClean="0"/>
          </a:p>
          <a:p>
            <a:pPr marL="1371600" lvl="2" indent="-457200">
              <a:buAutoNum type="arabicPeriod"/>
            </a:pPr>
            <a:r>
              <a:rPr lang="fr-CA" dirty="0" smtClean="0"/>
              <a:t>les </a:t>
            </a:r>
            <a:r>
              <a:rPr lang="fr-CA" dirty="0"/>
              <a:t>thermes, </a:t>
            </a:r>
            <a:endParaRPr lang="fr-CA" dirty="0" smtClean="0"/>
          </a:p>
          <a:p>
            <a:pPr marL="1371600" lvl="2" indent="-457200">
              <a:buAutoNum type="arabicPeriod"/>
            </a:pPr>
            <a:r>
              <a:rPr lang="fr-CA" dirty="0" smtClean="0"/>
              <a:t>les </a:t>
            </a:r>
            <a:r>
              <a:rPr lang="fr-CA" dirty="0"/>
              <a:t>théâtres,  </a:t>
            </a:r>
            <a:endParaRPr lang="fr-CA" dirty="0" smtClean="0"/>
          </a:p>
          <a:p>
            <a:pPr marL="1371600" lvl="2" indent="-457200">
              <a:buAutoNum type="arabicPeriod"/>
            </a:pPr>
            <a:r>
              <a:rPr lang="fr-CA" dirty="0" smtClean="0"/>
              <a:t>les </a:t>
            </a:r>
            <a:r>
              <a:rPr lang="fr-CA" dirty="0"/>
              <a:t>amphithéâtres, </a:t>
            </a:r>
          </a:p>
          <a:p>
            <a:pPr indent="0">
              <a:buNone/>
            </a:pPr>
            <a:endParaRPr lang="fr-FR" dirty="0"/>
          </a:p>
          <a:p>
            <a:pPr indent="0">
              <a:buNone/>
            </a:pPr>
            <a:endParaRPr lang="fr-FR" dirty="0"/>
          </a:p>
        </p:txBody>
      </p:sp>
    </p:spTree>
    <p:extLst>
      <p:ext uri="{BB962C8B-B14F-4D97-AF65-F5344CB8AC3E}">
        <p14:creationId xmlns:p14="http://schemas.microsoft.com/office/powerpoint/2010/main" val="304827711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voyages </a:t>
            </a:r>
            <a:r>
              <a:rPr lang="fr-FR" dirty="0" smtClean="0"/>
              <a:t>culturels</a:t>
            </a:r>
            <a:endParaRPr lang="fr-FR" dirty="0"/>
          </a:p>
        </p:txBody>
      </p:sp>
      <p:sp>
        <p:nvSpPr>
          <p:cNvPr id="3" name="Espace réservé du contenu 2"/>
          <p:cNvSpPr>
            <a:spLocks noGrp="1"/>
          </p:cNvSpPr>
          <p:nvPr>
            <p:ph idx="1"/>
          </p:nvPr>
        </p:nvSpPr>
        <p:spPr/>
        <p:txBody>
          <a:bodyPr>
            <a:normAutofit fontScale="85000" lnSpcReduction="10000"/>
          </a:bodyPr>
          <a:lstStyle/>
          <a:p>
            <a:r>
              <a:rPr lang="fr-FR" sz="2000" dirty="0"/>
              <a:t>L</a:t>
            </a:r>
            <a:r>
              <a:rPr lang="fr-FR" sz="2000" dirty="0" smtClean="0"/>
              <a:t>’Italie, 17 jours, Rome, Florence, Venise, Naples</a:t>
            </a:r>
          </a:p>
          <a:p>
            <a:pPr lvl="1"/>
            <a:r>
              <a:rPr lang="fr-FR" sz="2000" dirty="0" smtClean="0"/>
              <a:t>27 mars au 12 avril 2017</a:t>
            </a:r>
          </a:p>
          <a:p>
            <a:r>
              <a:rPr lang="fr-FR" sz="2000" dirty="0" smtClean="0"/>
              <a:t>La Grèce, 17 jours</a:t>
            </a:r>
          </a:p>
          <a:p>
            <a:pPr lvl="1"/>
            <a:r>
              <a:rPr lang="fr-FR" sz="2000" dirty="0" smtClean="0"/>
              <a:t>19 </a:t>
            </a:r>
            <a:r>
              <a:rPr lang="fr-FR" sz="2000" dirty="0"/>
              <a:t>avril au 5 mai </a:t>
            </a:r>
            <a:r>
              <a:rPr lang="fr-FR" sz="2000" dirty="0" smtClean="0"/>
              <a:t>2017l</a:t>
            </a:r>
          </a:p>
          <a:p>
            <a:r>
              <a:rPr lang="fr-FR" sz="2000" dirty="0" smtClean="0"/>
              <a:t>La Sicile,  16 </a:t>
            </a:r>
            <a:r>
              <a:rPr lang="fr-FR" sz="2000" dirty="0" smtClean="0"/>
              <a:t>jours</a:t>
            </a:r>
          </a:p>
          <a:p>
            <a:pPr marL="582930" lvl="3" indent="0">
              <a:lnSpc>
                <a:spcPct val="150000"/>
              </a:lnSpc>
              <a:buNone/>
            </a:pPr>
            <a:r>
              <a:rPr lang="fr-FR" sz="2000" dirty="0" smtClean="0"/>
              <a:t>. 28 </a:t>
            </a:r>
            <a:r>
              <a:rPr lang="fr-FR" sz="2000" dirty="0"/>
              <a:t>octobre au 12 novembre </a:t>
            </a:r>
            <a:r>
              <a:rPr lang="fr-FR" sz="2000" dirty="0" smtClean="0"/>
              <a:t>2017</a:t>
            </a:r>
            <a:endParaRPr lang="fr-FR" sz="2000" dirty="0" smtClean="0"/>
          </a:p>
          <a:p>
            <a:r>
              <a:rPr lang="fr-FR" sz="2000" dirty="0" smtClean="0"/>
              <a:t>Le Pérou,  17 jours</a:t>
            </a:r>
          </a:p>
          <a:p>
            <a:pPr lvl="1"/>
            <a:r>
              <a:rPr lang="fr-FR" sz="2000" dirty="0" smtClean="0"/>
              <a:t>Fin novembre 2017</a:t>
            </a:r>
            <a:endParaRPr lang="fr-FR" sz="2000" dirty="0" smtClean="0"/>
          </a:p>
          <a:p>
            <a:pPr lvl="1"/>
            <a:endParaRPr lang="fr-FR" dirty="0" smtClean="0"/>
          </a:p>
          <a:p>
            <a:pPr lvl="1"/>
            <a:endParaRPr lang="fr-FR" dirty="0"/>
          </a:p>
        </p:txBody>
      </p:sp>
    </p:spTree>
    <p:extLst>
      <p:ext uri="{BB962C8B-B14F-4D97-AF65-F5344CB8AC3E}">
        <p14:creationId xmlns:p14="http://schemas.microsoft.com/office/powerpoint/2010/main" val="391585956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a:t>
            </a:r>
            <a:r>
              <a:rPr lang="fr-FR" smtClean="0"/>
              <a:t>voyages culturels</a:t>
            </a:r>
            <a:endParaRPr lang="fr-FR"/>
          </a:p>
        </p:txBody>
      </p:sp>
      <p:sp>
        <p:nvSpPr>
          <p:cNvPr id="3" name="Espace réservé du contenu 2"/>
          <p:cNvSpPr>
            <a:spLocks noGrp="1"/>
          </p:cNvSpPr>
          <p:nvPr>
            <p:ph idx="1"/>
          </p:nvPr>
        </p:nvSpPr>
        <p:spPr/>
        <p:txBody>
          <a:bodyPr/>
          <a:lstStyle/>
          <a:p>
            <a:r>
              <a:rPr lang="fr-FR" dirty="0"/>
              <a:t>Pour en savoir plus:</a:t>
            </a:r>
          </a:p>
          <a:p>
            <a:pPr lvl="1"/>
            <a:r>
              <a:rPr lang="fr-FR" dirty="0"/>
              <a:t>Site web: </a:t>
            </a:r>
          </a:p>
          <a:p>
            <a:pPr marL="514350" lvl="1" indent="0">
              <a:buNone/>
            </a:pPr>
            <a:r>
              <a:rPr lang="fr-FR" dirty="0">
                <a:hlinkClick r:id="rId2"/>
              </a:rPr>
              <a:t>https://www.lucguay.espaceweb.usherbrooke.ca/lguay/accueil.html</a:t>
            </a:r>
            <a:endParaRPr lang="fr-FR" dirty="0"/>
          </a:p>
          <a:p>
            <a:pPr lvl="1"/>
            <a:r>
              <a:rPr lang="fr-FR" dirty="0"/>
              <a:t>Cliquez sur:  PROPOSITIONS DE VOYAGES CULTURELS EN 2017</a:t>
            </a:r>
          </a:p>
          <a:p>
            <a:pPr lvl="1"/>
            <a:r>
              <a:rPr lang="fr-FR" dirty="0"/>
              <a:t>Site du Club Aventure de Sherbrooke: </a:t>
            </a:r>
          </a:p>
          <a:p>
            <a:pPr lvl="2"/>
            <a:r>
              <a:rPr lang="fr-FR" dirty="0">
                <a:hlinkClick r:id="rId3"/>
              </a:rPr>
              <a:t>http://www.clubaventuresherbrooke.ca</a:t>
            </a:r>
            <a:endParaRPr lang="fr-FR" dirty="0"/>
          </a:p>
          <a:p>
            <a:endParaRPr lang="fr-FR" dirty="0"/>
          </a:p>
        </p:txBody>
      </p:sp>
    </p:spTree>
    <p:extLst>
      <p:ext uri="{BB962C8B-B14F-4D97-AF65-F5344CB8AC3E}">
        <p14:creationId xmlns:p14="http://schemas.microsoft.com/office/powerpoint/2010/main" val="32498105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obelix.jpg                                                     00084D2CMacintosh HD                   7C26334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20763" y="1133475"/>
            <a:ext cx="7075487" cy="4548188"/>
          </a:xfrm>
        </p:spPr>
      </p:pic>
    </p:spTree>
    <p:extLst>
      <p:ext uri="{BB962C8B-B14F-4D97-AF65-F5344CB8AC3E}">
        <p14:creationId xmlns:p14="http://schemas.microsoft.com/office/powerpoint/2010/main" val="5203811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marque de</a:t>
            </a:r>
            <a:r>
              <a:rPr lang="is-IS" dirty="0" smtClean="0"/>
              <a:t>…commerce!</a:t>
            </a:r>
            <a:endParaRPr lang="fr-FR" dirty="0"/>
          </a:p>
        </p:txBody>
      </p:sp>
      <p:pic>
        <p:nvPicPr>
          <p:cNvPr id="4" name="Espace réservé du contenu 3" descr="Capture d’écran 2016-01-26 à 16.55.56.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371600" y="2132214"/>
            <a:ext cx="6400800" cy="3048001"/>
          </a:xfrm>
        </p:spPr>
      </p:pic>
      <p:sp>
        <p:nvSpPr>
          <p:cNvPr id="3" name="ZoneTexte 2"/>
          <p:cNvSpPr txBox="1"/>
          <p:nvPr/>
        </p:nvSpPr>
        <p:spPr>
          <a:xfrm>
            <a:off x="2120513" y="5212474"/>
            <a:ext cx="4683270" cy="461665"/>
          </a:xfrm>
          <a:prstGeom prst="rect">
            <a:avLst/>
          </a:prstGeom>
          <a:noFill/>
        </p:spPr>
        <p:txBody>
          <a:bodyPr wrap="square" rtlCol="0">
            <a:spAutoFit/>
          </a:bodyPr>
          <a:lstStyle/>
          <a:p>
            <a:r>
              <a:rPr lang="fr-FR" sz="2400" b="1" dirty="0" err="1" smtClean="0"/>
              <a:t>Senatus</a:t>
            </a:r>
            <a:r>
              <a:rPr lang="fr-FR" sz="2400" b="1" dirty="0" smtClean="0"/>
              <a:t> </a:t>
            </a:r>
            <a:r>
              <a:rPr lang="fr-FR" sz="2400" b="1" dirty="0" err="1" smtClean="0"/>
              <a:t>Populus</a:t>
            </a:r>
            <a:r>
              <a:rPr lang="fr-FR" sz="2400" b="1" dirty="0" smtClean="0"/>
              <a:t> Que </a:t>
            </a:r>
            <a:r>
              <a:rPr lang="fr-FR" sz="2400" b="1" dirty="0" err="1" smtClean="0"/>
              <a:t>Romanus</a:t>
            </a:r>
            <a:endParaRPr lang="fr-FR" sz="2400" b="1" dirty="0"/>
          </a:p>
        </p:txBody>
      </p:sp>
    </p:spTree>
    <p:extLst>
      <p:ext uri="{BB962C8B-B14F-4D97-AF65-F5344CB8AC3E}">
        <p14:creationId xmlns:p14="http://schemas.microsoft.com/office/powerpoint/2010/main" val="21853589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fr-FR" smtClean="0">
                <a:cs typeface="+mj-cs"/>
              </a:rPr>
              <a:t>SPQR</a:t>
            </a:r>
          </a:p>
        </p:txBody>
      </p:sp>
      <p:graphicFrame>
        <p:nvGraphicFramePr>
          <p:cNvPr id="30722" name="Object 3"/>
          <p:cNvGraphicFramePr>
            <a:graphicFrameLocks noGrp="1" noChangeAspect="1"/>
          </p:cNvGraphicFramePr>
          <p:nvPr>
            <p:ph type="dgm" idx="1"/>
            <p:extLst>
              <p:ext uri="{D42A27DB-BD31-4B8C-83A1-F6EECF244321}">
                <p14:modId xmlns:p14="http://schemas.microsoft.com/office/powerpoint/2010/main" val="3758615448"/>
              </p:ext>
            </p:extLst>
          </p:nvPr>
        </p:nvGraphicFramePr>
        <p:xfrm>
          <a:off x="1122993" y="1178441"/>
          <a:ext cx="6674989" cy="4591781"/>
        </p:xfrm>
        <a:graphic>
          <a:graphicData uri="http://schemas.openxmlformats.org/presentationml/2006/ole">
            <mc:AlternateContent xmlns:mc="http://schemas.openxmlformats.org/markup-compatibility/2006">
              <mc:Choice xmlns:v="urn:schemas-microsoft-com:vml" Requires="v">
                <p:oleObj spid="_x0000_s2239" name="Microsoft Organigramme hiérarchique" r:id="rId3" imgW="9194800" imgH="6324600" progId="MSOrgChart.2">
                  <p:embed followColorScheme="full"/>
                </p:oleObj>
              </mc:Choice>
              <mc:Fallback>
                <p:oleObj name="Microsoft Organigramme hiérarchique" r:id="rId3" imgW="9194800" imgH="6324600" progId="MSOrgChart.2">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93" y="1178441"/>
                        <a:ext cx="6674989" cy="45917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602365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5705</TotalTime>
  <Words>2353</Words>
  <Application>Microsoft Macintosh PowerPoint</Application>
  <PresentationFormat>Présentation à l'écran (4:3)</PresentationFormat>
  <Paragraphs>296</Paragraphs>
  <Slides>66</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66</vt:i4>
      </vt:variant>
    </vt:vector>
  </HeadingPairs>
  <TitlesOfParts>
    <vt:vector size="69" baseType="lpstr">
      <vt:lpstr>Couture</vt:lpstr>
      <vt:lpstr>Microsoft Organigramme hiérarchique</vt:lpstr>
      <vt:lpstr>Document Microsoft Word</vt:lpstr>
      <vt:lpstr>Les rois du monde :   les Romains de l’Antiquité cours 1 </vt:lpstr>
      <vt:lpstr>Notes de cours</vt:lpstr>
      <vt:lpstr>L’histoire et les traces à interpréter!</vt:lpstr>
      <vt:lpstr>Des traces qui « parlent »</vt:lpstr>
      <vt:lpstr>Ligne du temps historique</vt:lpstr>
      <vt:lpstr>Rome et les pays conquis</vt:lpstr>
      <vt:lpstr>Présentation PowerPoint</vt:lpstr>
      <vt:lpstr>une marque de…commerce!</vt:lpstr>
      <vt:lpstr>SPQR</vt:lpstr>
      <vt:lpstr>Présentation PowerPoint</vt:lpstr>
      <vt:lpstr>La république romaine</vt:lpstr>
      <vt:lpstr>Conquêtes romaines</vt:lpstr>
      <vt:lpstr>Rome et 3 grandes puissances</vt:lpstr>
      <vt:lpstr>Présentation PowerPoint</vt:lpstr>
      <vt:lpstr>Présentation PowerPoint</vt:lpstr>
      <vt:lpstr>Présentation PowerPoint</vt:lpstr>
      <vt:lpstr>Présentation PowerPoint</vt:lpstr>
      <vt:lpstr>Présentation PowerPoint</vt:lpstr>
      <vt:lpstr>Présentation PowerPoint</vt:lpstr>
      <vt:lpstr>Première PROVINCE ROMAINE: la sicile</vt:lpstr>
      <vt:lpstr>Présentation PowerPoint</vt:lpstr>
      <vt:lpstr>La Sicile</vt:lpstr>
      <vt:lpstr>La Sicile</vt:lpstr>
      <vt:lpstr>Des cas de corruption dans la gestion d’une province?</vt:lpstr>
      <vt:lpstr>Présentation PowerPoint</vt:lpstr>
      <vt:lpstr>Qu’est-ce qu’une province…romaine?</vt:lpstr>
      <vt:lpstr>Imposition …</vt:lpstr>
      <vt:lpstr>romanisation</vt:lpstr>
      <vt:lpstr>Administration d’une province romaine</vt:lpstr>
      <vt:lpstr>Administration d’une province romaine</vt:lpstr>
      <vt:lpstr>Administration d’une province romaine</vt:lpstr>
      <vt:lpstr>Le « bonheur » d’être conquis!!!</vt:lpstr>
      <vt:lpstr>Conquêtes = richesses</vt:lpstr>
      <vt:lpstr>Présentation PowerPoint</vt:lpstr>
      <vt:lpstr>Taxes, impôts, tributs</vt:lpstr>
      <vt:lpstr>Le « malheur » d’être conquis!!!</vt:lpstr>
      <vt:lpstr>Fous les romains?</vt:lpstr>
      <vt:lpstr>1.Les guerres autour du bassin méditerranéen</vt:lpstr>
      <vt:lpstr>Présentation PowerPoint</vt:lpstr>
      <vt:lpstr>Ses armes</vt:lpstr>
      <vt:lpstr>La légion: toute une organisation!</vt:lpstr>
      <vt:lpstr>Officiers de l’armée</vt:lpstr>
      <vt:lpstr>Présentation PowerPoint</vt:lpstr>
      <vt:lpstr>Présentation PowerPoint</vt:lpstr>
      <vt:lpstr>Présentation PowerPoint</vt:lpstr>
      <vt:lpstr>Une organisation hors pair:-)</vt:lpstr>
      <vt:lpstr>légions</vt:lpstr>
      <vt:lpstr>Les besoins en soldats</vt:lpstr>
      <vt:lpstr>Machines de guerre: baliste</vt:lpstr>
      <vt:lpstr>Le bélier</vt:lpstr>
      <vt:lpstr>La « tortue »</vt:lpstr>
      <vt:lpstr>Présentation PowerPoint</vt:lpstr>
      <vt:lpstr>Présentation PowerPoint</vt:lpstr>
      <vt:lpstr>Et pour se reposer le soir, le camp romain</vt:lpstr>
      <vt:lpstr>Camps romain</vt:lpstr>
      <vt:lpstr>Le soldat romain</vt:lpstr>
      <vt:lpstr>Présentation PowerPoint</vt:lpstr>
      <vt:lpstr>Les provinces romaines</vt:lpstr>
      <vt:lpstr>2. La paix romaine</vt:lpstr>
      <vt:lpstr>Présentation PowerPoint</vt:lpstr>
      <vt:lpstr>Conseils à un gouverneur</vt:lpstr>
      <vt:lpstr>3. l’intégration des élites locales</vt:lpstr>
      <vt:lpstr>Des traces partout…</vt:lpstr>
      <vt:lpstr>La semaine prochaine:</vt:lpstr>
      <vt:lpstr>Des voyages culturels</vt:lpstr>
      <vt:lpstr>Des voyages culturels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rois du monde :   les Romains de l’Antiquité </dc:title>
  <dc:creator>évaluateur texte</dc:creator>
  <cp:lastModifiedBy>évaluateur texte</cp:lastModifiedBy>
  <cp:revision>195</cp:revision>
  <dcterms:created xsi:type="dcterms:W3CDTF">2016-01-26T21:43:11Z</dcterms:created>
  <dcterms:modified xsi:type="dcterms:W3CDTF">2016-09-14T21:05:53Z</dcterms:modified>
</cp:coreProperties>
</file>