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258" r:id="rId3"/>
    <p:sldId id="257" r:id="rId4"/>
    <p:sldId id="326" r:id="rId5"/>
    <p:sldId id="327" r:id="rId6"/>
    <p:sldId id="328" r:id="rId7"/>
    <p:sldId id="329" r:id="rId8"/>
    <p:sldId id="330" r:id="rId9"/>
    <p:sldId id="331" r:id="rId10"/>
    <p:sldId id="332" r:id="rId11"/>
    <p:sldId id="333" r:id="rId12"/>
    <p:sldId id="265" r:id="rId13"/>
    <p:sldId id="266" r:id="rId14"/>
    <p:sldId id="267" r:id="rId15"/>
    <p:sldId id="302" r:id="rId16"/>
    <p:sldId id="268" r:id="rId17"/>
    <p:sldId id="325" r:id="rId18"/>
    <p:sldId id="303" r:id="rId19"/>
    <p:sldId id="269" r:id="rId20"/>
    <p:sldId id="322" r:id="rId21"/>
    <p:sldId id="270" r:id="rId22"/>
    <p:sldId id="271" r:id="rId23"/>
    <p:sldId id="272" r:id="rId24"/>
    <p:sldId id="304" r:id="rId25"/>
    <p:sldId id="305" r:id="rId26"/>
    <p:sldId id="306" r:id="rId27"/>
    <p:sldId id="307" r:id="rId28"/>
    <p:sldId id="308" r:id="rId29"/>
    <p:sldId id="324" r:id="rId30"/>
    <p:sldId id="273" r:id="rId31"/>
    <p:sldId id="276" r:id="rId32"/>
    <p:sldId id="274" r:id="rId33"/>
    <p:sldId id="275" r:id="rId34"/>
    <p:sldId id="309" r:id="rId35"/>
    <p:sldId id="277" r:id="rId36"/>
    <p:sldId id="310" r:id="rId37"/>
    <p:sldId id="278" r:id="rId38"/>
    <p:sldId id="311" r:id="rId39"/>
    <p:sldId id="279" r:id="rId40"/>
    <p:sldId id="280" r:id="rId41"/>
    <p:sldId id="281" r:id="rId42"/>
    <p:sldId id="312" r:id="rId43"/>
    <p:sldId id="283" r:id="rId44"/>
    <p:sldId id="282" r:id="rId45"/>
    <p:sldId id="313" r:id="rId46"/>
    <p:sldId id="314" r:id="rId47"/>
    <p:sldId id="284" r:id="rId48"/>
    <p:sldId id="315" r:id="rId49"/>
    <p:sldId id="285" r:id="rId50"/>
    <p:sldId id="286" r:id="rId51"/>
    <p:sldId id="288" r:id="rId52"/>
    <p:sldId id="289" r:id="rId53"/>
    <p:sldId id="287" r:id="rId54"/>
    <p:sldId id="297" r:id="rId55"/>
    <p:sldId id="334" r:id="rId56"/>
    <p:sldId id="323" r:id="rId57"/>
    <p:sldId id="335" r:id="rId58"/>
    <p:sldId id="298" r:id="rId59"/>
    <p:sldId id="292" r:id="rId60"/>
    <p:sldId id="290" r:id="rId61"/>
    <p:sldId id="291" r:id="rId62"/>
    <p:sldId id="293" r:id="rId63"/>
    <p:sldId id="336" r:id="rId64"/>
    <p:sldId id="317" r:id="rId65"/>
    <p:sldId id="294" r:id="rId66"/>
    <p:sldId id="296" r:id="rId67"/>
    <p:sldId id="295" r:id="rId68"/>
    <p:sldId id="299" r:id="rId69"/>
    <p:sldId id="300" r:id="rId70"/>
    <p:sldId id="301" r:id="rId71"/>
    <p:sldId id="318" r:id="rId72"/>
    <p:sldId id="319" r:id="rId73"/>
    <p:sldId id="320" r:id="rId74"/>
    <p:sldId id="321" r:id="rId7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20" y="-4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65DEBA-01AC-7045-8D40-C623024D76A3}" type="datetimeFigureOut">
              <a:rPr lang="fr-FR" smtClean="0"/>
              <a:t>16-09-21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69230-98C7-B843-B83E-9FA11151A9E8}" type="slidenum">
              <a:rPr lang="fr-FR" smtClean="0"/>
              <a:t>‹#›</a:t>
            </a:fld>
            <a:endParaRPr lang="fr-FR"/>
          </a:p>
        </p:txBody>
      </p:sp>
    </p:spTree>
    <p:extLst>
      <p:ext uri="{BB962C8B-B14F-4D97-AF65-F5344CB8AC3E}">
        <p14:creationId xmlns:p14="http://schemas.microsoft.com/office/powerpoint/2010/main" val="1227106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Construction sur 5 ans, 1000 ouvriers,</a:t>
            </a:r>
            <a:r>
              <a:rPr lang="fr-FR" baseline="0" dirty="0" smtClean="0"/>
              <a:t> 11 millions de blocs</a:t>
            </a:r>
            <a:endParaRPr lang="fr-FR" dirty="0"/>
          </a:p>
        </p:txBody>
      </p:sp>
      <p:sp>
        <p:nvSpPr>
          <p:cNvPr id="4" name="Espace réservé du numéro de diapositive 3"/>
          <p:cNvSpPr>
            <a:spLocks noGrp="1"/>
          </p:cNvSpPr>
          <p:nvPr>
            <p:ph type="sldNum" sz="quarter" idx="10"/>
          </p:nvPr>
        </p:nvSpPr>
        <p:spPr/>
        <p:txBody>
          <a:bodyPr/>
          <a:lstStyle/>
          <a:p>
            <a:fld id="{A8C69230-98C7-B843-B83E-9FA11151A9E8}" type="slidenum">
              <a:rPr lang="fr-FR" smtClean="0"/>
              <a:t>19</a:t>
            </a:fld>
            <a:endParaRPr lang="fr-FR"/>
          </a:p>
        </p:txBody>
      </p:sp>
    </p:spTree>
    <p:extLst>
      <p:ext uri="{BB962C8B-B14F-4D97-AF65-F5344CB8AC3E}">
        <p14:creationId xmlns:p14="http://schemas.microsoft.com/office/powerpoint/2010/main" val="7685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C69230-98C7-B843-B83E-9FA11151A9E8}" type="slidenum">
              <a:rPr lang="fr-FR" smtClean="0"/>
              <a:t>68</a:t>
            </a:fld>
            <a:endParaRPr lang="fr-FR"/>
          </a:p>
        </p:txBody>
      </p:sp>
    </p:spTree>
    <p:extLst>
      <p:ext uri="{BB962C8B-B14F-4D97-AF65-F5344CB8AC3E}">
        <p14:creationId xmlns:p14="http://schemas.microsoft.com/office/powerpoint/2010/main" val="3562969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fr-CA" smtClean="0"/>
              <a:t>Cliquez et modifiez le titre</a:t>
            </a:r>
            <a:endParaRPr lang="en-US" dirty="0"/>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US" dirty="0"/>
          </a:p>
        </p:txBody>
      </p:sp>
      <p:sp>
        <p:nvSpPr>
          <p:cNvPr id="4" name="Date Placeholder 3"/>
          <p:cNvSpPr>
            <a:spLocks noGrp="1"/>
          </p:cNvSpPr>
          <p:nvPr>
            <p:ph type="dt" sz="half" idx="10"/>
          </p:nvPr>
        </p:nvSpPr>
        <p:spPr bwMode="white"/>
        <p:txBody>
          <a:bodyPr/>
          <a:lstStyle/>
          <a:p>
            <a:fld id="{F1C44A36-4BC7-374A-904B-75CB871BD8E2}" type="datetimeFigureOut">
              <a:rPr lang="fr-FR" smtClean="0"/>
              <a:t>16-09-21</a:t>
            </a:fld>
            <a:endParaRPr lang="fr-FR"/>
          </a:p>
        </p:txBody>
      </p:sp>
      <p:sp>
        <p:nvSpPr>
          <p:cNvPr id="5" name="Footer Placeholder 4"/>
          <p:cNvSpPr>
            <a:spLocks noGrp="1"/>
          </p:cNvSpPr>
          <p:nvPr>
            <p:ph type="ftr" sz="quarter" idx="11"/>
          </p:nvPr>
        </p:nvSpPr>
        <p:spPr bwMode="white"/>
        <p:txBody>
          <a:bodyPr/>
          <a:lstStyle/>
          <a:p>
            <a:endParaRPr lang="fr-FR"/>
          </a:p>
        </p:txBody>
      </p:sp>
      <p:sp>
        <p:nvSpPr>
          <p:cNvPr id="6" name="Slide Number Placeholder 5"/>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F1C44A36-4BC7-374A-904B-75CB871BD8E2}" type="datetimeFigureOut">
              <a:rPr lang="fr-FR" smtClean="0"/>
              <a:t>16-09-21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fr-CA" smtClean="0"/>
              <a:t>Cliquez et modifiez le titre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F1C44A36-4BC7-374A-904B-75CB871BD8E2}" type="datetimeFigureOut">
              <a:rPr lang="fr-FR" smtClean="0"/>
              <a:t>16-09-21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0A1AAB58-0B12-5049-BBFB-0C54FBDE7490}" type="slidenum">
              <a:rPr lang="fr-FR"/>
              <a:pPr>
                <a:defRPr/>
              </a:pPr>
              <a:t>‹#›</a:t>
            </a:fld>
            <a:endParaRPr lang="fr-FR"/>
          </a:p>
        </p:txBody>
      </p:sp>
    </p:spTree>
    <p:extLst>
      <p:ext uri="{BB962C8B-B14F-4D97-AF65-F5344CB8AC3E}">
        <p14:creationId xmlns:p14="http://schemas.microsoft.com/office/powerpoint/2010/main" val="337757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F1C44A36-4BC7-374A-904B-75CB871BD8E2}" type="datetimeFigureOut">
              <a:rPr lang="fr-FR" smtClean="0"/>
              <a:t>16-09-21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32ACEA-42E5-4549-AD2D-49A4AFDE76F0}" type="slidenum">
              <a:rPr lang="fr-FR" smtClean="0"/>
              <a:t>‹#›</a:t>
            </a:fld>
            <a:endParaRPr lang="fr-FR"/>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C44A36-4BC7-374A-904B-75CB871BD8E2}" type="datetimeFigureOut">
              <a:rPr lang="fr-FR" smtClean="0"/>
              <a:t>16-09-21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32ACEA-42E5-4549-AD2D-49A4AFDE76F0}"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fr-CA" smtClean="0"/>
              <a:t>Cliquez et modifiez le titre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p>
            <a:r>
              <a:rPr lang="fr-CA" smtClean="0"/>
              <a:t>Cliquez et modifiez le titre</a:t>
            </a:r>
            <a:endParaRPr lang="en-US"/>
          </a:p>
        </p:txBody>
      </p:sp>
      <p:sp>
        <p:nvSpPr>
          <p:cNvPr id="5" name="Date Placeholder 4"/>
          <p:cNvSpPr>
            <a:spLocks noGrp="1"/>
          </p:cNvSpPr>
          <p:nvPr>
            <p:ph type="dt" sz="half" idx="10"/>
          </p:nvPr>
        </p:nvSpPr>
        <p:spPr/>
        <p:txBody>
          <a:bodyPr/>
          <a:lstStyle/>
          <a:p>
            <a:fld id="{F1C44A36-4BC7-374A-904B-75CB871BD8E2}" type="datetimeFigureOut">
              <a:rPr lang="fr-FR" smtClean="0"/>
              <a:t>16-09-21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32ACEA-42E5-4549-AD2D-49A4AFDE76F0}" type="slidenum">
              <a:rPr lang="fr-FR" smtClean="0"/>
              <a:t>‹#›</a:t>
            </a:fld>
            <a:endParaRPr lang="fr-FR"/>
          </a:p>
        </p:txBody>
      </p:sp>
      <p:sp>
        <p:nvSpPr>
          <p:cNvPr id="12" name="Content Placeholder 11"/>
          <p:cNvSpPr>
            <a:spLocks noGrp="1"/>
          </p:cNvSpPr>
          <p:nvPr>
            <p:ph sz="quarter" idx="14"/>
          </p:nvPr>
        </p:nvSpPr>
        <p:spPr>
          <a:xfrm>
            <a:off x="46482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cstate="email">
            <a:clrChange>
              <a:clrFrom>
                <a:srgbClr val="000000">
                  <a:alpha val="0"/>
                </a:srgbClr>
              </a:clrFrom>
              <a:clrTo>
                <a:srgbClr val="000000">
                  <a:alpha val="0"/>
                </a:srgbClr>
              </a:clrTo>
            </a:clrChang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lvl1pPr>
              <a:defRPr/>
            </a:lvl1pPr>
          </a:lstStyle>
          <a:p>
            <a:r>
              <a:rPr lang="fr-CA" smtClean="0"/>
              <a:t>Cliquez et modifiez le titre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7" name="Date Placeholder 6"/>
          <p:cNvSpPr>
            <a:spLocks noGrp="1"/>
          </p:cNvSpPr>
          <p:nvPr>
            <p:ph type="dt" sz="half" idx="10"/>
          </p:nvPr>
        </p:nvSpPr>
        <p:spPr/>
        <p:txBody>
          <a:bodyPr/>
          <a:lstStyle/>
          <a:p>
            <a:fld id="{F1C44A36-4BC7-374A-904B-75CB871BD8E2}" type="datetimeFigureOut">
              <a:rPr lang="fr-FR" smtClean="0"/>
              <a:t>16-09-21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Date Placeholder 2"/>
          <p:cNvSpPr>
            <a:spLocks noGrp="1"/>
          </p:cNvSpPr>
          <p:nvPr>
            <p:ph type="dt" sz="half" idx="10"/>
          </p:nvPr>
        </p:nvSpPr>
        <p:spPr/>
        <p:txBody>
          <a:bodyPr/>
          <a:lstStyle/>
          <a:p>
            <a:fld id="{F1C44A36-4BC7-374A-904B-75CB871BD8E2}" type="datetimeFigureOut">
              <a:rPr lang="fr-FR" smtClean="0"/>
              <a:t>16-09-21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432ACEA-42E5-4549-AD2D-49A4AFDE76F0}"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C44A36-4BC7-374A-904B-75CB871BD8E2}" type="datetimeFigureOut">
              <a:rPr lang="fr-FR" smtClean="0"/>
              <a:t>16-09-21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F1C44A36-4BC7-374A-904B-75CB871BD8E2}" type="datetimeFigureOut">
              <a:rPr lang="fr-FR" smtClean="0"/>
              <a:t>16-09-21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32ACEA-42E5-4549-AD2D-49A4AFDE76F0}" type="slidenum">
              <a:rPr lang="fr-FR" smtClean="0"/>
              <a:t>‹#›</a:t>
            </a:fld>
            <a:endParaRPr lang="fr-FR"/>
          </a:p>
        </p:txBody>
      </p:sp>
      <p:sp>
        <p:nvSpPr>
          <p:cNvPr id="9" name="Content Placeholder 8"/>
          <p:cNvSpPr>
            <a:spLocks noGrp="1"/>
          </p:cNvSpPr>
          <p:nvPr>
            <p:ph sz="quarter" idx="13"/>
          </p:nvPr>
        </p:nvSpPr>
        <p:spPr>
          <a:xfrm>
            <a:off x="1371600" y="1676400"/>
            <a:ext cx="3276600" cy="3505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F1C44A36-4BC7-374A-904B-75CB871BD8E2}" type="datetimeFigureOut">
              <a:rPr lang="fr-FR" smtClean="0"/>
              <a:t>16-09-21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32ACEA-42E5-4549-AD2D-49A4AFDE76F0}"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fr-CA" smtClean="0"/>
              <a:t>Cliquez et modifiez le titre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F1C44A36-4BC7-374A-904B-75CB871BD8E2}" type="datetimeFigureOut">
              <a:rPr lang="fr-FR" smtClean="0"/>
              <a:t>16-09-21</a:t>
            </a:fld>
            <a:endParaRPr lang="fr-F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fr-F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A432ACEA-42E5-4549-AD2D-49A4AFDE76F0}"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hyperlink" Target="http://www.maxisciences.com/mosaique/d-039-incroyables-mosaiques-greco-romaines-decouvertes-sur-un-site-en-turquie_art37113.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Document_Microsoft_Word_97_-_20041.doc"/><Relationship Id="rId4"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mnesviae.org./fr/"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070619"/>
            <a:ext cx="6400800" cy="2084061"/>
          </a:xfrm>
        </p:spPr>
        <p:txBody>
          <a:bodyPr>
            <a:normAutofit/>
          </a:bodyPr>
          <a:lstStyle/>
          <a:p>
            <a:r>
              <a:rPr lang="fr-CA" sz="2800" dirty="0"/>
              <a:t>Les rois du monde :  </a:t>
            </a:r>
            <a:br>
              <a:rPr lang="fr-CA" sz="2800" dirty="0"/>
            </a:br>
            <a:r>
              <a:rPr lang="fr-CA" sz="2800" dirty="0"/>
              <a:t>les Romains de l’Antiquité</a:t>
            </a:r>
            <a:br>
              <a:rPr lang="fr-CA" sz="2800" dirty="0"/>
            </a:br>
            <a:r>
              <a:rPr lang="fr-CA" sz="2800" dirty="0"/>
              <a:t>cours 2</a:t>
            </a:r>
            <a:br>
              <a:rPr lang="fr-CA" sz="2800" dirty="0"/>
            </a:br>
            <a:endParaRPr lang="fr-FR" sz="2800" dirty="0"/>
          </a:p>
        </p:txBody>
      </p:sp>
      <p:sp>
        <p:nvSpPr>
          <p:cNvPr id="3" name="Sous-titre 2"/>
          <p:cNvSpPr>
            <a:spLocks noGrp="1"/>
          </p:cNvSpPr>
          <p:nvPr>
            <p:ph type="subTitle" idx="1"/>
          </p:nvPr>
        </p:nvSpPr>
        <p:spPr/>
        <p:txBody>
          <a:bodyPr>
            <a:normAutofit fontScale="70000" lnSpcReduction="20000"/>
          </a:bodyPr>
          <a:lstStyle/>
          <a:p>
            <a:r>
              <a:rPr lang="fr-FR" dirty="0"/>
              <a:t>Luc Guay, </a:t>
            </a:r>
            <a:r>
              <a:rPr lang="fr-FR" dirty="0" err="1"/>
              <a:t>Ph.D</a:t>
            </a:r>
            <a:r>
              <a:rPr lang="fr-FR" dirty="0"/>
              <a:t> didactique de l’histoire</a:t>
            </a:r>
          </a:p>
          <a:p>
            <a:r>
              <a:rPr lang="fr-FR" dirty="0"/>
              <a:t>UTA, automne 2016</a:t>
            </a:r>
          </a:p>
          <a:p>
            <a:endParaRPr lang="fr-FR" dirty="0"/>
          </a:p>
        </p:txBody>
      </p:sp>
    </p:spTree>
    <p:extLst>
      <p:ext uri="{BB962C8B-B14F-4D97-AF65-F5344CB8AC3E}">
        <p14:creationId xmlns:p14="http://schemas.microsoft.com/office/powerpoint/2010/main" val="242942385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lan_route.png"/>
          <p:cNvPicPr>
            <a:picLocks noGrp="1" noChangeAspect="1"/>
          </p:cNvPicPr>
          <p:nvPr>
            <p:ph idx="1"/>
          </p:nvPr>
        </p:nvPicPr>
        <p:blipFill>
          <a:blip r:embed="rId2" cstate="email">
            <a:extLst>
              <a:ext uri="{28A0092B-C50C-407E-A947-70E740481C1C}">
                <a14:useLocalDpi xmlns:a14="http://schemas.microsoft.com/office/drawing/2010/main"/>
              </a:ext>
            </a:extLst>
          </a:blip>
          <a:srcRect l="-64545" r="-64545"/>
          <a:stretch>
            <a:fillRect/>
          </a:stretch>
        </p:blipFill>
        <p:spPr>
          <a:xfrm>
            <a:off x="-1624603" y="1106834"/>
            <a:ext cx="10261723" cy="4886536"/>
          </a:xfrm>
        </p:spPr>
      </p:pic>
      <p:sp>
        <p:nvSpPr>
          <p:cNvPr id="5" name="ZoneTexte 4"/>
          <p:cNvSpPr txBox="1"/>
          <p:nvPr/>
        </p:nvSpPr>
        <p:spPr>
          <a:xfrm>
            <a:off x="5569712" y="2781511"/>
            <a:ext cx="2656684" cy="2862323"/>
          </a:xfrm>
          <a:prstGeom prst="rect">
            <a:avLst/>
          </a:prstGeom>
          <a:noFill/>
        </p:spPr>
        <p:txBody>
          <a:bodyPr wrap="square" rtlCol="0">
            <a:spAutoFit/>
          </a:bodyPr>
          <a:lstStyle/>
          <a:p>
            <a:r>
              <a:rPr lang="fr-FR" dirty="0" smtClean="0"/>
              <a:t>C</a:t>
            </a:r>
            <a:r>
              <a:rPr lang="is-IS" dirty="0" smtClean="0"/>
              <a:t>onstruction:</a:t>
            </a:r>
          </a:p>
          <a:p>
            <a:pPr lvl="1"/>
            <a:r>
              <a:rPr lang="fr-FR" dirty="0" smtClean="0"/>
              <a:t>C</a:t>
            </a:r>
            <a:r>
              <a:rPr lang="is-IS" dirty="0" smtClean="0"/>
              <a:t>ailloux, sable, pierres plates</a:t>
            </a:r>
          </a:p>
          <a:p>
            <a:pPr lvl="1"/>
            <a:r>
              <a:rPr lang="fr-FR" dirty="0" smtClean="0"/>
              <a:t>C</a:t>
            </a:r>
            <a:r>
              <a:rPr lang="is-IS" dirty="0" smtClean="0"/>
              <a:t>reuser jusqu’à 1 m</a:t>
            </a:r>
          </a:p>
          <a:p>
            <a:pPr lvl="1"/>
            <a:r>
              <a:rPr lang="fr-FR" dirty="0" smtClean="0"/>
              <a:t>C</a:t>
            </a:r>
            <a:r>
              <a:rPr lang="is-IS" dirty="0" smtClean="0"/>
              <a:t>entre de la voie bombée pour l’évacuation des eaux sur les côtés.</a:t>
            </a:r>
          </a:p>
          <a:p>
            <a:pPr lvl="1"/>
            <a:r>
              <a:rPr lang="is-IS" smtClean="0"/>
              <a:t>1 km coûtait 340 000 sesterces...</a:t>
            </a:r>
            <a:endParaRPr lang="fr-FR" dirty="0" smtClean="0"/>
          </a:p>
        </p:txBody>
      </p:sp>
    </p:spTree>
    <p:extLst>
      <p:ext uri="{BB962C8B-B14F-4D97-AF65-F5344CB8AC3E}">
        <p14:creationId xmlns:p14="http://schemas.microsoft.com/office/powerpoint/2010/main" val="28025551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hemins - copie.jpg"/>
          <p:cNvPicPr>
            <a:picLocks noGrp="1" noChangeAspect="1"/>
          </p:cNvPicPr>
          <p:nvPr>
            <p:ph idx="1"/>
          </p:nvPr>
        </p:nvPicPr>
        <p:blipFill>
          <a:blip r:embed="rId2" cstate="email">
            <a:extLst>
              <a:ext uri="{28A0092B-C50C-407E-A947-70E740481C1C}">
                <a14:useLocalDpi xmlns:a14="http://schemas.microsoft.com/office/drawing/2010/main"/>
              </a:ext>
            </a:extLst>
          </a:blip>
          <a:srcRect t="-8054" b="-8054"/>
          <a:stretch>
            <a:fillRect/>
          </a:stretch>
        </p:blipFill>
        <p:spPr>
          <a:xfrm>
            <a:off x="1014413" y="995363"/>
            <a:ext cx="7297737" cy="4841875"/>
          </a:xfrm>
        </p:spPr>
      </p:pic>
    </p:spTree>
    <p:extLst>
      <p:ext uri="{BB962C8B-B14F-4D97-AF65-F5344CB8AC3E}">
        <p14:creationId xmlns:p14="http://schemas.microsoft.com/office/powerpoint/2010/main" val="143906375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 </a:t>
            </a:r>
            <a:r>
              <a:rPr lang="fr-FR" dirty="0"/>
              <a:t>Les aqueducs</a:t>
            </a:r>
          </a:p>
        </p:txBody>
      </p:sp>
      <p:sp>
        <p:nvSpPr>
          <p:cNvPr id="3" name="Espace réservé du contenu 2"/>
          <p:cNvSpPr>
            <a:spLocks noGrp="1"/>
          </p:cNvSpPr>
          <p:nvPr>
            <p:ph idx="1"/>
          </p:nvPr>
        </p:nvSpPr>
        <p:spPr/>
        <p:txBody>
          <a:bodyPr>
            <a:normAutofit/>
          </a:bodyPr>
          <a:lstStyle/>
          <a:p>
            <a:pPr lvl="1"/>
            <a:r>
              <a:rPr lang="fr-CA" dirty="0" smtClean="0"/>
              <a:t>Pour approvisionner en eau les villes</a:t>
            </a:r>
          </a:p>
          <a:p>
            <a:pPr lvl="1"/>
            <a:r>
              <a:rPr lang="fr-CA" dirty="0" smtClean="0"/>
              <a:t>Super structure </a:t>
            </a:r>
            <a:r>
              <a:rPr lang="fr-CA" dirty="0"/>
              <a:t>en pierres et en </a:t>
            </a:r>
            <a:r>
              <a:rPr lang="fr-CA" dirty="0" smtClean="0"/>
              <a:t>briques</a:t>
            </a:r>
          </a:p>
          <a:p>
            <a:pPr lvl="2"/>
            <a:r>
              <a:rPr lang="fr-CA" dirty="0" smtClean="0"/>
              <a:t> </a:t>
            </a:r>
            <a:r>
              <a:rPr lang="fr-CA" dirty="0"/>
              <a:t>formés d’arches qui comprenait un canal qui laissait circuler les eaux qui provenaient de lacs voisins</a:t>
            </a:r>
            <a:r>
              <a:rPr lang="fr-CA" dirty="0" smtClean="0"/>
              <a:t>;</a:t>
            </a:r>
            <a:endParaRPr lang="fr-CA" dirty="0"/>
          </a:p>
          <a:p>
            <a:pPr lvl="1"/>
            <a:r>
              <a:rPr lang="fr-CA" dirty="0"/>
              <a:t>Les canaux étaient prévus selon des pentes calculées </a:t>
            </a:r>
            <a:endParaRPr lang="fr-CA" dirty="0" smtClean="0"/>
          </a:p>
          <a:p>
            <a:pPr lvl="2"/>
            <a:r>
              <a:rPr lang="fr-CA" dirty="0" smtClean="0"/>
              <a:t>l’eau devait s’écouler </a:t>
            </a:r>
            <a:r>
              <a:rPr lang="fr-CA" dirty="0"/>
              <a:t>par gravité jusqu’aux fontaines, thermes ou résidences privées</a:t>
            </a:r>
            <a:r>
              <a:rPr lang="fr-CA" dirty="0" smtClean="0"/>
              <a:t>.</a:t>
            </a:r>
          </a:p>
          <a:p>
            <a:pPr lvl="1"/>
            <a:r>
              <a:rPr lang="fr-CA" dirty="0" smtClean="0"/>
              <a:t>Illustration de la puissance de Rome et de son empereur!</a:t>
            </a:r>
            <a:endParaRPr lang="fr-CA" dirty="0"/>
          </a:p>
          <a:p>
            <a:pPr marL="514350" lvl="1" indent="0">
              <a:buNone/>
            </a:pPr>
            <a:endParaRPr lang="fr-CA" dirty="0"/>
          </a:p>
          <a:p>
            <a:pPr lvl="1"/>
            <a:r>
              <a:rPr lang="fr-CA" dirty="0"/>
              <a:t>Parmi les mieux conservés, notons celui du Pont du </a:t>
            </a:r>
            <a:r>
              <a:rPr lang="fr-CA" dirty="0" smtClean="0"/>
              <a:t>Gard et de Lyon </a:t>
            </a:r>
            <a:r>
              <a:rPr lang="fr-CA" dirty="0"/>
              <a:t>(France), de Ségovie (Espagne), Istanbul (Turquie);</a:t>
            </a:r>
          </a:p>
        </p:txBody>
      </p:sp>
    </p:spTree>
    <p:extLst>
      <p:ext uri="{BB962C8B-B14F-4D97-AF65-F5344CB8AC3E}">
        <p14:creationId xmlns:p14="http://schemas.microsoft.com/office/powerpoint/2010/main" val="325736258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ng"/>
          <p:cNvPicPr>
            <a:picLocks noGrp="1" noChangeAspect="1"/>
          </p:cNvPicPr>
          <p:nvPr>
            <p:ph idx="1"/>
          </p:nvPr>
        </p:nvPicPr>
        <p:blipFill>
          <a:blip r:embed="rId2" cstate="email">
            <a:extLst>
              <a:ext uri="{28A0092B-C50C-407E-A947-70E740481C1C}">
                <a14:useLocalDpi xmlns:a14="http://schemas.microsoft.com/office/drawing/2010/main"/>
              </a:ext>
            </a:extLst>
          </a:blip>
          <a:srcRect l="-4331" r="-4331"/>
          <a:stretch>
            <a:fillRect/>
          </a:stretch>
        </p:blipFill>
        <p:spPr>
          <a:xfrm>
            <a:off x="1049338" y="923925"/>
            <a:ext cx="7221537" cy="4922838"/>
          </a:xfrm>
        </p:spPr>
      </p:pic>
      <p:cxnSp>
        <p:nvCxnSpPr>
          <p:cNvPr id="9" name="Connecteur droit 8"/>
          <p:cNvCxnSpPr/>
          <p:nvPr/>
        </p:nvCxnSpPr>
        <p:spPr>
          <a:xfrm>
            <a:off x="1920634" y="2949452"/>
            <a:ext cx="94457" cy="43034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Décision 9"/>
          <p:cNvSpPr/>
          <p:nvPr/>
        </p:nvSpPr>
        <p:spPr>
          <a:xfrm>
            <a:off x="1206955" y="2592579"/>
            <a:ext cx="1353889" cy="356873"/>
          </a:xfrm>
          <a:prstGeom prst="flowChartDecision">
            <a:avLst/>
          </a:prstGeom>
          <a:solidFill>
            <a:schemeClr val="accent1">
              <a:shade val="80000"/>
              <a:satMod val="1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000000"/>
                  </a:solidFill>
                </a:ln>
                <a:solidFill>
                  <a:srgbClr val="FFFFFF"/>
                </a:solidFill>
              </a:rPr>
              <a:t>aqueduc</a:t>
            </a:r>
            <a:endParaRPr lang="fr-FR" sz="1200" dirty="0">
              <a:ln>
                <a:solidFill>
                  <a:srgbClr val="000000"/>
                </a:solidFill>
              </a:ln>
              <a:solidFill>
                <a:srgbClr val="FFFFFF"/>
              </a:solidFill>
            </a:endParaRPr>
          </a:p>
        </p:txBody>
      </p:sp>
      <p:cxnSp>
        <p:nvCxnSpPr>
          <p:cNvPr id="11" name="Connecteur droit 10"/>
          <p:cNvCxnSpPr/>
          <p:nvPr/>
        </p:nvCxnSpPr>
        <p:spPr>
          <a:xfrm>
            <a:off x="3049093" y="2744979"/>
            <a:ext cx="94457" cy="43034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Décision 11"/>
          <p:cNvSpPr/>
          <p:nvPr/>
        </p:nvSpPr>
        <p:spPr>
          <a:xfrm>
            <a:off x="2335414" y="2388106"/>
            <a:ext cx="1353889" cy="356873"/>
          </a:xfrm>
          <a:prstGeom prst="flowChartDecision">
            <a:avLst/>
          </a:prstGeom>
          <a:solidFill>
            <a:schemeClr val="accent1">
              <a:shade val="80000"/>
              <a:satMod val="1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000000"/>
                  </a:solidFill>
                </a:ln>
              </a:rPr>
              <a:t>aqueduc</a:t>
            </a:r>
            <a:endParaRPr lang="fr-FR" sz="1200" dirty="0">
              <a:ln>
                <a:solidFill>
                  <a:srgbClr val="000000"/>
                </a:solidFill>
              </a:ln>
            </a:endParaRPr>
          </a:p>
        </p:txBody>
      </p:sp>
      <p:cxnSp>
        <p:nvCxnSpPr>
          <p:cNvPr id="15" name="Connecteur droit 14"/>
          <p:cNvCxnSpPr/>
          <p:nvPr/>
        </p:nvCxnSpPr>
        <p:spPr>
          <a:xfrm>
            <a:off x="5840834" y="3379799"/>
            <a:ext cx="94457" cy="43034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Décision 15"/>
          <p:cNvSpPr/>
          <p:nvPr/>
        </p:nvSpPr>
        <p:spPr>
          <a:xfrm>
            <a:off x="5127155" y="3022926"/>
            <a:ext cx="1353889" cy="356873"/>
          </a:xfrm>
          <a:prstGeom prst="flowChartDecision">
            <a:avLst/>
          </a:prstGeom>
          <a:solidFill>
            <a:schemeClr val="accent1">
              <a:shade val="80000"/>
              <a:satMod val="1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000000"/>
                  </a:solidFill>
                </a:ln>
              </a:rPr>
              <a:t>aqueduc</a:t>
            </a:r>
            <a:endParaRPr lang="fr-FR" sz="1200" dirty="0">
              <a:ln>
                <a:solidFill>
                  <a:srgbClr val="000000"/>
                </a:solidFill>
              </a:ln>
            </a:endParaRPr>
          </a:p>
        </p:txBody>
      </p:sp>
      <p:cxnSp>
        <p:nvCxnSpPr>
          <p:cNvPr id="17" name="Connecteur droit 16"/>
          <p:cNvCxnSpPr/>
          <p:nvPr/>
        </p:nvCxnSpPr>
        <p:spPr>
          <a:xfrm>
            <a:off x="6648970" y="4592322"/>
            <a:ext cx="94457" cy="43034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Décision 17"/>
          <p:cNvSpPr/>
          <p:nvPr/>
        </p:nvSpPr>
        <p:spPr>
          <a:xfrm>
            <a:off x="5935291" y="4235449"/>
            <a:ext cx="1353889" cy="356873"/>
          </a:xfrm>
          <a:prstGeom prst="flowChartDecision">
            <a:avLst/>
          </a:prstGeom>
          <a:solidFill>
            <a:schemeClr val="accent1">
              <a:shade val="80000"/>
              <a:satMod val="1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000000"/>
                  </a:solidFill>
                </a:ln>
              </a:rPr>
              <a:t>aqueduc</a:t>
            </a:r>
            <a:endParaRPr lang="fr-FR" sz="1200" dirty="0">
              <a:ln>
                <a:solidFill>
                  <a:srgbClr val="000000"/>
                </a:solidFill>
              </a:ln>
            </a:endParaRPr>
          </a:p>
        </p:txBody>
      </p:sp>
      <p:cxnSp>
        <p:nvCxnSpPr>
          <p:cNvPr id="19" name="Connecteur droit 18"/>
          <p:cNvCxnSpPr/>
          <p:nvPr/>
        </p:nvCxnSpPr>
        <p:spPr>
          <a:xfrm>
            <a:off x="3180284" y="2592579"/>
            <a:ext cx="94457" cy="43034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Décision 19"/>
          <p:cNvSpPr/>
          <p:nvPr/>
        </p:nvSpPr>
        <p:spPr>
          <a:xfrm>
            <a:off x="2466605" y="2235706"/>
            <a:ext cx="1353889" cy="356873"/>
          </a:xfrm>
          <a:prstGeom prst="flowChartDecision">
            <a:avLst/>
          </a:prstGeom>
          <a:solidFill>
            <a:schemeClr val="accent1">
              <a:shade val="80000"/>
              <a:satMod val="1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000000"/>
                  </a:solidFill>
                </a:ln>
              </a:rPr>
              <a:t>aqueduc</a:t>
            </a:r>
            <a:endParaRPr lang="fr-FR" sz="1200" dirty="0">
              <a:ln>
                <a:solidFill>
                  <a:srgbClr val="000000"/>
                </a:solidFill>
              </a:ln>
            </a:endParaRPr>
          </a:p>
        </p:txBody>
      </p:sp>
    </p:spTree>
    <p:extLst>
      <p:ext uri="{BB962C8B-B14F-4D97-AF65-F5344CB8AC3E}">
        <p14:creationId xmlns:p14="http://schemas.microsoft.com/office/powerpoint/2010/main" val="291665066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queduc_istanbul.JPG"/>
          <p:cNvPicPr>
            <a:picLocks noGrp="1" noChangeAspect="1"/>
          </p:cNvPicPr>
          <p:nvPr>
            <p:ph idx="1"/>
          </p:nvPr>
        </p:nvPicPr>
        <p:blipFill>
          <a:blip r:embed="rId2" cstate="email">
            <a:extLst>
              <a:ext uri="{28A0092B-C50C-407E-A947-70E740481C1C}">
                <a14:useLocalDpi xmlns:a14="http://schemas.microsoft.com/office/drawing/2010/main"/>
              </a:ext>
            </a:extLst>
          </a:blip>
          <a:srcRect l="-1424" r="-1424"/>
          <a:stretch>
            <a:fillRect/>
          </a:stretch>
        </p:blipFill>
        <p:spPr>
          <a:xfrm>
            <a:off x="1036904" y="1039130"/>
            <a:ext cx="6671883" cy="4324796"/>
          </a:xfrm>
        </p:spPr>
      </p:pic>
      <p:sp>
        <p:nvSpPr>
          <p:cNvPr id="6" name="ZoneTexte 5"/>
          <p:cNvSpPr txBox="1"/>
          <p:nvPr/>
        </p:nvSpPr>
        <p:spPr>
          <a:xfrm>
            <a:off x="1036904" y="5225149"/>
            <a:ext cx="6858356" cy="1200329"/>
          </a:xfrm>
          <a:prstGeom prst="rect">
            <a:avLst/>
          </a:prstGeom>
          <a:noFill/>
        </p:spPr>
        <p:txBody>
          <a:bodyPr wrap="square" rtlCol="0">
            <a:spAutoFit/>
          </a:bodyPr>
          <a:lstStyle/>
          <a:p>
            <a:r>
              <a:rPr lang="fr-FR" dirty="0" smtClean="0"/>
              <a:t>Aqueduc de l’empereur Valens (4</a:t>
            </a:r>
            <a:r>
              <a:rPr lang="fr-FR" baseline="30000" dirty="0" smtClean="0"/>
              <a:t>e</a:t>
            </a:r>
            <a:r>
              <a:rPr lang="fr-FR" dirty="0" smtClean="0"/>
              <a:t> s), Istanbul (Turquie).  1km d’aqueduc coûtait jusqu’à 2 millions de sesterces!</a:t>
            </a:r>
          </a:p>
          <a:p>
            <a:endParaRPr lang="fr-FR" dirty="0"/>
          </a:p>
          <a:p>
            <a:r>
              <a:rPr lang="fr-FR" dirty="0" smtClean="0"/>
              <a:t>Lyon</a:t>
            </a:r>
            <a:endParaRPr lang="fr-FR" dirty="0"/>
          </a:p>
        </p:txBody>
      </p:sp>
    </p:spTree>
    <p:extLst>
      <p:ext uri="{BB962C8B-B14F-4D97-AF65-F5344CB8AC3E}">
        <p14:creationId xmlns:p14="http://schemas.microsoft.com/office/powerpoint/2010/main" val="125051249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quedic_lyon.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00139" y="862449"/>
            <a:ext cx="6701532" cy="4428902"/>
          </a:xfrm>
          <a:prstGeom prst="rect">
            <a:avLst/>
          </a:prstGeom>
        </p:spPr>
      </p:pic>
      <p:sp>
        <p:nvSpPr>
          <p:cNvPr id="5" name="ZoneTexte 4"/>
          <p:cNvSpPr txBox="1"/>
          <p:nvPr/>
        </p:nvSpPr>
        <p:spPr>
          <a:xfrm>
            <a:off x="830385" y="5323460"/>
            <a:ext cx="7878833" cy="369332"/>
          </a:xfrm>
          <a:prstGeom prst="rect">
            <a:avLst/>
          </a:prstGeom>
          <a:noFill/>
        </p:spPr>
        <p:txBody>
          <a:bodyPr wrap="square" rtlCol="0">
            <a:spAutoFit/>
          </a:bodyPr>
          <a:lstStyle/>
          <a:p>
            <a:r>
              <a:rPr lang="fr-FR" dirty="0" smtClean="0"/>
              <a:t>Aqueduc de Lyon, (France), sous l’empereur Hadrien vers 119.</a:t>
            </a:r>
            <a:endParaRPr lang="fr-FR" dirty="0"/>
          </a:p>
        </p:txBody>
      </p:sp>
    </p:spTree>
    <p:extLst>
      <p:ext uri="{BB962C8B-B14F-4D97-AF65-F5344CB8AC3E}">
        <p14:creationId xmlns:p14="http://schemas.microsoft.com/office/powerpoint/2010/main" val="406246585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egovi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72" y="134706"/>
            <a:ext cx="9144000" cy="6096000"/>
          </a:xfrm>
          <a:prstGeom prst="rect">
            <a:avLst/>
          </a:prstGeom>
        </p:spPr>
      </p:pic>
      <p:sp>
        <p:nvSpPr>
          <p:cNvPr id="3" name="Rectangle 2"/>
          <p:cNvSpPr/>
          <p:nvPr/>
        </p:nvSpPr>
        <p:spPr>
          <a:xfrm>
            <a:off x="1153908" y="134706"/>
            <a:ext cx="7775198" cy="369332"/>
          </a:xfrm>
          <a:prstGeom prst="rect">
            <a:avLst/>
          </a:prstGeom>
        </p:spPr>
        <p:txBody>
          <a:bodyPr wrap="none">
            <a:spAutoFit/>
          </a:bodyPr>
          <a:lstStyle/>
          <a:p>
            <a:r>
              <a:rPr lang="fr-FR" dirty="0"/>
              <a:t>Aqueduc de Ségovie, (Espagne</a:t>
            </a:r>
            <a:r>
              <a:rPr lang="fr-FR" dirty="0" smtClean="0"/>
              <a:t>), 1</a:t>
            </a:r>
            <a:r>
              <a:rPr lang="fr-FR" baseline="30000" dirty="0" smtClean="0"/>
              <a:t>er</a:t>
            </a:r>
            <a:r>
              <a:rPr lang="fr-FR" dirty="0" smtClean="0"/>
              <a:t> s. sous l’empereur Claude, 881 m x 28 m de haut.</a:t>
            </a:r>
            <a:endParaRPr lang="fr-FR" dirty="0"/>
          </a:p>
        </p:txBody>
      </p:sp>
    </p:spTree>
    <p:extLst>
      <p:ext uri="{BB962C8B-B14F-4D97-AF65-F5344CB8AC3E}">
        <p14:creationId xmlns:p14="http://schemas.microsoft.com/office/powerpoint/2010/main" val="127878400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egovie2.JPG"/>
          <p:cNvPicPr>
            <a:picLocks noGrp="1" noChangeAspect="1"/>
          </p:cNvPicPr>
          <p:nvPr>
            <p:ph idx="1"/>
          </p:nvPr>
        </p:nvPicPr>
        <p:blipFill>
          <a:blip r:embed="rId2" cstate="email">
            <a:extLst>
              <a:ext uri="{28A0092B-C50C-407E-A947-70E740481C1C}">
                <a14:useLocalDpi xmlns:a14="http://schemas.microsoft.com/office/drawing/2010/main"/>
              </a:ext>
            </a:extLst>
          </a:blip>
          <a:srcRect t="-188" b="-188"/>
          <a:stretch>
            <a:fillRect/>
          </a:stretch>
        </p:blipFill>
        <p:spPr>
          <a:xfrm>
            <a:off x="1000125" y="933450"/>
            <a:ext cx="7188200" cy="4810125"/>
          </a:xfrm>
        </p:spPr>
      </p:pic>
      <p:sp>
        <p:nvSpPr>
          <p:cNvPr id="2" name="ZoneTexte 1"/>
          <p:cNvSpPr txBox="1"/>
          <p:nvPr/>
        </p:nvSpPr>
        <p:spPr>
          <a:xfrm>
            <a:off x="3770923" y="1064846"/>
            <a:ext cx="3028462" cy="369332"/>
          </a:xfrm>
          <a:prstGeom prst="rect">
            <a:avLst/>
          </a:prstGeom>
          <a:noFill/>
        </p:spPr>
        <p:txBody>
          <a:bodyPr wrap="square" rtlCol="0">
            <a:spAutoFit/>
          </a:bodyPr>
          <a:lstStyle/>
          <a:p>
            <a:r>
              <a:rPr lang="fr-FR" dirty="0" smtClean="0"/>
              <a:t>Aqueduc de Ségovie</a:t>
            </a:r>
            <a:endParaRPr lang="fr-FR" dirty="0"/>
          </a:p>
        </p:txBody>
      </p:sp>
    </p:spTree>
    <p:extLst>
      <p:ext uri="{BB962C8B-B14F-4D97-AF65-F5344CB8AC3E}">
        <p14:creationId xmlns:p14="http://schemas.microsoft.com/office/powerpoint/2010/main" val="359618902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queduc_cesaree.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63613" y="918701"/>
            <a:ext cx="7439025" cy="4797425"/>
          </a:xfrm>
        </p:spPr>
      </p:pic>
      <p:sp>
        <p:nvSpPr>
          <p:cNvPr id="5" name="ZoneTexte 4"/>
          <p:cNvSpPr txBox="1"/>
          <p:nvPr/>
        </p:nvSpPr>
        <p:spPr>
          <a:xfrm>
            <a:off x="5373077" y="1020620"/>
            <a:ext cx="3029561" cy="646331"/>
          </a:xfrm>
          <a:prstGeom prst="rect">
            <a:avLst/>
          </a:prstGeom>
          <a:noFill/>
        </p:spPr>
        <p:txBody>
          <a:bodyPr wrap="square" rtlCol="0">
            <a:spAutoFit/>
          </a:bodyPr>
          <a:lstStyle/>
          <a:p>
            <a:r>
              <a:rPr lang="fr-FR" dirty="0" smtClean="0"/>
              <a:t>Aqueduc de Césarée (Judée) sous l’empereur Hadrien au 2</a:t>
            </a:r>
            <a:r>
              <a:rPr lang="fr-FR" baseline="30000" dirty="0" smtClean="0"/>
              <a:t>e</a:t>
            </a:r>
            <a:r>
              <a:rPr lang="fr-FR" dirty="0" smtClean="0"/>
              <a:t> s.</a:t>
            </a:r>
            <a:endParaRPr lang="fr-FR" dirty="0"/>
          </a:p>
        </p:txBody>
      </p:sp>
      <p:cxnSp>
        <p:nvCxnSpPr>
          <p:cNvPr id="3" name="Connecteur droit avec flèche 2"/>
          <p:cNvCxnSpPr/>
          <p:nvPr/>
        </p:nvCxnSpPr>
        <p:spPr>
          <a:xfrm>
            <a:off x="1573365" y="1389952"/>
            <a:ext cx="1440672" cy="790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1127894" y="1020620"/>
            <a:ext cx="853030" cy="369332"/>
          </a:xfrm>
          <a:prstGeom prst="rect">
            <a:avLst/>
          </a:prstGeom>
          <a:noFill/>
        </p:spPr>
        <p:txBody>
          <a:bodyPr wrap="square" rtlCol="0">
            <a:spAutoFit/>
          </a:bodyPr>
          <a:lstStyle/>
          <a:p>
            <a:r>
              <a:rPr lang="fr-FR" dirty="0" smtClean="0"/>
              <a:t>canal</a:t>
            </a:r>
            <a:endParaRPr lang="fr-FR" dirty="0"/>
          </a:p>
        </p:txBody>
      </p:sp>
    </p:spTree>
    <p:extLst>
      <p:ext uri="{BB962C8B-B14F-4D97-AF65-F5344CB8AC3E}">
        <p14:creationId xmlns:p14="http://schemas.microsoft.com/office/powerpoint/2010/main" val="65267614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ontdugard.png"/>
          <p:cNvPicPr>
            <a:picLocks noGrp="1" noChangeAspect="1"/>
          </p:cNvPicPr>
          <p:nvPr>
            <p:ph idx="1"/>
          </p:nvPr>
        </p:nvPicPr>
        <p:blipFill>
          <a:blip r:embed="rId3" cstate="email">
            <a:extLst>
              <a:ext uri="{28A0092B-C50C-407E-A947-70E740481C1C}">
                <a14:useLocalDpi xmlns:a14="http://schemas.microsoft.com/office/drawing/2010/main"/>
              </a:ext>
            </a:extLst>
          </a:blip>
          <a:srcRect t="-12262" b="-12262"/>
          <a:stretch>
            <a:fillRect/>
          </a:stretch>
        </p:blipFill>
        <p:spPr>
          <a:xfrm>
            <a:off x="955497" y="566864"/>
            <a:ext cx="7219950" cy="4827588"/>
          </a:xfrm>
        </p:spPr>
      </p:pic>
      <p:sp>
        <p:nvSpPr>
          <p:cNvPr id="5" name="ZoneTexte 4"/>
          <p:cNvSpPr txBox="1"/>
          <p:nvPr/>
        </p:nvSpPr>
        <p:spPr>
          <a:xfrm>
            <a:off x="955497" y="5279623"/>
            <a:ext cx="7406965" cy="646331"/>
          </a:xfrm>
          <a:prstGeom prst="rect">
            <a:avLst/>
          </a:prstGeom>
          <a:noFill/>
        </p:spPr>
        <p:txBody>
          <a:bodyPr wrap="square" rtlCol="0">
            <a:spAutoFit/>
          </a:bodyPr>
          <a:lstStyle/>
          <a:p>
            <a:r>
              <a:rPr lang="fr-FR" dirty="0" smtClean="0"/>
              <a:t>Aqueduc du Pont du Gard, (près de Nîmes, France), 1</a:t>
            </a:r>
            <a:r>
              <a:rPr lang="fr-FR" baseline="30000" dirty="0" smtClean="0"/>
              <a:t>er</a:t>
            </a:r>
            <a:r>
              <a:rPr lang="fr-FR" dirty="0" smtClean="0"/>
              <a:t> s, dénivelé de 25 cm par km; 48 m de haut</a:t>
            </a:r>
            <a:endParaRPr lang="fr-FR" dirty="0"/>
          </a:p>
        </p:txBody>
      </p:sp>
    </p:spTree>
    <p:extLst>
      <p:ext uri="{BB962C8B-B14F-4D97-AF65-F5344CB8AC3E}">
        <p14:creationId xmlns:p14="http://schemas.microsoft.com/office/powerpoint/2010/main" val="297721610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romanisation: LES TRACES LAISSÉES PAR LES ROMAINS</a:t>
            </a:r>
          </a:p>
        </p:txBody>
      </p:sp>
      <p:sp>
        <p:nvSpPr>
          <p:cNvPr id="3" name="Espace réservé du contenu 2"/>
          <p:cNvSpPr>
            <a:spLocks noGrp="1"/>
          </p:cNvSpPr>
          <p:nvPr>
            <p:ph idx="1"/>
          </p:nvPr>
        </p:nvSpPr>
        <p:spPr/>
        <p:txBody>
          <a:bodyPr>
            <a:normAutofit/>
          </a:bodyPr>
          <a:lstStyle/>
          <a:p>
            <a:r>
              <a:rPr lang="fr-FR" dirty="0"/>
              <a:t>Pour « romaniser » les habitants des pays conquis, Rome </a:t>
            </a:r>
            <a:r>
              <a:rPr lang="fr-FR" dirty="0" smtClean="0"/>
              <a:t>devait montrer que ses institutions, sa langue, sa monnaie, ses infrastructures étaient</a:t>
            </a:r>
            <a:r>
              <a:rPr lang="is-IS" dirty="0" smtClean="0"/>
              <a:t>…efficaces</a:t>
            </a:r>
          </a:p>
          <a:p>
            <a:r>
              <a:rPr lang="fr-FR" dirty="0" smtClean="0"/>
              <a:t>E</a:t>
            </a:r>
            <a:r>
              <a:rPr lang="is-IS" dirty="0" smtClean="0"/>
              <a:t>t qu’on devait les “imiter”!</a:t>
            </a:r>
          </a:p>
          <a:p>
            <a:r>
              <a:rPr lang="is-IS" dirty="0" smtClean="0"/>
              <a:t>1ere partie:  les édifices civils</a:t>
            </a:r>
            <a:endParaRPr lang="fr-FR" dirty="0" smtClean="0"/>
          </a:p>
          <a:p>
            <a:endParaRPr lang="fr-FR" dirty="0"/>
          </a:p>
          <a:p>
            <a:pPr indent="0">
              <a:buNone/>
            </a:pPr>
            <a:endParaRPr lang="fr-FR" dirty="0" smtClean="0"/>
          </a:p>
        </p:txBody>
      </p:sp>
    </p:spTree>
    <p:extLst>
      <p:ext uri="{BB962C8B-B14F-4D97-AF65-F5344CB8AC3E}">
        <p14:creationId xmlns:p14="http://schemas.microsoft.com/office/powerpoint/2010/main" val="12345256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viaduc01.jpg                                                   004EFA2D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762000" y="80963"/>
            <a:ext cx="7696200" cy="6675437"/>
          </a:xfrm>
        </p:spPr>
      </p:pic>
    </p:spTree>
    <p:extLst>
      <p:ext uri="{BB962C8B-B14F-4D97-AF65-F5344CB8AC3E}">
        <p14:creationId xmlns:p14="http://schemas.microsoft.com/office/powerpoint/2010/main" val="166947570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 </a:t>
            </a:r>
            <a:r>
              <a:rPr lang="fr-FR" dirty="0"/>
              <a:t>Les thermes</a:t>
            </a:r>
          </a:p>
        </p:txBody>
      </p:sp>
      <p:sp>
        <p:nvSpPr>
          <p:cNvPr id="3" name="Espace réservé du contenu 2"/>
          <p:cNvSpPr>
            <a:spLocks noGrp="1"/>
          </p:cNvSpPr>
          <p:nvPr>
            <p:ph idx="1"/>
          </p:nvPr>
        </p:nvSpPr>
        <p:spPr/>
        <p:txBody>
          <a:bodyPr/>
          <a:lstStyle/>
          <a:p>
            <a:pPr lvl="1"/>
            <a:r>
              <a:rPr lang="fr-CA" dirty="0"/>
              <a:t>édifices aux multiples fonctions : </a:t>
            </a:r>
          </a:p>
          <a:p>
            <a:pPr lvl="2"/>
            <a:r>
              <a:rPr lang="fr-CA" dirty="0" smtClean="0"/>
              <a:t>bains </a:t>
            </a:r>
            <a:r>
              <a:rPr lang="fr-CA" dirty="0"/>
              <a:t>d’eau chaude, tiède et froide ainsi que des bains de vapeur;</a:t>
            </a:r>
          </a:p>
          <a:p>
            <a:pPr lvl="1"/>
            <a:r>
              <a:rPr lang="fr-CA" dirty="0"/>
              <a:t>planchers étaient recouverts de mosaïques</a:t>
            </a:r>
          </a:p>
          <a:p>
            <a:pPr lvl="1"/>
            <a:r>
              <a:rPr lang="fr-CA" dirty="0"/>
              <a:t>l’eau était </a:t>
            </a:r>
            <a:r>
              <a:rPr lang="fr-CA" dirty="0" smtClean="0"/>
              <a:t>acheminée </a:t>
            </a:r>
            <a:r>
              <a:rPr lang="fr-CA" dirty="0"/>
              <a:t>via des aqueducs qui alimentaient également les latrines;</a:t>
            </a:r>
          </a:p>
          <a:p>
            <a:pPr lvl="1"/>
            <a:r>
              <a:rPr lang="fr-CA" dirty="0"/>
              <a:t>fallait aussi prévoir une </a:t>
            </a:r>
            <a:r>
              <a:rPr lang="fr-CA" dirty="0" smtClean="0"/>
              <a:t>palestre et un gymnase </a:t>
            </a:r>
            <a:r>
              <a:rPr lang="fr-CA" dirty="0"/>
              <a:t>pour des activités sportives ainsi qu’une bibliothèque et des salles de spectacles pour les gens qui les fréquentaient;</a:t>
            </a:r>
          </a:p>
        </p:txBody>
      </p:sp>
    </p:spTree>
    <p:extLst>
      <p:ext uri="{BB962C8B-B14F-4D97-AF65-F5344CB8AC3E}">
        <p14:creationId xmlns:p14="http://schemas.microsoft.com/office/powerpoint/2010/main" val="14672922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3615" y="4303470"/>
            <a:ext cx="7587149" cy="1343522"/>
          </a:xfrm>
        </p:spPr>
        <p:txBody>
          <a:bodyPr>
            <a:normAutofit/>
          </a:bodyPr>
          <a:lstStyle/>
          <a:p>
            <a:pPr lvl="1"/>
            <a:r>
              <a:rPr lang="fr-CA" dirty="0" smtClean="0"/>
              <a:t>Système hypocauste:  salle chauffée au sous-sol;</a:t>
            </a:r>
            <a:br>
              <a:rPr lang="fr-CA" dirty="0" smtClean="0"/>
            </a:br>
            <a:r>
              <a:rPr lang="fr-CA" dirty="0" smtClean="0"/>
              <a:t>chaleur distribuée dans les murs à l’aide de tuiles</a:t>
            </a:r>
            <a:r>
              <a:rPr lang="fr-CA" dirty="0"/>
              <a:t/>
            </a:r>
            <a:br>
              <a:rPr lang="fr-CA" dirty="0"/>
            </a:br>
            <a:r>
              <a:rPr lang="fr-CA" dirty="0" err="1" smtClean="0"/>
              <a:t>Kourion</a:t>
            </a:r>
            <a:r>
              <a:rPr lang="fr-CA" dirty="0"/>
              <a:t> </a:t>
            </a:r>
            <a:r>
              <a:rPr lang="fr-CA" dirty="0" smtClean="0"/>
              <a:t>(Chypre)</a:t>
            </a:r>
            <a:endParaRPr lang="fr-FR" dirty="0"/>
          </a:p>
        </p:txBody>
      </p:sp>
      <p:pic>
        <p:nvPicPr>
          <p:cNvPr id="4" name="Image 3" descr="82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477" y="-1"/>
            <a:ext cx="6144846" cy="4608635"/>
          </a:xfrm>
          <a:prstGeom prst="rect">
            <a:avLst/>
          </a:prstGeom>
        </p:spPr>
      </p:pic>
    </p:spTree>
    <p:extLst>
      <p:ext uri="{BB962C8B-B14F-4D97-AF65-F5344CB8AC3E}">
        <p14:creationId xmlns:p14="http://schemas.microsoft.com/office/powerpoint/2010/main" val="322129149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9088.JPG"/>
          <p:cNvPicPr>
            <a:picLocks noGrp="1" noChangeAspect="1"/>
          </p:cNvPicPr>
          <p:nvPr>
            <p:ph idx="1"/>
          </p:nvPr>
        </p:nvPicPr>
        <p:blipFill>
          <a:blip r:embed="rId2" cstate="email">
            <a:extLst>
              <a:ext uri="{28A0092B-C50C-407E-A947-70E740481C1C}">
                <a14:useLocalDpi xmlns:a14="http://schemas.microsoft.com/office/drawing/2010/main"/>
              </a:ext>
            </a:extLst>
          </a:blip>
          <a:srcRect t="-1087" b="-1087"/>
          <a:stretch>
            <a:fillRect/>
          </a:stretch>
        </p:blipFill>
        <p:spPr>
          <a:xfrm rot="16200000">
            <a:off x="-231110" y="1290296"/>
            <a:ext cx="6118392" cy="4167581"/>
          </a:xfrm>
        </p:spPr>
      </p:pic>
      <p:sp>
        <p:nvSpPr>
          <p:cNvPr id="5" name="ZoneTexte 4"/>
          <p:cNvSpPr txBox="1"/>
          <p:nvPr/>
        </p:nvSpPr>
        <p:spPr>
          <a:xfrm>
            <a:off x="5153175" y="1375011"/>
            <a:ext cx="2875703" cy="3416320"/>
          </a:xfrm>
          <a:prstGeom prst="rect">
            <a:avLst/>
          </a:prstGeom>
          <a:noFill/>
        </p:spPr>
        <p:txBody>
          <a:bodyPr wrap="square" rtlCol="0">
            <a:spAutoFit/>
          </a:bodyPr>
          <a:lstStyle/>
          <a:p>
            <a:pPr lvl="1"/>
            <a:r>
              <a:rPr lang="fr-CA" dirty="0" smtClean="0"/>
              <a:t>Système hypocauste : </a:t>
            </a:r>
          </a:p>
          <a:p>
            <a:pPr lvl="2"/>
            <a:r>
              <a:rPr lang="fr-CA" dirty="0" smtClean="0"/>
              <a:t> des tuyaux de terre cuite partaient du sous-sol et s’imbriquaient dans les murs et sous les bassins afin d’amener l’eau chaude dans les dits bassins;</a:t>
            </a:r>
          </a:p>
          <a:p>
            <a:r>
              <a:rPr lang="fr-FR" dirty="0" smtClean="0"/>
              <a:t>Des esclaves alimentaient les feux pour chauffer l’eau.</a:t>
            </a:r>
            <a:endParaRPr lang="fr-FR" dirty="0"/>
          </a:p>
        </p:txBody>
      </p:sp>
    </p:spTree>
    <p:extLst>
      <p:ext uri="{BB962C8B-B14F-4D97-AF65-F5344CB8AC3E}">
        <p14:creationId xmlns:p14="http://schemas.microsoft.com/office/powerpoint/2010/main" val="403719323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endParaRPr lang="fr-FR" smtClean="0">
              <a:cs typeface="+mj-cs"/>
            </a:endParaRPr>
          </a:p>
        </p:txBody>
      </p:sp>
      <p:pic>
        <p:nvPicPr>
          <p:cNvPr id="24580" name="Picture 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9050"/>
            <a:ext cx="9144000" cy="6858000"/>
          </a:xfrm>
        </p:spPr>
      </p:pic>
      <p:sp>
        <p:nvSpPr>
          <p:cNvPr id="2" name="ZoneTexte 1"/>
          <p:cNvSpPr txBox="1"/>
          <p:nvPr/>
        </p:nvSpPr>
        <p:spPr>
          <a:xfrm>
            <a:off x="3683001" y="5497117"/>
            <a:ext cx="4600862" cy="923330"/>
          </a:xfrm>
          <a:prstGeom prst="rect">
            <a:avLst/>
          </a:prstGeom>
          <a:noFill/>
        </p:spPr>
        <p:txBody>
          <a:bodyPr wrap="square" rtlCol="0">
            <a:spAutoFit/>
          </a:bodyPr>
          <a:lstStyle/>
          <a:p>
            <a:r>
              <a:rPr lang="fr-FR" dirty="0" smtClean="0"/>
              <a:t>Thermes d’Antonin, (Carthage, Tunisie); bains d’eau chaude (caldarium), tiède (tepidarium) et froide (frigidarium)</a:t>
            </a:r>
            <a:endParaRPr lang="fr-FR" dirty="0"/>
          </a:p>
        </p:txBody>
      </p:sp>
    </p:spTree>
    <p:extLst>
      <p:ext uri="{BB962C8B-B14F-4D97-AF65-F5344CB8AC3E}">
        <p14:creationId xmlns:p14="http://schemas.microsoft.com/office/powerpoint/2010/main" val="85406970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8669.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304800"/>
            <a:ext cx="9144000" cy="6096000"/>
          </a:xfrm>
        </p:spPr>
      </p:pic>
      <p:sp>
        <p:nvSpPr>
          <p:cNvPr id="2" name="ZoneTexte 1"/>
          <p:cNvSpPr txBox="1"/>
          <p:nvPr/>
        </p:nvSpPr>
        <p:spPr>
          <a:xfrm>
            <a:off x="2177210" y="5511348"/>
            <a:ext cx="3791790" cy="369332"/>
          </a:xfrm>
          <a:prstGeom prst="rect">
            <a:avLst/>
          </a:prstGeom>
          <a:noFill/>
        </p:spPr>
        <p:txBody>
          <a:bodyPr wrap="square" rtlCol="0">
            <a:spAutoFit/>
          </a:bodyPr>
          <a:lstStyle/>
          <a:p>
            <a:r>
              <a:rPr lang="fr-FR" dirty="0" smtClean="0"/>
              <a:t>Thermes de Bath (Angleterre), 1</a:t>
            </a:r>
            <a:r>
              <a:rPr lang="fr-FR" baseline="30000" dirty="0" smtClean="0"/>
              <a:t>er</a:t>
            </a:r>
            <a:r>
              <a:rPr lang="fr-FR" dirty="0" smtClean="0"/>
              <a:t> s.</a:t>
            </a:r>
            <a:endParaRPr lang="fr-FR" dirty="0"/>
          </a:p>
        </p:txBody>
      </p:sp>
    </p:spTree>
    <p:extLst>
      <p:ext uri="{BB962C8B-B14F-4D97-AF65-F5344CB8AC3E}">
        <p14:creationId xmlns:p14="http://schemas.microsoft.com/office/powerpoint/2010/main" val="429396408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9163.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rot="16200000">
            <a:off x="517536" y="1363556"/>
            <a:ext cx="5902713" cy="3935142"/>
          </a:xfrm>
        </p:spPr>
      </p:pic>
      <p:sp>
        <p:nvSpPr>
          <p:cNvPr id="2" name="ZoneTexte 1"/>
          <p:cNvSpPr txBox="1"/>
          <p:nvPr/>
        </p:nvSpPr>
        <p:spPr>
          <a:xfrm>
            <a:off x="5436464" y="1012964"/>
            <a:ext cx="2807300" cy="2031325"/>
          </a:xfrm>
          <a:prstGeom prst="rect">
            <a:avLst/>
          </a:prstGeom>
          <a:noFill/>
        </p:spPr>
        <p:txBody>
          <a:bodyPr wrap="square" rtlCol="0">
            <a:spAutoFit/>
          </a:bodyPr>
          <a:lstStyle/>
          <a:p>
            <a:r>
              <a:rPr lang="fr-FR" dirty="0" smtClean="0"/>
              <a:t>Plancher en mosaïques;</a:t>
            </a:r>
          </a:p>
          <a:p>
            <a:r>
              <a:rPr lang="fr-FR" dirty="0" smtClean="0"/>
              <a:t>Murs avec conduite d’air chaud encastrée.</a:t>
            </a:r>
          </a:p>
          <a:p>
            <a:endParaRPr lang="fr-FR" dirty="0"/>
          </a:p>
          <a:p>
            <a:r>
              <a:rPr lang="fr-FR" dirty="0" smtClean="0"/>
              <a:t>Voir les dernières découvertes en Turquie à </a:t>
            </a:r>
            <a:r>
              <a:rPr lang="fr-FR" dirty="0" smtClean="0">
                <a:hlinkClick r:id="rId3"/>
              </a:rPr>
              <a:t>Zeugma</a:t>
            </a:r>
            <a:r>
              <a:rPr lang="fr-FR" dirty="0" smtClean="0"/>
              <a:t>:</a:t>
            </a:r>
          </a:p>
        </p:txBody>
      </p:sp>
    </p:spTree>
    <p:extLst>
      <p:ext uri="{BB962C8B-B14F-4D97-AF65-F5344CB8AC3E}">
        <p14:creationId xmlns:p14="http://schemas.microsoft.com/office/powerpoint/2010/main" val="356843733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9173.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304800"/>
            <a:ext cx="9144000" cy="6096000"/>
          </a:xfrm>
        </p:spPr>
      </p:pic>
      <p:sp>
        <p:nvSpPr>
          <p:cNvPr id="2" name="ZoneTexte 1"/>
          <p:cNvSpPr txBox="1"/>
          <p:nvPr/>
        </p:nvSpPr>
        <p:spPr>
          <a:xfrm>
            <a:off x="246430" y="720274"/>
            <a:ext cx="1611277" cy="1477328"/>
          </a:xfrm>
          <a:prstGeom prst="rect">
            <a:avLst/>
          </a:prstGeom>
          <a:noFill/>
        </p:spPr>
        <p:txBody>
          <a:bodyPr wrap="square" rtlCol="0">
            <a:spAutoFit/>
          </a:bodyPr>
          <a:lstStyle/>
          <a:p>
            <a:r>
              <a:rPr lang="fr-FR" dirty="0" smtClean="0"/>
              <a:t>Coût construction de thermes: </a:t>
            </a:r>
          </a:p>
          <a:p>
            <a:r>
              <a:rPr lang="fr-FR" dirty="0" smtClean="0"/>
              <a:t>400 000 sesterces</a:t>
            </a:r>
            <a:endParaRPr lang="fr-FR" dirty="0"/>
          </a:p>
        </p:txBody>
      </p:sp>
    </p:spTree>
    <p:extLst>
      <p:ext uri="{BB962C8B-B14F-4D97-AF65-F5344CB8AC3E}">
        <p14:creationId xmlns:p14="http://schemas.microsoft.com/office/powerpoint/2010/main" val="106090977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eaLnBrk="1" hangingPunct="1">
              <a:defRPr/>
            </a:pPr>
            <a:r>
              <a:rPr lang="fr-FR" smtClean="0">
                <a:cs typeface="+mj-cs"/>
              </a:rPr>
              <a:t>Texte d</a:t>
            </a:r>
            <a:r>
              <a:rPr lang="ja-JP" altLang="fr-FR" smtClean="0">
                <a:latin typeface="Arial"/>
                <a:cs typeface="+mj-cs"/>
              </a:rPr>
              <a:t>’</a:t>
            </a:r>
            <a:r>
              <a:rPr lang="fr-FR" smtClean="0">
                <a:cs typeface="+mj-cs"/>
              </a:rPr>
              <a:t>époque: les bains</a:t>
            </a:r>
          </a:p>
        </p:txBody>
      </p:sp>
      <p:graphicFrame>
        <p:nvGraphicFramePr>
          <p:cNvPr id="50178" name="Object 3"/>
          <p:cNvGraphicFramePr>
            <a:graphicFrameLocks noChangeAspect="1"/>
          </p:cNvGraphicFramePr>
          <p:nvPr>
            <p:extLst>
              <p:ext uri="{D42A27DB-BD31-4B8C-83A1-F6EECF244321}">
                <p14:modId xmlns:p14="http://schemas.microsoft.com/office/powerpoint/2010/main" val="1352095595"/>
              </p:ext>
            </p:extLst>
          </p:nvPr>
        </p:nvGraphicFramePr>
        <p:xfrm>
          <a:off x="963868" y="2245364"/>
          <a:ext cx="7196205" cy="3458768"/>
        </p:xfrm>
        <a:graphic>
          <a:graphicData uri="http://schemas.openxmlformats.org/presentationml/2006/ole">
            <mc:AlternateContent xmlns:mc="http://schemas.openxmlformats.org/markup-compatibility/2006">
              <mc:Choice xmlns:v="urn:schemas-microsoft-com:vml" Requires="v">
                <p:oleObj spid="_x0000_s7283" name="Document" r:id="rId3" imgW="5969000" imgH="2641600" progId="Word.Document.8">
                  <p:embed/>
                </p:oleObj>
              </mc:Choice>
              <mc:Fallback>
                <p:oleObj name="Document" r:id="rId3" imgW="5969000" imgH="2641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868" y="2245364"/>
                        <a:ext cx="7196205" cy="345876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9909117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 bruit dans les thermes</a:t>
            </a:r>
            <a:r>
              <a:rPr lang="is-IS" dirty="0"/>
              <a:t>…</a:t>
            </a:r>
            <a:endParaRPr lang="fr-FR" dirty="0"/>
          </a:p>
        </p:txBody>
      </p:sp>
      <p:sp>
        <p:nvSpPr>
          <p:cNvPr id="3" name="Espace réservé du contenu 2"/>
          <p:cNvSpPr>
            <a:spLocks noGrp="1"/>
          </p:cNvSpPr>
          <p:nvPr>
            <p:ph idx="1"/>
          </p:nvPr>
        </p:nvSpPr>
        <p:spPr>
          <a:xfrm>
            <a:off x="871985" y="2151344"/>
            <a:ext cx="7421355" cy="3715095"/>
          </a:xfrm>
        </p:spPr>
        <p:txBody>
          <a:bodyPr>
            <a:normAutofit fontScale="77500" lnSpcReduction="20000"/>
          </a:bodyPr>
          <a:lstStyle/>
          <a:p>
            <a:r>
              <a:rPr lang="fr-FR" dirty="0" smtClean="0"/>
              <a:t>« Imagine toutes les sortes de voix</a:t>
            </a:r>
            <a:r>
              <a:rPr lang="is-IS" dirty="0" smtClean="0"/>
              <a:t>…Pendant que les sportifs s’exercent et travaillent aux haltères, tandis qu’ils font tous leurs efforts, ou s’en donnent l’air, j’entends des gémissements;  chaque fois qu’ils reprennent leur souffle, c’est un sifflrment et une respiration aiguë.  </a:t>
            </a:r>
            <a:r>
              <a:rPr lang="fr-FR" dirty="0" smtClean="0"/>
              <a:t>L</a:t>
            </a:r>
            <a:r>
              <a:rPr lang="is-IS" dirty="0" smtClean="0"/>
              <a:t>orsqu’il se rencontre un paresseux et quelqu’un qui se contente d’une friction à bonmarché, j’entends le claquement de la main sur les épaules, et selon qu’elle frappe à plat ou en creux, elle rend un son différent.  </a:t>
            </a:r>
            <a:r>
              <a:rPr lang="fr-FR" dirty="0" smtClean="0"/>
              <a:t>S</a:t>
            </a:r>
            <a:r>
              <a:rPr lang="is-IS" dirty="0" smtClean="0"/>
              <a:t>’il survient par-dessus le marché un joueur de balle qui se met à compter les coups, tout est fini!  </a:t>
            </a:r>
            <a:r>
              <a:rPr lang="fr-FR" dirty="0" smtClean="0"/>
              <a:t>A</a:t>
            </a:r>
            <a:r>
              <a:rPr lang="is-IS" dirty="0" smtClean="0"/>
              <a:t>joute à cela le querelleur, et le voleur pris sur le fait, et l’homme qui se complaït à entendre sa voix pendant son bain.  </a:t>
            </a:r>
            <a:r>
              <a:rPr lang="fr-FR" dirty="0" smtClean="0"/>
              <a:t>A</a:t>
            </a:r>
            <a:r>
              <a:rPr lang="is-IS" dirty="0" smtClean="0"/>
              <a:t>joute à tout cela des gens qui sautent dans la piscine au milieu d’un fracas d’eau éclaboussée.  </a:t>
            </a:r>
            <a:r>
              <a:rPr lang="fr-FR" dirty="0" smtClean="0"/>
              <a:t>M</a:t>
            </a:r>
            <a:r>
              <a:rPr lang="is-IS" dirty="0" smtClean="0"/>
              <a:t>ais tous ces gens-là ont du moins une voix normale.  </a:t>
            </a:r>
            <a:r>
              <a:rPr lang="fr-FR" dirty="0" smtClean="0"/>
              <a:t>I</a:t>
            </a:r>
            <a:r>
              <a:rPr lang="is-IS" dirty="0" smtClean="0"/>
              <a:t>magine vraiment la voix aiguë et aigre des épileurs...qui poussent tout d’un coup des cris, sans jamais se taire, sinon lorsqu’ils épilent des aisselles et alors font crier les autres à leur place.  </a:t>
            </a:r>
            <a:r>
              <a:rPr lang="fr-FR" dirty="0" smtClean="0"/>
              <a:t>I</a:t>
            </a:r>
            <a:r>
              <a:rPr lang="is-IS" dirty="0" smtClean="0"/>
              <a:t>l y a encore les cris variés du pâtissier, le marchand de saucisses, le vendeur de petits pâtés et tous les garçons de taverne qui annoncent leur marchandise avec une mélopée caractéristique. (Sénèque, Sur la brièveté de la vie, 24 av. J.C.- 65 ap. J.C.)</a:t>
            </a:r>
            <a:endParaRPr lang="fr-FR" dirty="0"/>
          </a:p>
        </p:txBody>
      </p:sp>
    </p:spTree>
    <p:extLst>
      <p:ext uri="{BB962C8B-B14F-4D97-AF65-F5344CB8AC3E}">
        <p14:creationId xmlns:p14="http://schemas.microsoft.com/office/powerpoint/2010/main" val="209751823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700" dirty="0" smtClean="0"/>
              <a:t>La romanisation: LES </a:t>
            </a:r>
            <a:r>
              <a:rPr lang="fr-FR" sz="2700" dirty="0"/>
              <a:t>TRACES LAISSÉES PAR LES ROMAINS</a:t>
            </a:r>
          </a:p>
        </p:txBody>
      </p:sp>
      <p:sp>
        <p:nvSpPr>
          <p:cNvPr id="4" name="Espace réservé du contenu 3"/>
          <p:cNvSpPr>
            <a:spLocks noGrp="1"/>
          </p:cNvSpPr>
          <p:nvPr>
            <p:ph idx="1"/>
          </p:nvPr>
        </p:nvSpPr>
        <p:spPr/>
        <p:txBody>
          <a:bodyPr/>
          <a:lstStyle/>
          <a:p>
            <a:pPr marL="514350" lvl="1" indent="0">
              <a:buNone/>
            </a:pPr>
            <a:r>
              <a:rPr lang="fr-CA" sz="2000" dirty="0"/>
              <a:t>Des édifices civils comme </a:t>
            </a:r>
          </a:p>
          <a:p>
            <a:pPr marL="1371600" lvl="2" indent="-457200">
              <a:buAutoNum type="arabicPeriod"/>
            </a:pPr>
            <a:r>
              <a:rPr lang="fr-CA" sz="2000" dirty="0"/>
              <a:t>les voies romaines, </a:t>
            </a:r>
          </a:p>
          <a:p>
            <a:pPr marL="1371600" lvl="2" indent="-457200">
              <a:buAutoNum type="arabicPeriod"/>
            </a:pPr>
            <a:r>
              <a:rPr lang="fr-CA" sz="2000" dirty="0"/>
              <a:t>les aqueducs, </a:t>
            </a:r>
          </a:p>
          <a:p>
            <a:pPr marL="1371600" lvl="2" indent="-457200">
              <a:buAutoNum type="arabicPeriod"/>
            </a:pPr>
            <a:r>
              <a:rPr lang="fr-CA" sz="2000" dirty="0"/>
              <a:t>les thermes, </a:t>
            </a:r>
          </a:p>
          <a:p>
            <a:pPr marL="1371600" lvl="2" indent="-457200">
              <a:buAutoNum type="arabicPeriod"/>
            </a:pPr>
            <a:r>
              <a:rPr lang="fr-CA" sz="2000" dirty="0"/>
              <a:t>les théâtres,  </a:t>
            </a:r>
          </a:p>
          <a:p>
            <a:pPr marL="1371600" lvl="2" indent="-457200">
              <a:buAutoNum type="arabicPeriod"/>
            </a:pPr>
            <a:r>
              <a:rPr lang="fr-CA" sz="2000" dirty="0"/>
              <a:t>les amphithéâtres, </a:t>
            </a:r>
          </a:p>
          <a:p>
            <a:endParaRPr lang="fr-FR" dirty="0"/>
          </a:p>
        </p:txBody>
      </p:sp>
    </p:spTree>
    <p:extLst>
      <p:ext uri="{BB962C8B-B14F-4D97-AF65-F5344CB8AC3E}">
        <p14:creationId xmlns:p14="http://schemas.microsoft.com/office/powerpoint/2010/main" val="349872566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 Les théâtres</a:t>
            </a:r>
            <a:endParaRPr lang="fr-FR" dirty="0"/>
          </a:p>
        </p:txBody>
      </p:sp>
      <p:sp>
        <p:nvSpPr>
          <p:cNvPr id="3" name="Espace réservé du contenu 2"/>
          <p:cNvSpPr>
            <a:spLocks noGrp="1"/>
          </p:cNvSpPr>
          <p:nvPr>
            <p:ph idx="1"/>
          </p:nvPr>
        </p:nvSpPr>
        <p:spPr/>
        <p:txBody>
          <a:bodyPr/>
          <a:lstStyle/>
          <a:p>
            <a:pPr lvl="1"/>
            <a:r>
              <a:rPr lang="fr-CA" dirty="0"/>
              <a:t>Édifices construits à partir des gradins qui s’adossaient généralement sur la pente d’une colline;</a:t>
            </a:r>
          </a:p>
          <a:p>
            <a:pPr lvl="1"/>
            <a:r>
              <a:rPr lang="fr-CA" dirty="0"/>
              <a:t>Les gradins formaient un hémicycle et </a:t>
            </a:r>
            <a:r>
              <a:rPr lang="fr-CA" dirty="0" smtClean="0"/>
              <a:t>étaient </a:t>
            </a:r>
            <a:r>
              <a:rPr lang="fr-CA" dirty="0"/>
              <a:t>subdivisés en section afin de pouvoir accéder à sa place</a:t>
            </a:r>
            <a:r>
              <a:rPr lang="fr-CA" dirty="0" smtClean="0"/>
              <a:t>;</a:t>
            </a:r>
          </a:p>
          <a:p>
            <a:pPr lvl="1"/>
            <a:r>
              <a:rPr lang="fr-CA" dirty="0" smtClean="0"/>
              <a:t>Les acteurs évoluaient sur une scène et non au centre de l’hémicycle comme en Grèce.</a:t>
            </a:r>
            <a:endParaRPr lang="fr-CA" dirty="0"/>
          </a:p>
          <a:p>
            <a:pPr lvl="1"/>
            <a:r>
              <a:rPr lang="fr-CA" dirty="0"/>
              <a:t>Des vomitoires étaient prévus afin que les spectateurs puissent sortir rapidement de l’édifice après les spectacles :  ces vomitoires se trouvaient sous les gradins</a:t>
            </a:r>
            <a:r>
              <a:rPr lang="fr-CA" dirty="0" smtClean="0"/>
              <a:t>;</a:t>
            </a:r>
          </a:p>
          <a:p>
            <a:pPr lvl="1"/>
            <a:r>
              <a:rPr lang="fr-CA" dirty="0" smtClean="0"/>
              <a:t>Influence grecque</a:t>
            </a:r>
            <a:endParaRPr lang="fr-CA" dirty="0"/>
          </a:p>
        </p:txBody>
      </p:sp>
    </p:spTree>
    <p:extLst>
      <p:ext uri="{BB962C8B-B14F-4D97-AF65-F5344CB8AC3E}">
        <p14:creationId xmlns:p14="http://schemas.microsoft.com/office/powerpoint/2010/main" val="59748293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rles.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55823" y="1020620"/>
            <a:ext cx="7597563" cy="5235157"/>
          </a:xfrm>
        </p:spPr>
      </p:pic>
      <p:sp>
        <p:nvSpPr>
          <p:cNvPr id="6" name="ZoneTexte 5"/>
          <p:cNvSpPr txBox="1"/>
          <p:nvPr/>
        </p:nvSpPr>
        <p:spPr>
          <a:xfrm>
            <a:off x="6918080" y="5332447"/>
            <a:ext cx="1647756" cy="923330"/>
          </a:xfrm>
          <a:prstGeom prst="rect">
            <a:avLst/>
          </a:prstGeom>
          <a:noFill/>
        </p:spPr>
        <p:txBody>
          <a:bodyPr wrap="square" rtlCol="0">
            <a:spAutoFit/>
          </a:bodyPr>
          <a:lstStyle/>
          <a:p>
            <a:r>
              <a:rPr lang="fr-FR" dirty="0" smtClean="0">
                <a:solidFill>
                  <a:srgbClr val="FFFFFF"/>
                </a:solidFill>
              </a:rPr>
              <a:t>Maquette du théâtre d’Arles </a:t>
            </a:r>
            <a:r>
              <a:rPr lang="fr-FR" dirty="0" smtClean="0"/>
              <a:t>(</a:t>
            </a:r>
            <a:r>
              <a:rPr lang="fr-FR" dirty="0" smtClean="0">
                <a:solidFill>
                  <a:schemeClr val="bg1"/>
                </a:solidFill>
              </a:rPr>
              <a:t>France</a:t>
            </a:r>
            <a:r>
              <a:rPr lang="fr-FR" dirty="0" smtClean="0"/>
              <a:t>)</a:t>
            </a:r>
            <a:endParaRPr lang="fr-FR" dirty="0"/>
          </a:p>
        </p:txBody>
      </p:sp>
      <p:cxnSp>
        <p:nvCxnSpPr>
          <p:cNvPr id="3" name="Connecteur droit avec flèche 2"/>
          <p:cNvCxnSpPr/>
          <p:nvPr/>
        </p:nvCxnSpPr>
        <p:spPr>
          <a:xfrm>
            <a:off x="6918080" y="3077308"/>
            <a:ext cx="653074" cy="263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7092462" y="3438769"/>
            <a:ext cx="937846" cy="646331"/>
          </a:xfrm>
          <a:prstGeom prst="rect">
            <a:avLst/>
          </a:prstGeom>
          <a:noFill/>
        </p:spPr>
        <p:txBody>
          <a:bodyPr wrap="square" rtlCol="0">
            <a:spAutoFit/>
          </a:bodyPr>
          <a:lstStyle/>
          <a:p>
            <a:r>
              <a:rPr lang="fr-FR" dirty="0" smtClean="0"/>
              <a:t>Gradins, cavea</a:t>
            </a:r>
            <a:endParaRPr lang="fr-FR" dirty="0"/>
          </a:p>
        </p:txBody>
      </p:sp>
      <p:cxnSp>
        <p:nvCxnSpPr>
          <p:cNvPr id="8" name="Connecteur droit avec flèche 7"/>
          <p:cNvCxnSpPr/>
          <p:nvPr/>
        </p:nvCxnSpPr>
        <p:spPr>
          <a:xfrm>
            <a:off x="3233615" y="4122615"/>
            <a:ext cx="1201616" cy="1367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2530231" y="3808101"/>
            <a:ext cx="1113692" cy="369332"/>
          </a:xfrm>
          <a:prstGeom prst="rect">
            <a:avLst/>
          </a:prstGeom>
          <a:noFill/>
        </p:spPr>
        <p:txBody>
          <a:bodyPr wrap="square" rtlCol="0">
            <a:spAutoFit/>
          </a:bodyPr>
          <a:lstStyle/>
          <a:p>
            <a:r>
              <a:rPr lang="fr-FR" dirty="0" smtClean="0"/>
              <a:t>orchestra</a:t>
            </a:r>
            <a:endParaRPr lang="fr-FR" dirty="0"/>
          </a:p>
        </p:txBody>
      </p:sp>
      <p:cxnSp>
        <p:nvCxnSpPr>
          <p:cNvPr id="11" name="Connecteur droit avec flèche 10"/>
          <p:cNvCxnSpPr/>
          <p:nvPr/>
        </p:nvCxnSpPr>
        <p:spPr>
          <a:xfrm flipH="1">
            <a:off x="5490308" y="3008923"/>
            <a:ext cx="1191846" cy="586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4855309" y="3410411"/>
            <a:ext cx="869461" cy="369332"/>
          </a:xfrm>
          <a:prstGeom prst="rect">
            <a:avLst/>
          </a:prstGeom>
          <a:noFill/>
        </p:spPr>
        <p:txBody>
          <a:bodyPr wrap="square" rtlCol="0">
            <a:spAutoFit/>
          </a:bodyPr>
          <a:lstStyle/>
          <a:p>
            <a:r>
              <a:rPr lang="fr-FR" dirty="0" smtClean="0">
                <a:solidFill>
                  <a:srgbClr val="FFFFFF"/>
                </a:solidFill>
              </a:rPr>
              <a:t>scène</a:t>
            </a:r>
            <a:endParaRPr lang="fr-FR" dirty="0">
              <a:solidFill>
                <a:srgbClr val="FFFFFF"/>
              </a:solidFill>
            </a:endParaRPr>
          </a:p>
        </p:txBody>
      </p:sp>
    </p:spTree>
    <p:extLst>
      <p:ext uri="{BB962C8B-B14F-4D97-AF65-F5344CB8AC3E}">
        <p14:creationId xmlns:p14="http://schemas.microsoft.com/office/powerpoint/2010/main" val="258481624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théâtres</a:t>
            </a:r>
            <a:endParaRPr lang="fr-FR" dirty="0"/>
          </a:p>
        </p:txBody>
      </p:sp>
      <p:sp>
        <p:nvSpPr>
          <p:cNvPr id="3" name="Espace réservé du contenu 2"/>
          <p:cNvSpPr>
            <a:spLocks noGrp="1"/>
          </p:cNvSpPr>
          <p:nvPr>
            <p:ph idx="1"/>
          </p:nvPr>
        </p:nvSpPr>
        <p:spPr/>
        <p:txBody>
          <a:bodyPr>
            <a:normAutofit/>
          </a:bodyPr>
          <a:lstStyle/>
          <a:p>
            <a:pPr lvl="1"/>
            <a:r>
              <a:rPr lang="fr-CA" sz="2000" dirty="0"/>
              <a:t>Une scène, en bois, permettait aux acteurs de se faire valoir, et les décors fermaient la scène;</a:t>
            </a:r>
          </a:p>
          <a:p>
            <a:pPr lvl="1"/>
            <a:r>
              <a:rPr lang="fr-CA" sz="2000" dirty="0"/>
              <a:t>Quant à l’orchestra, elle </a:t>
            </a:r>
            <a:r>
              <a:rPr lang="fr-CA" sz="2000" dirty="0" smtClean="0"/>
              <a:t>était </a:t>
            </a:r>
            <a:r>
              <a:rPr lang="fr-CA" sz="2000" dirty="0"/>
              <a:t>semi-circulaire et recevait les hauts dignitaires (contrairement aux théâtres grecs alors que l’orchestra servait au chœur et au coryphée qui dialoguaient avec les acteurs qui se trouvaient sur un avant scène surélevée).</a:t>
            </a:r>
          </a:p>
          <a:p>
            <a:endParaRPr lang="fr-FR" sz="2000" dirty="0"/>
          </a:p>
        </p:txBody>
      </p:sp>
    </p:spTree>
    <p:extLst>
      <p:ext uri="{BB962C8B-B14F-4D97-AF65-F5344CB8AC3E}">
        <p14:creationId xmlns:p14="http://schemas.microsoft.com/office/powerpoint/2010/main" val="75938711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ng"/>
          <p:cNvPicPr>
            <a:picLocks noGrp="1" noChangeAspect="1"/>
          </p:cNvPicPr>
          <p:nvPr>
            <p:ph idx="1"/>
          </p:nvPr>
        </p:nvPicPr>
        <p:blipFill>
          <a:blip r:embed="rId2" cstate="email">
            <a:extLst>
              <a:ext uri="{28A0092B-C50C-407E-A947-70E740481C1C}">
                <a14:useLocalDpi xmlns:a14="http://schemas.microsoft.com/office/drawing/2010/main"/>
              </a:ext>
            </a:extLst>
          </a:blip>
          <a:srcRect l="-5711" r="-5711"/>
          <a:stretch>
            <a:fillRect/>
          </a:stretch>
        </p:blipFill>
        <p:spPr>
          <a:xfrm>
            <a:off x="1008063" y="1028700"/>
            <a:ext cx="7388225" cy="4911725"/>
          </a:xfrm>
        </p:spPr>
      </p:pic>
      <p:cxnSp>
        <p:nvCxnSpPr>
          <p:cNvPr id="5" name="Connecteur droit 4"/>
          <p:cNvCxnSpPr/>
          <p:nvPr/>
        </p:nvCxnSpPr>
        <p:spPr>
          <a:xfrm>
            <a:off x="2980656" y="2971057"/>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Stockage à accès séquentiel 5"/>
          <p:cNvSpPr/>
          <p:nvPr/>
        </p:nvSpPr>
        <p:spPr>
          <a:xfrm>
            <a:off x="2566310" y="2645673"/>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7" name="Connecteur droit 6"/>
          <p:cNvCxnSpPr/>
          <p:nvPr/>
        </p:nvCxnSpPr>
        <p:spPr>
          <a:xfrm>
            <a:off x="5877349" y="4021091"/>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Stockage à accès séquentiel 7"/>
          <p:cNvSpPr/>
          <p:nvPr/>
        </p:nvSpPr>
        <p:spPr>
          <a:xfrm>
            <a:off x="5463003" y="3695707"/>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9" name="Connecteur droit 8"/>
          <p:cNvCxnSpPr/>
          <p:nvPr/>
        </p:nvCxnSpPr>
        <p:spPr>
          <a:xfrm>
            <a:off x="2502904" y="4183783"/>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Stockage à accès séquentiel 9"/>
          <p:cNvSpPr/>
          <p:nvPr/>
        </p:nvSpPr>
        <p:spPr>
          <a:xfrm>
            <a:off x="2088558" y="3858399"/>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11" name="Connecteur droit 10"/>
          <p:cNvCxnSpPr/>
          <p:nvPr/>
        </p:nvCxnSpPr>
        <p:spPr>
          <a:xfrm>
            <a:off x="5656949" y="3858399"/>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Stockage à accès séquentiel 11"/>
          <p:cNvSpPr/>
          <p:nvPr/>
        </p:nvSpPr>
        <p:spPr>
          <a:xfrm>
            <a:off x="5242603" y="3533015"/>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13" name="Connecteur droit 12"/>
          <p:cNvCxnSpPr/>
          <p:nvPr/>
        </p:nvCxnSpPr>
        <p:spPr>
          <a:xfrm>
            <a:off x="6071295" y="3795626"/>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Stockage à accès séquentiel 13"/>
          <p:cNvSpPr/>
          <p:nvPr/>
        </p:nvSpPr>
        <p:spPr>
          <a:xfrm>
            <a:off x="5656949" y="3470242"/>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15" name="Connecteur droit 14"/>
          <p:cNvCxnSpPr/>
          <p:nvPr/>
        </p:nvCxnSpPr>
        <p:spPr>
          <a:xfrm>
            <a:off x="5210900" y="4930038"/>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Stockage à accès séquentiel 15"/>
          <p:cNvSpPr/>
          <p:nvPr/>
        </p:nvSpPr>
        <p:spPr>
          <a:xfrm>
            <a:off x="4796554" y="4604654"/>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17" name="Connecteur droit 16"/>
          <p:cNvCxnSpPr/>
          <p:nvPr/>
        </p:nvCxnSpPr>
        <p:spPr>
          <a:xfrm>
            <a:off x="3395002" y="2808365"/>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Stockage à accès séquentiel 17"/>
          <p:cNvSpPr/>
          <p:nvPr/>
        </p:nvSpPr>
        <p:spPr>
          <a:xfrm>
            <a:off x="2980656" y="2482981"/>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cxnSp>
        <p:nvCxnSpPr>
          <p:cNvPr id="19" name="Connecteur droit 18"/>
          <p:cNvCxnSpPr/>
          <p:nvPr/>
        </p:nvCxnSpPr>
        <p:spPr>
          <a:xfrm>
            <a:off x="1878653" y="3296441"/>
            <a:ext cx="1" cy="39926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Stockage à accès séquentiel 19"/>
          <p:cNvSpPr/>
          <p:nvPr/>
        </p:nvSpPr>
        <p:spPr>
          <a:xfrm>
            <a:off x="1464307" y="2971057"/>
            <a:ext cx="892098" cy="325384"/>
          </a:xfrm>
          <a:prstGeom prst="flowChartMagneticTape">
            <a:avLst/>
          </a:prstGeom>
          <a:solidFill>
            <a:schemeClr val="accent1">
              <a:shade val="80000"/>
              <a:satMod val="180000"/>
              <a:alpha val="2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err="1" smtClean="0">
                <a:solidFill>
                  <a:srgbClr val="000000"/>
                </a:solidFill>
              </a:rPr>
              <a:t>théatre</a:t>
            </a:r>
            <a:endParaRPr lang="fr-FR" sz="1200" b="1" dirty="0">
              <a:solidFill>
                <a:srgbClr val="000000"/>
              </a:solidFill>
            </a:endParaRPr>
          </a:p>
        </p:txBody>
      </p:sp>
    </p:spTree>
    <p:extLst>
      <p:ext uri="{BB962C8B-B14F-4D97-AF65-F5344CB8AC3E}">
        <p14:creationId xmlns:p14="http://schemas.microsoft.com/office/powerpoint/2010/main" val="34303229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heatre_arles.png"/>
          <p:cNvPicPr>
            <a:picLocks noGrp="1" noChangeAspect="1"/>
          </p:cNvPicPr>
          <p:nvPr>
            <p:ph idx="1"/>
          </p:nvPr>
        </p:nvPicPr>
        <p:blipFill>
          <a:blip r:embed="rId2" cstate="email">
            <a:extLst>
              <a:ext uri="{28A0092B-C50C-407E-A947-70E740481C1C}">
                <a14:useLocalDpi xmlns:a14="http://schemas.microsoft.com/office/drawing/2010/main"/>
              </a:ext>
            </a:extLst>
          </a:blip>
          <a:srcRect t="-3321" b="-3321"/>
          <a:stretch>
            <a:fillRect/>
          </a:stretch>
        </p:blipFill>
        <p:spPr>
          <a:xfrm>
            <a:off x="1020763" y="578943"/>
            <a:ext cx="7313612" cy="4795837"/>
          </a:xfrm>
          <a:prstGeom prst="rect">
            <a:avLst/>
          </a:prstGeom>
        </p:spPr>
      </p:pic>
      <p:sp>
        <p:nvSpPr>
          <p:cNvPr id="5" name="ZoneTexte 4"/>
          <p:cNvSpPr txBox="1"/>
          <p:nvPr/>
        </p:nvSpPr>
        <p:spPr>
          <a:xfrm>
            <a:off x="889000" y="5374780"/>
            <a:ext cx="7307385" cy="369332"/>
          </a:xfrm>
          <a:prstGeom prst="rect">
            <a:avLst/>
          </a:prstGeom>
          <a:noFill/>
        </p:spPr>
        <p:txBody>
          <a:bodyPr wrap="square" rtlCol="0">
            <a:spAutoFit/>
          </a:bodyPr>
          <a:lstStyle/>
          <a:p>
            <a:r>
              <a:rPr lang="fr-FR" dirty="0" smtClean="0"/>
              <a:t>Théâtre d’Arles (France), 1</a:t>
            </a:r>
            <a:r>
              <a:rPr lang="fr-FR" baseline="30000" dirty="0" smtClean="0"/>
              <a:t>er</a:t>
            </a:r>
            <a:r>
              <a:rPr lang="fr-FR" dirty="0" smtClean="0"/>
              <a:t> s. av. J.C. sous Auguste; 10 000 spectateurs </a:t>
            </a:r>
            <a:endParaRPr lang="fr-FR" dirty="0"/>
          </a:p>
        </p:txBody>
      </p:sp>
    </p:spTree>
    <p:extLst>
      <p:ext uri="{BB962C8B-B14F-4D97-AF65-F5344CB8AC3E}">
        <p14:creationId xmlns:p14="http://schemas.microsoft.com/office/powerpoint/2010/main" val="1546955898"/>
      </p:ext>
    </p:extLst>
  </p:cSld>
  <p:clrMapOvr>
    <a:masterClrMapping/>
  </p:clrMapOvr>
  <p:transition xmlns:p14="http://schemas.microsoft.com/office/powerpoint/2010/mai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spendos.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46537" y="137154"/>
            <a:ext cx="7773076" cy="5148847"/>
          </a:xfrm>
        </p:spPr>
      </p:pic>
      <p:sp>
        <p:nvSpPr>
          <p:cNvPr id="6" name="ZoneTexte 5"/>
          <p:cNvSpPr txBox="1"/>
          <p:nvPr/>
        </p:nvSpPr>
        <p:spPr>
          <a:xfrm>
            <a:off x="1103923" y="5178221"/>
            <a:ext cx="6388389" cy="646331"/>
          </a:xfrm>
          <a:prstGeom prst="rect">
            <a:avLst/>
          </a:prstGeom>
          <a:noFill/>
        </p:spPr>
        <p:txBody>
          <a:bodyPr wrap="square" rtlCol="0">
            <a:spAutoFit/>
          </a:bodyPr>
          <a:lstStyle/>
          <a:p>
            <a:r>
              <a:rPr lang="fr-FR" dirty="0" smtClean="0"/>
              <a:t>Théâtre d’</a:t>
            </a:r>
            <a:r>
              <a:rPr lang="fr-FR" dirty="0" err="1" smtClean="0"/>
              <a:t>Aspendos</a:t>
            </a:r>
            <a:r>
              <a:rPr lang="fr-FR" dirty="0" smtClean="0"/>
              <a:t> (Turquie), sous l’empereur Marc-Aurèle, 2</a:t>
            </a:r>
            <a:r>
              <a:rPr lang="fr-FR" baseline="30000" dirty="0" smtClean="0"/>
              <a:t>e</a:t>
            </a:r>
            <a:r>
              <a:rPr lang="fr-FR" dirty="0" smtClean="0"/>
              <a:t> s;  7000 spectateurs</a:t>
            </a:r>
          </a:p>
        </p:txBody>
      </p:sp>
    </p:spTree>
    <p:extLst>
      <p:ext uri="{BB962C8B-B14F-4D97-AF65-F5344CB8AC3E}">
        <p14:creationId xmlns:p14="http://schemas.microsoft.com/office/powerpoint/2010/main" val="2475044466"/>
      </p:ext>
    </p:extLst>
  </p:cSld>
  <p:clrMapOvr>
    <a:masterClrMapping/>
  </p:clrMapOvr>
  <p:transition xmlns:p14="http://schemas.microsoft.com/office/powerpoint/2010/mai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ougga.JPG"/>
          <p:cNvPicPr>
            <a:picLocks noGrp="1" noChangeAspect="1"/>
          </p:cNvPicPr>
          <p:nvPr>
            <p:ph idx="1"/>
          </p:nvPr>
        </p:nvPicPr>
        <p:blipFill>
          <a:blip r:embed="rId2" cstate="email">
            <a:extLst>
              <a:ext uri="{28A0092B-C50C-407E-A947-70E740481C1C}">
                <a14:useLocalDpi xmlns:a14="http://schemas.microsoft.com/office/drawing/2010/main"/>
              </a:ext>
            </a:extLst>
          </a:blip>
          <a:srcRect l="-5834" r="-5834"/>
          <a:stretch>
            <a:fillRect/>
          </a:stretch>
        </p:blipFill>
        <p:spPr>
          <a:xfrm>
            <a:off x="430665" y="1036638"/>
            <a:ext cx="7131050" cy="4789487"/>
          </a:xfrm>
          <a:prstGeom prst="rect">
            <a:avLst/>
          </a:prstGeom>
        </p:spPr>
      </p:pic>
      <p:sp>
        <p:nvSpPr>
          <p:cNvPr id="5" name="ZoneTexte 4"/>
          <p:cNvSpPr txBox="1"/>
          <p:nvPr/>
        </p:nvSpPr>
        <p:spPr>
          <a:xfrm>
            <a:off x="7131096" y="1328200"/>
            <a:ext cx="1241135" cy="3970318"/>
          </a:xfrm>
          <a:prstGeom prst="rect">
            <a:avLst/>
          </a:prstGeom>
          <a:noFill/>
        </p:spPr>
        <p:txBody>
          <a:bodyPr wrap="square" rtlCol="0">
            <a:spAutoFit/>
          </a:bodyPr>
          <a:lstStyle/>
          <a:p>
            <a:r>
              <a:rPr lang="fr-FR" dirty="0" smtClean="0"/>
              <a:t>Théâtre de Dougga (Tunisie), 2</a:t>
            </a:r>
            <a:r>
              <a:rPr lang="fr-FR" baseline="30000" dirty="0" smtClean="0"/>
              <a:t>e</a:t>
            </a:r>
            <a:r>
              <a:rPr lang="fr-FR" dirty="0" smtClean="0"/>
              <a:t> s, 3500 spectateurs.  Une inscription: « P. </a:t>
            </a:r>
            <a:r>
              <a:rPr lang="fr-FR" dirty="0" err="1" smtClean="0"/>
              <a:t>Marcius</a:t>
            </a:r>
            <a:r>
              <a:rPr lang="fr-FR" dirty="0" smtClean="0"/>
              <a:t> </a:t>
            </a:r>
            <a:r>
              <a:rPr lang="fr-FR" dirty="0" err="1" smtClean="0"/>
              <a:t>Quadratus</a:t>
            </a:r>
            <a:r>
              <a:rPr lang="fr-FR" dirty="0" smtClean="0"/>
              <a:t> a construit de ses deniers pour sa patrie »</a:t>
            </a:r>
            <a:endParaRPr lang="fr-FR" dirty="0"/>
          </a:p>
        </p:txBody>
      </p:sp>
    </p:spTree>
    <p:extLst>
      <p:ext uri="{BB962C8B-B14F-4D97-AF65-F5344CB8AC3E}">
        <p14:creationId xmlns:p14="http://schemas.microsoft.com/office/powerpoint/2010/main" val="588802312"/>
      </p:ext>
    </p:extLst>
  </p:cSld>
  <p:clrMapOvr>
    <a:masterClrMapping/>
  </p:clrMapOvr>
  <p:transition xmlns:p14="http://schemas.microsoft.com/office/powerpoint/2010/mai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ephese.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30633" y="253606"/>
            <a:ext cx="7337502" cy="4980839"/>
          </a:xfrm>
        </p:spPr>
      </p:pic>
      <p:sp>
        <p:nvSpPr>
          <p:cNvPr id="6" name="ZoneTexte 5"/>
          <p:cNvSpPr txBox="1"/>
          <p:nvPr/>
        </p:nvSpPr>
        <p:spPr>
          <a:xfrm>
            <a:off x="967154" y="5093265"/>
            <a:ext cx="7200981" cy="923330"/>
          </a:xfrm>
          <a:prstGeom prst="rect">
            <a:avLst/>
          </a:prstGeom>
          <a:noFill/>
        </p:spPr>
        <p:txBody>
          <a:bodyPr wrap="square" rtlCol="0">
            <a:spAutoFit/>
          </a:bodyPr>
          <a:lstStyle/>
          <a:p>
            <a:r>
              <a:rPr lang="fr-FR" dirty="0" smtClean="0"/>
              <a:t>Théâtre d’Éphèse (Turquie), d’abord par les Grecs puis remaniés par les Romains pour 24 000 spectateurs!</a:t>
            </a:r>
          </a:p>
          <a:p>
            <a:endParaRPr lang="fr-FR" dirty="0"/>
          </a:p>
        </p:txBody>
      </p:sp>
    </p:spTree>
    <p:extLst>
      <p:ext uri="{BB962C8B-B14F-4D97-AF65-F5344CB8AC3E}">
        <p14:creationId xmlns:p14="http://schemas.microsoft.com/office/powerpoint/2010/main" val="4091690686"/>
      </p:ext>
    </p:extLst>
  </p:cSld>
  <p:clrMapOvr>
    <a:masterClrMapping/>
  </p:clrMapOvr>
  <p:transition xmlns:p14="http://schemas.microsoft.com/office/powerpoint/2010/mai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ieropolis.JPG"/>
          <p:cNvPicPr>
            <a:picLocks noGrp="1" noChangeAspect="1"/>
          </p:cNvPicPr>
          <p:nvPr>
            <p:ph idx="1"/>
          </p:nvPr>
        </p:nvPicPr>
        <p:blipFill>
          <a:blip r:embed="rId2" cstate="email">
            <a:extLst>
              <a:ext uri="{28A0092B-C50C-407E-A947-70E740481C1C}">
                <a14:useLocalDpi xmlns:a14="http://schemas.microsoft.com/office/drawing/2010/main"/>
              </a:ext>
            </a:extLst>
          </a:blip>
          <a:srcRect l="-9176" r="-9176"/>
          <a:stretch>
            <a:fillRect/>
          </a:stretch>
        </p:blipFill>
        <p:spPr>
          <a:xfrm>
            <a:off x="908496" y="675032"/>
            <a:ext cx="7224712" cy="4578350"/>
          </a:xfrm>
          <a:prstGeom prst="rect">
            <a:avLst/>
          </a:prstGeom>
        </p:spPr>
      </p:pic>
      <p:sp>
        <p:nvSpPr>
          <p:cNvPr id="5" name="ZoneTexte 4"/>
          <p:cNvSpPr txBox="1"/>
          <p:nvPr/>
        </p:nvSpPr>
        <p:spPr>
          <a:xfrm>
            <a:off x="1524001" y="5371056"/>
            <a:ext cx="5900614" cy="369332"/>
          </a:xfrm>
          <a:prstGeom prst="rect">
            <a:avLst/>
          </a:prstGeom>
          <a:noFill/>
        </p:spPr>
        <p:txBody>
          <a:bodyPr wrap="square" rtlCol="0">
            <a:spAutoFit/>
          </a:bodyPr>
          <a:lstStyle/>
          <a:p>
            <a:r>
              <a:rPr lang="fr-FR" dirty="0" smtClean="0"/>
              <a:t>Théâtre d’</a:t>
            </a:r>
            <a:r>
              <a:rPr lang="fr-FR" dirty="0" err="1" smtClean="0"/>
              <a:t>Hiéropolis</a:t>
            </a:r>
            <a:r>
              <a:rPr lang="fr-FR" dirty="0" smtClean="0"/>
              <a:t> (Turquie), 1</a:t>
            </a:r>
            <a:r>
              <a:rPr lang="fr-FR" baseline="30000" dirty="0" smtClean="0"/>
              <a:t>er</a:t>
            </a:r>
            <a:r>
              <a:rPr lang="fr-FR" dirty="0" smtClean="0"/>
              <a:t> s, 15 000 spectateurs</a:t>
            </a:r>
            <a:endParaRPr lang="fr-FR" dirty="0"/>
          </a:p>
        </p:txBody>
      </p:sp>
    </p:spTree>
    <p:extLst>
      <p:ext uri="{BB962C8B-B14F-4D97-AF65-F5344CB8AC3E}">
        <p14:creationId xmlns:p14="http://schemas.microsoft.com/office/powerpoint/2010/main" val="3733414710"/>
      </p:ext>
    </p:extLst>
  </p:cSld>
  <p:clrMapOvr>
    <a:masterClrMapping/>
  </p:clrMapOvr>
  <p:transition xmlns:p14="http://schemas.microsoft.com/office/powerpoint/2010/mai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milet.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50346" y="410130"/>
            <a:ext cx="4423964" cy="2843713"/>
          </a:xfrm>
        </p:spPr>
      </p:pic>
      <p:pic>
        <p:nvPicPr>
          <p:cNvPr id="5" name="Image 4" descr="milet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0837" y="3127887"/>
            <a:ext cx="3790537" cy="2842903"/>
          </a:xfrm>
          <a:prstGeom prst="rect">
            <a:avLst/>
          </a:prstGeom>
        </p:spPr>
      </p:pic>
      <p:sp>
        <p:nvSpPr>
          <p:cNvPr id="6" name="ZoneTexte 5"/>
          <p:cNvSpPr txBox="1"/>
          <p:nvPr/>
        </p:nvSpPr>
        <p:spPr>
          <a:xfrm>
            <a:off x="5214135" y="1011734"/>
            <a:ext cx="2988956" cy="646331"/>
          </a:xfrm>
          <a:prstGeom prst="rect">
            <a:avLst/>
          </a:prstGeom>
          <a:noFill/>
        </p:spPr>
        <p:txBody>
          <a:bodyPr wrap="square" rtlCol="0">
            <a:spAutoFit/>
          </a:bodyPr>
          <a:lstStyle/>
          <a:p>
            <a:r>
              <a:rPr lang="fr-FR" dirty="0" smtClean="0"/>
              <a:t>Théâtre de Milet (Turquie), 2</a:t>
            </a:r>
            <a:r>
              <a:rPr lang="fr-FR" baseline="30000" dirty="0" smtClean="0"/>
              <a:t>e</a:t>
            </a:r>
            <a:r>
              <a:rPr lang="fr-FR" dirty="0" smtClean="0"/>
              <a:t> s, 15 000 spectateurs</a:t>
            </a:r>
            <a:endParaRPr lang="fr-FR" dirty="0"/>
          </a:p>
        </p:txBody>
      </p:sp>
    </p:spTree>
    <p:extLst>
      <p:ext uri="{BB962C8B-B14F-4D97-AF65-F5344CB8AC3E}">
        <p14:creationId xmlns:p14="http://schemas.microsoft.com/office/powerpoint/2010/main" val="2331388474"/>
      </p:ext>
    </p:extLst>
  </p:cSld>
  <p:clrMapOvr>
    <a:masterClrMapping/>
  </p:clrMapOvr>
  <p:transition xmlns:p14="http://schemas.microsoft.com/office/powerpoint/2010/mai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 où commencer?</a:t>
            </a:r>
            <a:br>
              <a:rPr lang="fr-FR" dirty="0" smtClean="0"/>
            </a:br>
            <a:r>
              <a:rPr lang="fr-FR" dirty="0" smtClean="0"/>
              <a:t>1. Les routes</a:t>
            </a:r>
            <a:endParaRPr lang="fr-FR" dirty="0"/>
          </a:p>
        </p:txBody>
      </p:sp>
      <p:sp>
        <p:nvSpPr>
          <p:cNvPr id="3" name="Espace réservé du contenu 2"/>
          <p:cNvSpPr>
            <a:spLocks noGrp="1"/>
          </p:cNvSpPr>
          <p:nvPr>
            <p:ph idx="1"/>
          </p:nvPr>
        </p:nvSpPr>
        <p:spPr/>
        <p:txBody>
          <a:bodyPr/>
          <a:lstStyle/>
          <a:p>
            <a:r>
              <a:rPr lang="fr-FR" dirty="0" smtClean="0"/>
              <a:t>Fallait relier Rome aux provinces</a:t>
            </a:r>
          </a:p>
          <a:p>
            <a:r>
              <a:rPr lang="fr-FR" dirty="0" smtClean="0"/>
              <a:t>Pourquoi?</a:t>
            </a:r>
          </a:p>
          <a:p>
            <a:pPr lvl="1"/>
            <a:r>
              <a:rPr lang="fr-FR" dirty="0" smtClean="0"/>
              <a:t>Amener les soldats romains le plus rapidement possible</a:t>
            </a:r>
          </a:p>
          <a:p>
            <a:pPr lvl="1"/>
            <a:r>
              <a:rPr lang="fr-FR" dirty="0" smtClean="0"/>
              <a:t>Amener les ressources naturelles des pays conquis vers Rome</a:t>
            </a:r>
          </a:p>
          <a:p>
            <a:pPr lvl="1"/>
            <a:r>
              <a:rPr lang="fr-FR" dirty="0" smtClean="0"/>
              <a:t>Amener les commerçants romains vers les provinces</a:t>
            </a:r>
          </a:p>
          <a:p>
            <a:pPr lvl="1"/>
            <a:r>
              <a:rPr lang="fr-FR" dirty="0" smtClean="0"/>
              <a:t>Apporter les nouvelles de Rome</a:t>
            </a:r>
            <a:r>
              <a:rPr lang="is-IS" dirty="0" smtClean="0"/>
              <a:t>…</a:t>
            </a:r>
          </a:p>
          <a:p>
            <a:pPr lvl="1"/>
            <a:r>
              <a:rPr lang="fr-FR" dirty="0" smtClean="0"/>
              <a:t>P</a:t>
            </a:r>
            <a:r>
              <a:rPr lang="is-IS" dirty="0" smtClean="0"/>
              <a:t>ermettre aux provinciaux d’aller à Rome...</a:t>
            </a:r>
            <a:endParaRPr lang="fr-FR" dirty="0"/>
          </a:p>
        </p:txBody>
      </p:sp>
    </p:spTree>
    <p:extLst>
      <p:ext uri="{BB962C8B-B14F-4D97-AF65-F5344CB8AC3E}">
        <p14:creationId xmlns:p14="http://schemas.microsoft.com/office/powerpoint/2010/main" val="67109485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rien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81" y="1144288"/>
            <a:ext cx="5789484" cy="4342113"/>
          </a:xfrm>
          <a:prstGeom prst="rect">
            <a:avLst/>
          </a:prstGeom>
        </p:spPr>
      </p:pic>
      <p:sp>
        <p:nvSpPr>
          <p:cNvPr id="6" name="ZoneTexte 5"/>
          <p:cNvSpPr txBox="1"/>
          <p:nvPr/>
        </p:nvSpPr>
        <p:spPr>
          <a:xfrm>
            <a:off x="7177705" y="1802421"/>
            <a:ext cx="1240405" cy="1200329"/>
          </a:xfrm>
          <a:prstGeom prst="rect">
            <a:avLst/>
          </a:prstGeom>
          <a:noFill/>
        </p:spPr>
        <p:txBody>
          <a:bodyPr wrap="square" rtlCol="0">
            <a:spAutoFit/>
          </a:bodyPr>
          <a:lstStyle/>
          <a:p>
            <a:r>
              <a:rPr lang="fr-FR" dirty="0" smtClean="0"/>
              <a:t>Bancs du théâtre de</a:t>
            </a:r>
          </a:p>
          <a:p>
            <a:r>
              <a:rPr lang="fr-FR" dirty="0" smtClean="0"/>
              <a:t>Priène (Turquie)</a:t>
            </a:r>
          </a:p>
        </p:txBody>
      </p:sp>
    </p:spTree>
    <p:extLst>
      <p:ext uri="{BB962C8B-B14F-4D97-AF65-F5344CB8AC3E}">
        <p14:creationId xmlns:p14="http://schemas.microsoft.com/office/powerpoint/2010/main" val="3900970561"/>
      </p:ext>
    </p:extLst>
  </p:cSld>
  <p:clrMapOvr>
    <a:masterClrMapping/>
  </p:clrMapOvr>
  <p:transition xmlns:p14="http://schemas.microsoft.com/office/powerpoint/2010/mai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ergame.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79500" y="230368"/>
            <a:ext cx="7466021" cy="4930972"/>
          </a:xfrm>
        </p:spPr>
      </p:pic>
      <p:sp>
        <p:nvSpPr>
          <p:cNvPr id="6" name="ZoneTexte 5"/>
          <p:cNvSpPr txBox="1"/>
          <p:nvPr/>
        </p:nvSpPr>
        <p:spPr>
          <a:xfrm>
            <a:off x="1221155" y="5161340"/>
            <a:ext cx="6550808" cy="646331"/>
          </a:xfrm>
          <a:prstGeom prst="rect">
            <a:avLst/>
          </a:prstGeom>
          <a:noFill/>
        </p:spPr>
        <p:txBody>
          <a:bodyPr wrap="square" rtlCol="0">
            <a:spAutoFit/>
          </a:bodyPr>
          <a:lstStyle/>
          <a:p>
            <a:r>
              <a:rPr lang="fr-FR" dirty="0" smtClean="0"/>
              <a:t>Théâtre de Pergame (Turquie), 2</a:t>
            </a:r>
            <a:r>
              <a:rPr lang="fr-FR" baseline="30000" dirty="0" smtClean="0"/>
              <a:t>e</a:t>
            </a:r>
            <a:r>
              <a:rPr lang="fr-FR" dirty="0" smtClean="0"/>
              <a:t> s av. J.C., 10 000 spectateurs, le plus pentu!</a:t>
            </a:r>
            <a:endParaRPr lang="fr-FR" dirty="0"/>
          </a:p>
        </p:txBody>
      </p:sp>
    </p:spTree>
    <p:extLst>
      <p:ext uri="{BB962C8B-B14F-4D97-AF65-F5344CB8AC3E}">
        <p14:creationId xmlns:p14="http://schemas.microsoft.com/office/powerpoint/2010/main" val="2408632348"/>
      </p:ext>
    </p:extLst>
  </p:cSld>
  <p:clrMapOvr>
    <a:masterClrMapping/>
  </p:clrMapOvr>
  <p:transition xmlns:p14="http://schemas.microsoft.com/office/powerpoint/2010/mai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ergame2.JPG"/>
          <p:cNvPicPr>
            <a:picLocks noGrp="1" noChangeAspect="1"/>
          </p:cNvPicPr>
          <p:nvPr>
            <p:ph idx="1"/>
          </p:nvPr>
        </p:nvPicPr>
        <p:blipFill>
          <a:blip r:embed="rId2" cstate="email">
            <a:extLst>
              <a:ext uri="{28A0092B-C50C-407E-A947-70E740481C1C}">
                <a14:useLocalDpi xmlns:a14="http://schemas.microsoft.com/office/drawing/2010/main"/>
              </a:ext>
            </a:extLst>
          </a:blip>
          <a:srcRect l="-5144" r="-5144"/>
          <a:stretch>
            <a:fillRect/>
          </a:stretch>
        </p:blipFill>
        <p:spPr>
          <a:xfrm>
            <a:off x="1036638" y="839566"/>
            <a:ext cx="7224712" cy="4367212"/>
          </a:xfrm>
          <a:prstGeom prst="rect">
            <a:avLst/>
          </a:prstGeom>
        </p:spPr>
      </p:pic>
      <p:sp>
        <p:nvSpPr>
          <p:cNvPr id="5" name="ZoneTexte 4"/>
          <p:cNvSpPr txBox="1"/>
          <p:nvPr/>
        </p:nvSpPr>
        <p:spPr>
          <a:xfrm>
            <a:off x="3425723" y="5230079"/>
            <a:ext cx="3542244" cy="646331"/>
          </a:xfrm>
          <a:prstGeom prst="rect">
            <a:avLst/>
          </a:prstGeom>
          <a:noFill/>
        </p:spPr>
        <p:txBody>
          <a:bodyPr wrap="square" rtlCol="0">
            <a:spAutoFit/>
          </a:bodyPr>
          <a:lstStyle/>
          <a:p>
            <a:r>
              <a:rPr lang="fr-FR" dirty="0"/>
              <a:t>Théâtre de Pergame (Turquie)</a:t>
            </a:r>
          </a:p>
          <a:p>
            <a:endParaRPr lang="fr-FR" dirty="0"/>
          </a:p>
        </p:txBody>
      </p:sp>
    </p:spTree>
    <p:extLst>
      <p:ext uri="{BB962C8B-B14F-4D97-AF65-F5344CB8AC3E}">
        <p14:creationId xmlns:p14="http://schemas.microsoft.com/office/powerpoint/2010/main" val="2036545645"/>
      </p:ext>
    </p:extLst>
  </p:cSld>
  <p:clrMapOvr>
    <a:masterClrMapping/>
  </p:clrMapOvr>
  <p:transition xmlns:p14="http://schemas.microsoft.com/office/powerpoint/2010/mai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sabratha.jpg"/>
          <p:cNvPicPr>
            <a:picLocks noGrp="1" noChangeAspect="1"/>
          </p:cNvPicPr>
          <p:nvPr>
            <p:ph idx="1"/>
          </p:nvPr>
        </p:nvPicPr>
        <p:blipFill>
          <a:blip r:embed="rId2" cstate="email">
            <a:extLst>
              <a:ext uri="{28A0092B-C50C-407E-A947-70E740481C1C}">
                <a14:useLocalDpi xmlns:a14="http://schemas.microsoft.com/office/drawing/2010/main"/>
              </a:ext>
            </a:extLst>
          </a:blip>
          <a:srcRect l="-6933" r="-6933"/>
          <a:stretch>
            <a:fillRect/>
          </a:stretch>
        </p:blipFill>
        <p:spPr>
          <a:xfrm>
            <a:off x="849577" y="482821"/>
            <a:ext cx="7473950" cy="4922838"/>
          </a:xfrm>
        </p:spPr>
      </p:pic>
      <p:sp>
        <p:nvSpPr>
          <p:cNvPr id="7" name="ZoneTexte 6"/>
          <p:cNvSpPr txBox="1"/>
          <p:nvPr/>
        </p:nvSpPr>
        <p:spPr>
          <a:xfrm>
            <a:off x="1240692" y="5405659"/>
            <a:ext cx="6146751" cy="369332"/>
          </a:xfrm>
          <a:prstGeom prst="rect">
            <a:avLst/>
          </a:prstGeom>
          <a:noFill/>
        </p:spPr>
        <p:txBody>
          <a:bodyPr wrap="square" rtlCol="0">
            <a:spAutoFit/>
          </a:bodyPr>
          <a:lstStyle/>
          <a:p>
            <a:r>
              <a:rPr lang="fr-FR" dirty="0" smtClean="0"/>
              <a:t>Mur de scène du théâtre de </a:t>
            </a:r>
            <a:r>
              <a:rPr lang="fr-FR" dirty="0" err="1" smtClean="0"/>
              <a:t>Sabratha</a:t>
            </a:r>
            <a:r>
              <a:rPr lang="fr-FR" dirty="0" smtClean="0"/>
              <a:t>, (Libye), 2</a:t>
            </a:r>
            <a:r>
              <a:rPr lang="fr-FR" baseline="30000" dirty="0" smtClean="0"/>
              <a:t>e</a:t>
            </a:r>
            <a:r>
              <a:rPr lang="fr-FR" dirty="0" smtClean="0"/>
              <a:t> s, 5000 spectateurs </a:t>
            </a:r>
            <a:endParaRPr lang="fr-FR" dirty="0"/>
          </a:p>
        </p:txBody>
      </p:sp>
    </p:spTree>
    <p:extLst>
      <p:ext uri="{BB962C8B-B14F-4D97-AF65-F5344CB8AC3E}">
        <p14:creationId xmlns:p14="http://schemas.microsoft.com/office/powerpoint/2010/main" val="1048068916"/>
      </p:ext>
    </p:extLst>
  </p:cSld>
  <p:clrMapOvr>
    <a:masterClrMapping/>
  </p:clrMapOvr>
  <p:transition xmlns:p14="http://schemas.microsoft.com/office/powerpoint/2010/mai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550349" y="5217056"/>
            <a:ext cx="4545791" cy="369332"/>
          </a:xfrm>
          <a:prstGeom prst="rect">
            <a:avLst/>
          </a:prstGeom>
          <a:noFill/>
        </p:spPr>
        <p:txBody>
          <a:bodyPr wrap="square" rtlCol="0">
            <a:spAutoFit/>
          </a:bodyPr>
          <a:lstStyle/>
          <a:p>
            <a:r>
              <a:rPr lang="fr-FR" dirty="0" smtClean="0"/>
              <a:t>Mur de scène du théâtre de Merida,( Espagne)</a:t>
            </a:r>
            <a:endParaRPr lang="fr-FR" dirty="0"/>
          </a:p>
        </p:txBody>
      </p:sp>
      <p:pic>
        <p:nvPicPr>
          <p:cNvPr id="4" name="Espace réservé du contenu 3" descr="theatre_merida.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54059" y="1215659"/>
            <a:ext cx="7574344" cy="3606832"/>
          </a:xfrm>
        </p:spPr>
      </p:pic>
    </p:spTree>
    <p:extLst>
      <p:ext uri="{BB962C8B-B14F-4D97-AF65-F5344CB8AC3E}">
        <p14:creationId xmlns:p14="http://schemas.microsoft.com/office/powerpoint/2010/main" val="929813801"/>
      </p:ext>
    </p:extLst>
  </p:cSld>
  <p:clrMapOvr>
    <a:masterClrMapping/>
  </p:clrMapOvr>
  <p:transition xmlns:p14="http://schemas.microsoft.com/office/powerpoint/2010/mai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10834" r="-10834"/>
          <a:stretch>
            <a:fillRect/>
          </a:stretch>
        </p:blipFill>
        <p:spPr>
          <a:xfrm>
            <a:off x="221529" y="932857"/>
            <a:ext cx="7246938" cy="4471987"/>
          </a:xfrm>
        </p:spPr>
      </p:pic>
      <p:sp>
        <p:nvSpPr>
          <p:cNvPr id="5" name="ZoneTexte 4"/>
          <p:cNvSpPr txBox="1"/>
          <p:nvPr/>
        </p:nvSpPr>
        <p:spPr>
          <a:xfrm>
            <a:off x="7119444" y="1304899"/>
            <a:ext cx="1165212" cy="1477328"/>
          </a:xfrm>
          <a:prstGeom prst="rect">
            <a:avLst/>
          </a:prstGeom>
          <a:noFill/>
        </p:spPr>
        <p:txBody>
          <a:bodyPr wrap="square" rtlCol="0">
            <a:spAutoFit/>
          </a:bodyPr>
          <a:lstStyle/>
          <a:p>
            <a:r>
              <a:rPr lang="fr-FR" dirty="0" smtClean="0"/>
              <a:t>Mur de scène du théâtre d’Arles (France)</a:t>
            </a:r>
            <a:endParaRPr lang="fr-FR" dirty="0"/>
          </a:p>
        </p:txBody>
      </p:sp>
    </p:spTree>
    <p:extLst>
      <p:ext uri="{BB962C8B-B14F-4D97-AF65-F5344CB8AC3E}">
        <p14:creationId xmlns:p14="http://schemas.microsoft.com/office/powerpoint/2010/main" val="2239475380"/>
      </p:ext>
    </p:extLst>
  </p:cSld>
  <p:clrMapOvr>
    <a:masterClrMapping/>
  </p:clrMapOvr>
  <p:transition xmlns:p14="http://schemas.microsoft.com/office/powerpoint/2010/mai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rles.png"/>
          <p:cNvPicPr>
            <a:picLocks noGrp="1" noChangeAspect="1"/>
          </p:cNvPicPr>
          <p:nvPr>
            <p:ph idx="1"/>
          </p:nvPr>
        </p:nvPicPr>
        <p:blipFill>
          <a:blip r:embed="rId2" cstate="email">
            <a:extLst>
              <a:ext uri="{28A0092B-C50C-407E-A947-70E740481C1C}">
                <a14:useLocalDpi xmlns:a14="http://schemas.microsoft.com/office/drawing/2010/main"/>
              </a:ext>
            </a:extLst>
          </a:blip>
          <a:srcRect l="-9282" r="-9282"/>
          <a:stretch>
            <a:fillRect/>
          </a:stretch>
        </p:blipFill>
        <p:spPr>
          <a:xfrm>
            <a:off x="1001713" y="665058"/>
            <a:ext cx="7294562" cy="4554537"/>
          </a:xfrm>
        </p:spPr>
      </p:pic>
      <p:sp>
        <p:nvSpPr>
          <p:cNvPr id="5" name="ZoneTexte 4"/>
          <p:cNvSpPr txBox="1"/>
          <p:nvPr/>
        </p:nvSpPr>
        <p:spPr>
          <a:xfrm>
            <a:off x="1514775" y="5219595"/>
            <a:ext cx="6781500" cy="369332"/>
          </a:xfrm>
          <a:prstGeom prst="rect">
            <a:avLst/>
          </a:prstGeom>
          <a:noFill/>
        </p:spPr>
        <p:txBody>
          <a:bodyPr wrap="square" rtlCol="0">
            <a:spAutoFit/>
          </a:bodyPr>
          <a:lstStyle/>
          <a:p>
            <a:r>
              <a:rPr lang="fr-FR" dirty="0" smtClean="0"/>
              <a:t>Reconstitution du mur de scène du théâtre d’Arles (France)</a:t>
            </a:r>
            <a:endParaRPr lang="fr-FR" dirty="0"/>
          </a:p>
        </p:txBody>
      </p:sp>
    </p:spTree>
    <p:extLst>
      <p:ext uri="{BB962C8B-B14F-4D97-AF65-F5344CB8AC3E}">
        <p14:creationId xmlns:p14="http://schemas.microsoft.com/office/powerpoint/2010/main" val="784567953"/>
      </p:ext>
    </p:extLst>
  </p:cSld>
  <p:clrMapOvr>
    <a:masterClrMapping/>
  </p:clrMapOvr>
  <p:transition xmlns:p14="http://schemas.microsoft.com/office/powerpoint/2010/mai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Pieces</a:t>
            </a:r>
            <a:r>
              <a:rPr lang="fr-FR" dirty="0"/>
              <a:t> de théâtre</a:t>
            </a:r>
          </a:p>
        </p:txBody>
      </p:sp>
      <p:sp>
        <p:nvSpPr>
          <p:cNvPr id="3" name="Espace réservé du contenu 2"/>
          <p:cNvSpPr>
            <a:spLocks noGrp="1"/>
          </p:cNvSpPr>
          <p:nvPr>
            <p:ph idx="1"/>
          </p:nvPr>
        </p:nvSpPr>
        <p:spPr/>
        <p:txBody>
          <a:bodyPr>
            <a:normAutofit lnSpcReduction="10000"/>
          </a:bodyPr>
          <a:lstStyle/>
          <a:p>
            <a:pPr lvl="0"/>
            <a:r>
              <a:rPr lang="fr-CA" dirty="0"/>
              <a:t>on y jouait des mimes et des pantomimes (mines avec danse)</a:t>
            </a:r>
          </a:p>
          <a:p>
            <a:pPr lvl="0"/>
            <a:r>
              <a:rPr lang="fr-CA" dirty="0"/>
              <a:t>on y jouait des comédies (</a:t>
            </a:r>
            <a:r>
              <a:rPr lang="fr-CA" dirty="0" err="1"/>
              <a:t>cf</a:t>
            </a:r>
            <a:r>
              <a:rPr lang="fr-CA" dirty="0"/>
              <a:t> celles de Plaute et Térence par exemple)</a:t>
            </a:r>
          </a:p>
          <a:p>
            <a:pPr lvl="0"/>
            <a:r>
              <a:rPr lang="fr-CA" dirty="0"/>
              <a:t>les femmes pouvaient jouer dans les mimes mais pas dans les autres types de représentations;</a:t>
            </a:r>
          </a:p>
          <a:p>
            <a:pPr lvl="0"/>
            <a:r>
              <a:rPr lang="fr-CA" dirty="0"/>
              <a:t>les acteurs étaient souvent des esclaves car s’exhiber en public était considéré comme infamant;</a:t>
            </a:r>
          </a:p>
        </p:txBody>
      </p:sp>
    </p:spTree>
    <p:extLst>
      <p:ext uri="{BB962C8B-B14F-4D97-AF65-F5344CB8AC3E}">
        <p14:creationId xmlns:p14="http://schemas.microsoft.com/office/powerpoint/2010/main" val="1436879030"/>
      </p:ext>
    </p:extLst>
  </p:cSld>
  <p:clrMapOvr>
    <a:masterClrMapping/>
  </p:clrMapOvr>
  <p:transition xmlns:p14="http://schemas.microsoft.com/office/powerpoint/2010/mai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60450" y="1002679"/>
            <a:ext cx="7212013" cy="4089400"/>
          </a:xfrm>
        </p:spPr>
      </p:pic>
      <p:sp>
        <p:nvSpPr>
          <p:cNvPr id="5" name="ZoneTexte 4"/>
          <p:cNvSpPr txBox="1"/>
          <p:nvPr/>
        </p:nvSpPr>
        <p:spPr>
          <a:xfrm>
            <a:off x="1060450" y="5231246"/>
            <a:ext cx="7126165" cy="369332"/>
          </a:xfrm>
          <a:prstGeom prst="rect">
            <a:avLst/>
          </a:prstGeom>
          <a:noFill/>
        </p:spPr>
        <p:txBody>
          <a:bodyPr wrap="square" rtlCol="0">
            <a:spAutoFit/>
          </a:bodyPr>
          <a:lstStyle/>
          <a:p>
            <a:r>
              <a:rPr lang="fr-FR" dirty="0" smtClean="0"/>
              <a:t>Masques de théâtre:  tragédie et comédie, mosaïque,  musée Capitole, Rome</a:t>
            </a:r>
            <a:endParaRPr lang="fr-FR" dirty="0"/>
          </a:p>
        </p:txBody>
      </p:sp>
    </p:spTree>
    <p:extLst>
      <p:ext uri="{BB962C8B-B14F-4D97-AF65-F5344CB8AC3E}">
        <p14:creationId xmlns:p14="http://schemas.microsoft.com/office/powerpoint/2010/main" val="2140420287"/>
      </p:ext>
    </p:extLst>
  </p:cSld>
  <p:clrMapOvr>
    <a:masterClrMapping/>
  </p:clrMapOvr>
  <p:transition xmlns:p14="http://schemas.microsoft.com/office/powerpoint/2010/mai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5. </a:t>
            </a:r>
            <a:r>
              <a:rPr lang="fr-FR" dirty="0"/>
              <a:t>Les </a:t>
            </a:r>
            <a:r>
              <a:rPr lang="fr-FR" dirty="0" err="1"/>
              <a:t>amphithéatres</a:t>
            </a:r>
            <a:endParaRPr lang="fr-FR" dirty="0"/>
          </a:p>
        </p:txBody>
      </p:sp>
      <p:sp>
        <p:nvSpPr>
          <p:cNvPr id="3" name="Espace réservé du contenu 2"/>
          <p:cNvSpPr>
            <a:spLocks noGrp="1"/>
          </p:cNvSpPr>
          <p:nvPr>
            <p:ph idx="1"/>
          </p:nvPr>
        </p:nvSpPr>
        <p:spPr/>
        <p:txBody>
          <a:bodyPr>
            <a:normAutofit/>
          </a:bodyPr>
          <a:lstStyle/>
          <a:p>
            <a:pPr lvl="1"/>
            <a:r>
              <a:rPr lang="fr-CA" sz="2000" dirty="0"/>
              <a:t>Édifices elliptiques </a:t>
            </a:r>
            <a:r>
              <a:rPr lang="fr-CA" sz="2000" dirty="0" smtClean="0"/>
              <a:t>= plusieurs </a:t>
            </a:r>
            <a:r>
              <a:rPr lang="fr-CA" sz="2000" dirty="0"/>
              <a:t>étages formés d’arches;</a:t>
            </a:r>
          </a:p>
          <a:p>
            <a:pPr lvl="1"/>
            <a:r>
              <a:rPr lang="fr-CA" sz="2000" dirty="0"/>
              <a:t>Les gradins faisaient le tour de l’édifice </a:t>
            </a:r>
            <a:r>
              <a:rPr lang="fr-CA" sz="2000" dirty="0" smtClean="0"/>
              <a:t>	</a:t>
            </a:r>
          </a:p>
          <a:p>
            <a:pPr lvl="2"/>
            <a:r>
              <a:rPr lang="fr-CA" sz="2000" dirty="0" smtClean="0"/>
              <a:t>avec vomitoires </a:t>
            </a:r>
            <a:r>
              <a:rPr lang="fr-CA" sz="2000" dirty="0"/>
              <a:t>pour la sortie rapide des spectateurs;</a:t>
            </a:r>
          </a:p>
          <a:p>
            <a:pPr lvl="1"/>
            <a:r>
              <a:rPr lang="fr-CA" sz="2000" dirty="0"/>
              <a:t>Au sous-sol, sous l’arène et les </a:t>
            </a:r>
            <a:r>
              <a:rPr lang="fr-CA" sz="2000" dirty="0" smtClean="0"/>
              <a:t>gradins</a:t>
            </a:r>
            <a:r>
              <a:rPr lang="fr-CA" sz="2000" dirty="0"/>
              <a:t> </a:t>
            </a:r>
            <a:r>
              <a:rPr lang="fr-CA" sz="2000" dirty="0" smtClean="0"/>
              <a:t>= salles </a:t>
            </a:r>
            <a:r>
              <a:rPr lang="fr-CA" sz="2000" dirty="0"/>
              <a:t>pour entreposer le matériel et l’équipement nécessaire aux combats de gladiateurs ainsi que pour les animaux qui faisaient aussi partie de ces spectacles.</a:t>
            </a:r>
          </a:p>
        </p:txBody>
      </p:sp>
    </p:spTree>
    <p:extLst>
      <p:ext uri="{BB962C8B-B14F-4D97-AF65-F5344CB8AC3E}">
        <p14:creationId xmlns:p14="http://schemas.microsoft.com/office/powerpoint/2010/main" val="2352678217"/>
      </p:ext>
    </p:extLst>
  </p:cSld>
  <p:clrMapOvr>
    <a:masterClrMapping/>
  </p:clrMapOvr>
  <p:transition xmlns:p14="http://schemas.microsoft.com/office/powerpoint/2010/mai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700" dirty="0" smtClean="0"/>
              <a:t>Les voies romaines</a:t>
            </a:r>
            <a:endParaRPr lang="fr-FR" sz="2700" dirty="0"/>
          </a:p>
        </p:txBody>
      </p:sp>
      <p:pic>
        <p:nvPicPr>
          <p:cNvPr id="4" name="Espace réservé du contenu 3" descr="voies.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81063" y="1981200"/>
            <a:ext cx="7431087" cy="3865563"/>
          </a:xfrm>
        </p:spPr>
      </p:pic>
    </p:spTree>
    <p:extLst>
      <p:ext uri="{BB962C8B-B14F-4D97-AF65-F5344CB8AC3E}">
        <p14:creationId xmlns:p14="http://schemas.microsoft.com/office/powerpoint/2010/main" val="209737297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65200" y="987425"/>
            <a:ext cx="7442200" cy="4859338"/>
          </a:xfrm>
        </p:spPr>
      </p:pic>
      <p:cxnSp>
        <p:nvCxnSpPr>
          <p:cNvPr id="5" name="Connecteur droit 4"/>
          <p:cNvCxnSpPr/>
          <p:nvPr/>
        </p:nvCxnSpPr>
        <p:spPr>
          <a:xfrm>
            <a:off x="2665799" y="2529600"/>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Ellipse 5"/>
          <p:cNvSpPr/>
          <p:nvPr/>
        </p:nvSpPr>
        <p:spPr>
          <a:xfrm>
            <a:off x="2235491" y="2214713"/>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cxnSp>
        <p:nvCxnSpPr>
          <p:cNvPr id="7" name="Connecteur droit 6"/>
          <p:cNvCxnSpPr/>
          <p:nvPr/>
        </p:nvCxnSpPr>
        <p:spPr>
          <a:xfrm>
            <a:off x="3636830" y="3106894"/>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3206522" y="2792007"/>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cxnSp>
        <p:nvCxnSpPr>
          <p:cNvPr id="9" name="Connecteur droit 8"/>
          <p:cNvCxnSpPr/>
          <p:nvPr/>
        </p:nvCxnSpPr>
        <p:spPr>
          <a:xfrm>
            <a:off x="2938676" y="4067507"/>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Ellipse 9"/>
          <p:cNvSpPr/>
          <p:nvPr/>
        </p:nvSpPr>
        <p:spPr>
          <a:xfrm>
            <a:off x="2508368" y="3752620"/>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cxnSp>
        <p:nvCxnSpPr>
          <p:cNvPr id="11" name="Connecteur droit 10"/>
          <p:cNvCxnSpPr/>
          <p:nvPr/>
        </p:nvCxnSpPr>
        <p:spPr>
          <a:xfrm>
            <a:off x="2818199" y="2682000"/>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2387891" y="2367113"/>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cxnSp>
        <p:nvCxnSpPr>
          <p:cNvPr id="15" name="Connecteur droit 14"/>
          <p:cNvCxnSpPr/>
          <p:nvPr/>
        </p:nvCxnSpPr>
        <p:spPr>
          <a:xfrm>
            <a:off x="4067138" y="3395745"/>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Ellipse 15"/>
          <p:cNvSpPr/>
          <p:nvPr/>
        </p:nvSpPr>
        <p:spPr>
          <a:xfrm>
            <a:off x="3636830" y="3080858"/>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cxnSp>
        <p:nvCxnSpPr>
          <p:cNvPr id="17" name="Connecteur droit 16"/>
          <p:cNvCxnSpPr/>
          <p:nvPr/>
        </p:nvCxnSpPr>
        <p:spPr>
          <a:xfrm>
            <a:off x="4455461" y="3012836"/>
            <a:ext cx="251885" cy="53530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Ellipse 17"/>
          <p:cNvSpPr/>
          <p:nvPr/>
        </p:nvSpPr>
        <p:spPr>
          <a:xfrm>
            <a:off x="4025153" y="2697949"/>
            <a:ext cx="818631" cy="272902"/>
          </a:xfrm>
          <a:prstGeom prst="ellipse">
            <a:avLst/>
          </a:prstGeom>
          <a:solidFill>
            <a:schemeClr val="accent1">
              <a:shade val="80000"/>
              <a:satMod val="18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rgbClr val="000000"/>
                </a:solidFill>
              </a:rPr>
              <a:t>amphi</a:t>
            </a:r>
            <a:endParaRPr lang="fr-FR" sz="1200" dirty="0">
              <a:solidFill>
                <a:srgbClr val="000000"/>
              </a:solidFill>
            </a:endParaRPr>
          </a:p>
        </p:txBody>
      </p:sp>
    </p:spTree>
    <p:extLst>
      <p:ext uri="{BB962C8B-B14F-4D97-AF65-F5344CB8AC3E}">
        <p14:creationId xmlns:p14="http://schemas.microsoft.com/office/powerpoint/2010/main" val="2091601505"/>
      </p:ext>
    </p:extLst>
  </p:cSld>
  <p:clrMapOvr>
    <a:masterClrMapping/>
  </p:clrMapOvr>
  <p:transition xmlns:p14="http://schemas.microsoft.com/office/powerpoint/2010/mai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colisee4.jpg"/>
          <p:cNvPicPr>
            <a:picLocks noGrp="1" noChangeAspect="1"/>
          </p:cNvPicPr>
          <p:nvPr>
            <p:ph idx="1"/>
          </p:nvPr>
        </p:nvPicPr>
        <p:blipFill>
          <a:blip r:embed="rId2" cstate="email">
            <a:extLst>
              <a:ext uri="{28A0092B-C50C-407E-A947-70E740481C1C}">
                <a14:useLocalDpi xmlns:a14="http://schemas.microsoft.com/office/drawing/2010/main"/>
              </a:ext>
            </a:extLst>
          </a:blip>
          <a:srcRect l="-28426" r="-28426"/>
          <a:stretch>
            <a:fillRect/>
          </a:stretch>
        </p:blipFill>
        <p:spPr>
          <a:xfrm>
            <a:off x="-859455" y="1280544"/>
            <a:ext cx="9522213" cy="4534389"/>
          </a:xfrm>
        </p:spPr>
      </p:pic>
      <p:sp>
        <p:nvSpPr>
          <p:cNvPr id="7" name="ZoneTexte 6"/>
          <p:cNvSpPr txBox="1"/>
          <p:nvPr/>
        </p:nvSpPr>
        <p:spPr>
          <a:xfrm>
            <a:off x="6884894" y="2288187"/>
            <a:ext cx="1286326" cy="3139321"/>
          </a:xfrm>
          <a:prstGeom prst="rect">
            <a:avLst/>
          </a:prstGeom>
          <a:noFill/>
        </p:spPr>
        <p:txBody>
          <a:bodyPr wrap="square" rtlCol="0">
            <a:spAutoFit/>
          </a:bodyPr>
          <a:lstStyle/>
          <a:p>
            <a:r>
              <a:rPr lang="fr-FR" dirty="0" smtClean="0"/>
              <a:t>Colisée, Rome.</a:t>
            </a:r>
          </a:p>
          <a:p>
            <a:pPr marL="0" lvl="1"/>
            <a:r>
              <a:rPr lang="fr-CA" dirty="0"/>
              <a:t>Édifice ovale, 188m de diamètre x 50 m de </a:t>
            </a:r>
            <a:r>
              <a:rPr lang="fr-CA" dirty="0" smtClean="0"/>
              <a:t>haut; 1</a:t>
            </a:r>
            <a:r>
              <a:rPr lang="fr-CA" baseline="30000" dirty="0" smtClean="0"/>
              <a:t>er</a:t>
            </a:r>
            <a:r>
              <a:rPr lang="fr-CA" dirty="0" smtClean="0"/>
              <a:t> s. 50 000 spectateurs</a:t>
            </a:r>
          </a:p>
          <a:p>
            <a:pPr marL="0" lvl="1"/>
            <a:endParaRPr lang="fr-CA" dirty="0"/>
          </a:p>
          <a:p>
            <a:endParaRPr lang="fr-FR" dirty="0"/>
          </a:p>
        </p:txBody>
      </p:sp>
    </p:spTree>
    <p:extLst>
      <p:ext uri="{BB962C8B-B14F-4D97-AF65-F5344CB8AC3E}">
        <p14:creationId xmlns:p14="http://schemas.microsoft.com/office/powerpoint/2010/main" val="367884923"/>
      </p:ext>
    </p:extLst>
  </p:cSld>
  <p:clrMapOvr>
    <a:masterClrMapping/>
  </p:clrMapOvr>
  <p:transition xmlns:p14="http://schemas.microsoft.com/office/powerpoint/2010/mai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lisee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02818" y="713550"/>
            <a:ext cx="7704296" cy="5132872"/>
          </a:xfrm>
        </p:spPr>
      </p:pic>
      <p:sp>
        <p:nvSpPr>
          <p:cNvPr id="2" name="ZoneTexte 1"/>
          <p:cNvSpPr txBox="1"/>
          <p:nvPr/>
        </p:nvSpPr>
        <p:spPr>
          <a:xfrm>
            <a:off x="3838632" y="713550"/>
            <a:ext cx="1857708" cy="369332"/>
          </a:xfrm>
          <a:prstGeom prst="rect">
            <a:avLst/>
          </a:prstGeom>
          <a:noFill/>
        </p:spPr>
        <p:txBody>
          <a:bodyPr wrap="square" rtlCol="0">
            <a:spAutoFit/>
          </a:bodyPr>
          <a:lstStyle/>
          <a:p>
            <a:r>
              <a:rPr lang="fr-FR" dirty="0" smtClean="0"/>
              <a:t>Colisée de Rome</a:t>
            </a:r>
            <a:endParaRPr lang="fr-FR" dirty="0"/>
          </a:p>
        </p:txBody>
      </p:sp>
    </p:spTree>
    <p:extLst>
      <p:ext uri="{BB962C8B-B14F-4D97-AF65-F5344CB8AC3E}">
        <p14:creationId xmlns:p14="http://schemas.microsoft.com/office/powerpoint/2010/main" val="4291561394"/>
      </p:ext>
    </p:extLst>
  </p:cSld>
  <p:clrMapOvr>
    <a:masterClrMapping/>
  </p:clrMapOvr>
  <p:transition xmlns:p14="http://schemas.microsoft.com/office/powerpoint/2010/mai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rles.JPG"/>
          <p:cNvPicPr>
            <a:picLocks noGrp="1" noChangeAspect="1"/>
          </p:cNvPicPr>
          <p:nvPr>
            <p:ph idx="1"/>
          </p:nvPr>
        </p:nvPicPr>
        <p:blipFill>
          <a:blip r:embed="rId2" cstate="email">
            <a:extLst>
              <a:ext uri="{28A0092B-C50C-407E-A947-70E740481C1C}">
                <a14:useLocalDpi xmlns:a14="http://schemas.microsoft.com/office/drawing/2010/main"/>
              </a:ext>
            </a:extLst>
          </a:blip>
          <a:srcRect l="-5598" r="-5598"/>
          <a:stretch>
            <a:fillRect/>
          </a:stretch>
        </p:blipFill>
        <p:spPr>
          <a:xfrm>
            <a:off x="534806" y="545799"/>
            <a:ext cx="4637498" cy="3127896"/>
          </a:xfrm>
        </p:spPr>
      </p:pic>
      <p:pic>
        <p:nvPicPr>
          <p:cNvPr id="5" name="Image 4" descr="arle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4387" y="3400790"/>
            <a:ext cx="4609612" cy="3457209"/>
          </a:xfrm>
          <a:prstGeom prst="rect">
            <a:avLst/>
          </a:prstGeom>
        </p:spPr>
      </p:pic>
      <p:sp>
        <p:nvSpPr>
          <p:cNvPr id="6" name="ZoneTexte 5"/>
          <p:cNvSpPr txBox="1"/>
          <p:nvPr/>
        </p:nvSpPr>
        <p:spPr>
          <a:xfrm>
            <a:off x="5294923" y="1616425"/>
            <a:ext cx="2461078" cy="646331"/>
          </a:xfrm>
          <a:prstGeom prst="rect">
            <a:avLst/>
          </a:prstGeom>
          <a:noFill/>
        </p:spPr>
        <p:txBody>
          <a:bodyPr wrap="square" rtlCol="0">
            <a:spAutoFit/>
          </a:bodyPr>
          <a:lstStyle/>
          <a:p>
            <a:r>
              <a:rPr lang="fr-FR" dirty="0" smtClean="0"/>
              <a:t>Arles, 1</a:t>
            </a:r>
            <a:r>
              <a:rPr lang="fr-FR" baseline="30000" dirty="0" smtClean="0"/>
              <a:t>er</a:t>
            </a:r>
            <a:r>
              <a:rPr lang="fr-FR" dirty="0" smtClean="0"/>
              <a:t> s, 25 000 spectateurs</a:t>
            </a:r>
            <a:endParaRPr lang="fr-FR" dirty="0"/>
          </a:p>
        </p:txBody>
      </p:sp>
    </p:spTree>
    <p:extLst>
      <p:ext uri="{BB962C8B-B14F-4D97-AF65-F5344CB8AC3E}">
        <p14:creationId xmlns:p14="http://schemas.microsoft.com/office/powerpoint/2010/main" val="359288037"/>
      </p:ext>
    </p:extLst>
  </p:cSld>
  <p:clrMapOvr>
    <a:masterClrMapping/>
  </p:clrMapOvr>
  <p:transition xmlns:p14="http://schemas.microsoft.com/office/powerpoint/2010/mai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Fonctions des amphithéâtres</a:t>
            </a:r>
            <a:endParaRPr lang="fr-FR" dirty="0"/>
          </a:p>
        </p:txBody>
      </p:sp>
      <p:sp>
        <p:nvSpPr>
          <p:cNvPr id="3" name="Espace réservé du contenu 2"/>
          <p:cNvSpPr>
            <a:spLocks noGrp="1"/>
          </p:cNvSpPr>
          <p:nvPr>
            <p:ph idx="1"/>
          </p:nvPr>
        </p:nvSpPr>
        <p:spPr/>
        <p:txBody>
          <a:bodyPr>
            <a:normAutofit fontScale="85000" lnSpcReduction="20000"/>
          </a:bodyPr>
          <a:lstStyle/>
          <a:p>
            <a:pPr lvl="1"/>
            <a:r>
              <a:rPr lang="fr-CA" sz="2900" dirty="0" smtClean="0"/>
              <a:t>combats </a:t>
            </a:r>
            <a:r>
              <a:rPr lang="fr-CA" sz="2900" dirty="0"/>
              <a:t>de </a:t>
            </a:r>
            <a:r>
              <a:rPr lang="fr-CA" sz="2900" dirty="0" smtClean="0"/>
              <a:t>gladiateurs=</a:t>
            </a:r>
          </a:p>
          <a:p>
            <a:pPr lvl="3"/>
            <a:r>
              <a:rPr lang="fr-CA" sz="2300" dirty="0"/>
              <a:t>Combats de corps à corps</a:t>
            </a:r>
          </a:p>
          <a:p>
            <a:pPr lvl="3"/>
            <a:r>
              <a:rPr lang="fr-CA" sz="2300" dirty="0"/>
              <a:t>Gladiateurs = professionnels et esclaves</a:t>
            </a:r>
          </a:p>
          <a:p>
            <a:pPr lvl="3"/>
            <a:r>
              <a:rPr lang="fr-CA" sz="2300" dirty="0"/>
              <a:t>Entraînement sous surveillance des organisateurs des jeux</a:t>
            </a:r>
          </a:p>
          <a:p>
            <a:pPr lvl="3"/>
            <a:r>
              <a:rPr lang="fr-CA" sz="2300" dirty="0"/>
              <a:t>Combats simples entre 2 gladiateurs ou contre des animaux</a:t>
            </a:r>
          </a:p>
          <a:p>
            <a:pPr lvl="3"/>
            <a:r>
              <a:rPr lang="fr-CA" sz="2300" dirty="0"/>
              <a:t>La mort est redoutée </a:t>
            </a:r>
            <a:r>
              <a:rPr lang="fr-CA" sz="2300" dirty="0" err="1"/>
              <a:t>pcq</a:t>
            </a:r>
            <a:r>
              <a:rPr lang="fr-CA" sz="2300" dirty="0"/>
              <a:t> gladiateurs s’entraînaient à s’entretuer ou à combattre des fauves</a:t>
            </a:r>
            <a:r>
              <a:rPr lang="fr-CA" sz="2300" dirty="0" smtClean="0"/>
              <a:t>.</a:t>
            </a:r>
          </a:p>
        </p:txBody>
      </p:sp>
    </p:spTree>
    <p:extLst>
      <p:ext uri="{BB962C8B-B14F-4D97-AF65-F5344CB8AC3E}">
        <p14:creationId xmlns:p14="http://schemas.microsoft.com/office/powerpoint/2010/main" val="579038889"/>
      </p:ext>
    </p:extLst>
  </p:cSld>
  <p:clrMapOvr>
    <a:masterClrMapping/>
  </p:clrMapOvr>
  <p:transition xmlns:p14="http://schemas.microsoft.com/office/powerpoint/2010/mai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Fonction amphithéâtres</a:t>
            </a:r>
            <a:endParaRPr lang="fr-FR" dirty="0"/>
          </a:p>
        </p:txBody>
      </p:sp>
      <p:sp>
        <p:nvSpPr>
          <p:cNvPr id="3" name="Espace réservé du contenu 2"/>
          <p:cNvSpPr>
            <a:spLocks noGrp="1"/>
          </p:cNvSpPr>
          <p:nvPr>
            <p:ph idx="1"/>
          </p:nvPr>
        </p:nvSpPr>
        <p:spPr/>
        <p:txBody>
          <a:bodyPr/>
          <a:lstStyle/>
          <a:p>
            <a:pPr lvl="1"/>
            <a:r>
              <a:rPr lang="fr-CA" sz="2900" dirty="0"/>
              <a:t>combats navals= naumachie.</a:t>
            </a:r>
          </a:p>
          <a:p>
            <a:pPr lvl="3"/>
            <a:r>
              <a:rPr lang="fr-CA" sz="2400" dirty="0"/>
              <a:t>Simulations de véritables guerres avec des bateaux</a:t>
            </a:r>
          </a:p>
          <a:p>
            <a:pPr lvl="3"/>
            <a:r>
              <a:rPr lang="fr-CA" sz="2400" dirty="0"/>
              <a:t>Le Colisée (Rome) pouvait être rempli d’eau</a:t>
            </a:r>
          </a:p>
          <a:p>
            <a:pPr lvl="3"/>
            <a:r>
              <a:rPr lang="fr-CA" sz="2400" dirty="0"/>
              <a:t>Les premières furent organisées par César en 46 av. J.C.</a:t>
            </a:r>
          </a:p>
          <a:p>
            <a:pPr lvl="1"/>
            <a:endParaRPr lang="fr-CA" dirty="0"/>
          </a:p>
          <a:p>
            <a:endParaRPr lang="fr-FR" dirty="0"/>
          </a:p>
        </p:txBody>
      </p:sp>
    </p:spTree>
    <p:extLst>
      <p:ext uri="{BB962C8B-B14F-4D97-AF65-F5344CB8AC3E}">
        <p14:creationId xmlns:p14="http://schemas.microsoft.com/office/powerpoint/2010/main" val="1718554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amphithéâtre</a:t>
            </a:r>
            <a:endParaRPr lang="fr-FR" dirty="0"/>
          </a:p>
        </p:txBody>
      </p:sp>
      <p:sp>
        <p:nvSpPr>
          <p:cNvPr id="3" name="Espace réservé du contenu 2"/>
          <p:cNvSpPr>
            <a:spLocks noGrp="1"/>
          </p:cNvSpPr>
          <p:nvPr>
            <p:ph idx="1"/>
          </p:nvPr>
        </p:nvSpPr>
        <p:spPr/>
        <p:txBody>
          <a:bodyPr>
            <a:normAutofit/>
          </a:bodyPr>
          <a:lstStyle/>
          <a:p>
            <a:pPr lvl="1"/>
            <a:r>
              <a:rPr lang="fr-CA" sz="2400" dirty="0"/>
              <a:t>Un voile (velarium) couvrait une partie du Colisée pour protéger les spectateurs du soleil :  ce voile était tendu par des marins.</a:t>
            </a:r>
          </a:p>
          <a:p>
            <a:pPr lvl="1"/>
            <a:r>
              <a:rPr lang="fr-CA" sz="2400" dirty="0"/>
              <a:t>Les arches sont utilisées pour la construction des murs en hauteur ça permettait d’économiser les matériaux et donner impression de légèreté;</a:t>
            </a:r>
          </a:p>
          <a:p>
            <a:endParaRPr lang="fr-FR" dirty="0"/>
          </a:p>
          <a:p>
            <a:endParaRPr lang="fr-FR" dirty="0"/>
          </a:p>
        </p:txBody>
      </p:sp>
    </p:spTree>
    <p:extLst>
      <p:ext uri="{BB962C8B-B14F-4D97-AF65-F5344CB8AC3E}">
        <p14:creationId xmlns:p14="http://schemas.microsoft.com/office/powerpoint/2010/main" val="4281508415"/>
      </p:ext>
    </p:extLst>
  </p:cSld>
  <p:clrMapOvr>
    <a:masterClrMapping/>
  </p:clrMapOvr>
  <p:transition xmlns:p14="http://schemas.microsoft.com/office/powerpoint/2010/mai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amphithéatre</a:t>
            </a:r>
            <a:endParaRPr lang="fr-FR" dirty="0"/>
          </a:p>
        </p:txBody>
      </p:sp>
      <p:sp>
        <p:nvSpPr>
          <p:cNvPr id="3" name="Espace réservé du contenu 2"/>
          <p:cNvSpPr>
            <a:spLocks noGrp="1"/>
          </p:cNvSpPr>
          <p:nvPr>
            <p:ph idx="1"/>
          </p:nvPr>
        </p:nvSpPr>
        <p:spPr/>
        <p:txBody>
          <a:bodyPr>
            <a:normAutofit fontScale="92500" lnSpcReduction="20000"/>
          </a:bodyPr>
          <a:lstStyle/>
          <a:p>
            <a:pPr lvl="1"/>
            <a:r>
              <a:rPr lang="fr-CA" sz="2400" dirty="0"/>
              <a:t>Différentes sections :</a:t>
            </a:r>
          </a:p>
          <a:p>
            <a:pPr lvl="2"/>
            <a:r>
              <a:rPr lang="fr-CA" sz="2400" dirty="0"/>
              <a:t>Gradins où s’assoyaient les spectateurs</a:t>
            </a:r>
          </a:p>
          <a:p>
            <a:pPr lvl="2"/>
            <a:r>
              <a:rPr lang="fr-CA" sz="2400" dirty="0"/>
              <a:t>Arène (sable) permettait de faire évoluer les gladiateurs, les fauves</a:t>
            </a:r>
          </a:p>
          <a:p>
            <a:pPr lvl="2"/>
            <a:r>
              <a:rPr lang="fr-CA" sz="2400" dirty="0"/>
              <a:t>Lors des simulations de combat naval, l’arène était aussi inondée afin que les bateaux puissent évoluer;</a:t>
            </a:r>
          </a:p>
          <a:p>
            <a:pPr lvl="2"/>
            <a:r>
              <a:rPr lang="fr-CA" sz="2400" dirty="0"/>
              <a:t>Coulisses pour entreposer bêtes et équipement :sous les gradins, et sous l’arène.</a:t>
            </a:r>
          </a:p>
          <a:p>
            <a:endParaRPr lang="fr-FR" dirty="0"/>
          </a:p>
        </p:txBody>
      </p:sp>
    </p:spTree>
    <p:extLst>
      <p:ext uri="{BB962C8B-B14F-4D97-AF65-F5344CB8AC3E}">
        <p14:creationId xmlns:p14="http://schemas.microsoft.com/office/powerpoint/2010/main" val="394497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6060" y="965657"/>
            <a:ext cx="7420152" cy="4922749"/>
          </a:xfrm>
        </p:spPr>
        <p:txBody>
          <a:bodyPr>
            <a:normAutofit/>
          </a:bodyPr>
          <a:lstStyle/>
          <a:p>
            <a:pPr marL="914400" lvl="2" indent="0">
              <a:buNone/>
            </a:pPr>
            <a:r>
              <a:rPr lang="fr-CA" sz="2400" dirty="0"/>
              <a:t> </a:t>
            </a:r>
          </a:p>
          <a:p>
            <a:pPr lvl="2"/>
            <a:r>
              <a:rPr lang="fr-CA" sz="2400" dirty="0" smtClean="0"/>
              <a:t>Jeux </a:t>
            </a:r>
            <a:r>
              <a:rPr lang="fr-CA" sz="2400" dirty="0"/>
              <a:t>organisés par des magistrats (questeurs, préteurs, consuls et plus tard les empereurs</a:t>
            </a:r>
            <a:r>
              <a:rPr lang="fr-CA" sz="2400" dirty="0" smtClean="0"/>
              <a:t>)</a:t>
            </a:r>
          </a:p>
          <a:p>
            <a:pPr lvl="2"/>
            <a:r>
              <a:rPr lang="fr-CA" sz="2400" dirty="0"/>
              <a:t>Entrée gratuite pour </a:t>
            </a:r>
            <a:r>
              <a:rPr lang="fr-CA" sz="2400" dirty="0" smtClean="0"/>
              <a:t>tous</a:t>
            </a:r>
            <a:endParaRPr lang="fr-CA" sz="2400" dirty="0"/>
          </a:p>
          <a:p>
            <a:pPr lvl="2"/>
            <a:r>
              <a:rPr lang="fr-CA" sz="2400" dirty="0" smtClean="0"/>
              <a:t>Les </a:t>
            </a:r>
            <a:r>
              <a:rPr lang="fr-CA" sz="2400" dirty="0"/>
              <a:t>jeux furent interdits en 405 par empereur Honorius (fils de Théodose);</a:t>
            </a:r>
          </a:p>
          <a:p>
            <a:endParaRPr lang="fr-FR" dirty="0"/>
          </a:p>
        </p:txBody>
      </p:sp>
    </p:spTree>
    <p:extLst>
      <p:ext uri="{BB962C8B-B14F-4D97-AF65-F5344CB8AC3E}">
        <p14:creationId xmlns:p14="http://schemas.microsoft.com/office/powerpoint/2010/main" val="2673262313"/>
      </p:ext>
    </p:extLst>
  </p:cSld>
  <p:clrMapOvr>
    <a:masterClrMapping/>
  </p:clrMapOvr>
  <p:transition xmlns:p14="http://schemas.microsoft.com/office/powerpoint/2010/mai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nimes5.JPG"/>
          <p:cNvPicPr>
            <a:picLocks noGrp="1" noChangeAspect="1"/>
          </p:cNvPicPr>
          <p:nvPr>
            <p:ph idx="1"/>
          </p:nvPr>
        </p:nvPicPr>
        <p:blipFill>
          <a:blip r:embed="rId2" cstate="email">
            <a:extLst>
              <a:ext uri="{28A0092B-C50C-407E-A947-70E740481C1C}">
                <a14:useLocalDpi xmlns:a14="http://schemas.microsoft.com/office/drawing/2010/main"/>
              </a:ext>
            </a:extLst>
          </a:blip>
          <a:srcRect t="-48754" b="-48754"/>
          <a:stretch>
            <a:fillRect/>
          </a:stretch>
        </p:blipFill>
        <p:spPr>
          <a:xfrm>
            <a:off x="1039813" y="0"/>
            <a:ext cx="7261225" cy="5132388"/>
          </a:xfrm>
        </p:spPr>
      </p:pic>
      <p:sp>
        <p:nvSpPr>
          <p:cNvPr id="5" name="ZoneTexte 4"/>
          <p:cNvSpPr txBox="1"/>
          <p:nvPr/>
        </p:nvSpPr>
        <p:spPr>
          <a:xfrm>
            <a:off x="1240692" y="4471411"/>
            <a:ext cx="7060346" cy="369332"/>
          </a:xfrm>
          <a:prstGeom prst="rect">
            <a:avLst/>
          </a:prstGeom>
          <a:noFill/>
        </p:spPr>
        <p:txBody>
          <a:bodyPr wrap="square" rtlCol="0">
            <a:spAutoFit/>
          </a:bodyPr>
          <a:lstStyle/>
          <a:p>
            <a:r>
              <a:rPr lang="fr-FR" dirty="0" smtClean="0"/>
              <a:t>Amphithéâtre de </a:t>
            </a:r>
            <a:r>
              <a:rPr lang="fr-FR" dirty="0" err="1" smtClean="0"/>
              <a:t>Nimes</a:t>
            </a:r>
            <a:r>
              <a:rPr lang="fr-FR" dirty="0" smtClean="0"/>
              <a:t>, (France), 1</a:t>
            </a:r>
            <a:r>
              <a:rPr lang="fr-FR" baseline="30000" dirty="0" smtClean="0"/>
              <a:t>er</a:t>
            </a:r>
            <a:r>
              <a:rPr lang="fr-FR" dirty="0" smtClean="0"/>
              <a:t> s, 133 m x 101 m;  24 000 spectateurs</a:t>
            </a:r>
            <a:endParaRPr lang="fr-FR" dirty="0"/>
          </a:p>
        </p:txBody>
      </p:sp>
    </p:spTree>
    <p:extLst>
      <p:ext uri="{BB962C8B-B14F-4D97-AF65-F5344CB8AC3E}">
        <p14:creationId xmlns:p14="http://schemas.microsoft.com/office/powerpoint/2010/main" val="3019557036"/>
      </p:ext>
    </p:extLst>
  </p:cSld>
  <p:clrMapOvr>
    <a:masterClrMapping/>
  </p:clrMapOvr>
  <p:transition xmlns:p14="http://schemas.microsoft.com/office/powerpoint/2010/mai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ROUTES</a:t>
            </a:r>
          </a:p>
        </p:txBody>
      </p:sp>
      <p:sp>
        <p:nvSpPr>
          <p:cNvPr id="3" name="Espace réservé du contenu 2"/>
          <p:cNvSpPr>
            <a:spLocks noGrp="1"/>
          </p:cNvSpPr>
          <p:nvPr>
            <p:ph idx="1"/>
          </p:nvPr>
        </p:nvSpPr>
        <p:spPr/>
        <p:txBody>
          <a:bodyPr>
            <a:normAutofit fontScale="92500"/>
          </a:bodyPr>
          <a:lstStyle/>
          <a:p>
            <a:r>
              <a:rPr lang="fr-FR" dirty="0"/>
              <a:t>Réseau terrestre de </a:t>
            </a:r>
            <a:r>
              <a:rPr lang="fr-FR" dirty="0" smtClean="0"/>
              <a:t>90 </a:t>
            </a:r>
            <a:r>
              <a:rPr lang="fr-FR" dirty="0"/>
              <a:t>000 km! « Tous les chemins mènent à Rome »!</a:t>
            </a:r>
          </a:p>
          <a:p>
            <a:pPr>
              <a:defRPr/>
            </a:pPr>
            <a:r>
              <a:rPr lang="fr-FR" dirty="0"/>
              <a:t>(voir </a:t>
            </a:r>
            <a:r>
              <a:rPr lang="fr-FR" dirty="0">
                <a:hlinkClick r:id="rId2"/>
              </a:rPr>
              <a:t>http://www.omnesviae.org./fr/</a:t>
            </a:r>
            <a:endParaRPr lang="fr-FR" dirty="0"/>
          </a:p>
          <a:p>
            <a:pPr>
              <a:defRPr/>
            </a:pPr>
            <a:r>
              <a:rPr lang="fr-FR" dirty="0"/>
              <a:t>Carte interactive produite par René </a:t>
            </a:r>
            <a:r>
              <a:rPr lang="fr-FR" dirty="0" err="1"/>
              <a:t>Voorburg</a:t>
            </a:r>
            <a:r>
              <a:rPr lang="fr-FR" dirty="0"/>
              <a:t>.</a:t>
            </a:r>
          </a:p>
          <a:p>
            <a:pPr indent="0">
              <a:buNone/>
            </a:pPr>
            <a:endParaRPr lang="fr-FR" dirty="0"/>
          </a:p>
          <a:p>
            <a:r>
              <a:rPr lang="fr-FR" dirty="0"/>
              <a:t>Circulation en chariots: 30 à 50 km par jour, 500 kg tirés par 2 bêtes</a:t>
            </a:r>
          </a:p>
          <a:p>
            <a:r>
              <a:rPr lang="fr-FR" dirty="0"/>
              <a:t>Courriers: 7,5 km à l’heure = 75 km par jour</a:t>
            </a:r>
            <a:r>
              <a:rPr lang="is-IS" dirty="0"/>
              <a:t>…</a:t>
            </a:r>
          </a:p>
        </p:txBody>
      </p:sp>
    </p:spTree>
    <p:extLst>
      <p:ext uri="{BB962C8B-B14F-4D97-AF65-F5344CB8AC3E}">
        <p14:creationId xmlns:p14="http://schemas.microsoft.com/office/powerpoint/2010/main" val="142899978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602154" y="4929308"/>
            <a:ext cx="5929923" cy="369332"/>
          </a:xfrm>
          <a:prstGeom prst="rect">
            <a:avLst/>
          </a:prstGeom>
          <a:noFill/>
        </p:spPr>
        <p:txBody>
          <a:bodyPr wrap="square" rtlCol="0">
            <a:spAutoFit/>
          </a:bodyPr>
          <a:lstStyle/>
          <a:p>
            <a:r>
              <a:rPr lang="fr-FR" dirty="0" smtClean="0"/>
              <a:t>Amphithéâtre d’El Djem, Tunisie, fin 1</a:t>
            </a:r>
            <a:r>
              <a:rPr lang="fr-FR" baseline="30000" dirty="0" smtClean="0"/>
              <a:t>er</a:t>
            </a:r>
            <a:r>
              <a:rPr lang="fr-FR" dirty="0" smtClean="0"/>
              <a:t> s, 7 000 spectateurs</a:t>
            </a:r>
            <a:endParaRPr lang="fr-FR" dirty="0"/>
          </a:p>
        </p:txBody>
      </p:sp>
      <p:pic>
        <p:nvPicPr>
          <p:cNvPr id="6" name="Espace réservé du contenu 5" descr="eldejm_amphi.JPG"/>
          <p:cNvPicPr>
            <a:picLocks noGrp="1" noChangeAspect="1"/>
          </p:cNvPicPr>
          <p:nvPr>
            <p:ph idx="1"/>
          </p:nvPr>
        </p:nvPicPr>
        <p:blipFill>
          <a:blip r:embed="rId2" cstate="email">
            <a:extLst>
              <a:ext uri="{28A0092B-C50C-407E-A947-70E740481C1C}">
                <a14:useLocalDpi xmlns:a14="http://schemas.microsoft.com/office/drawing/2010/main"/>
              </a:ext>
            </a:extLst>
          </a:blip>
          <a:srcRect t="-21056" b="-21056"/>
          <a:stretch>
            <a:fillRect/>
          </a:stretch>
        </p:blipFill>
        <p:spPr>
          <a:xfrm>
            <a:off x="879946" y="664230"/>
            <a:ext cx="7500350" cy="4647064"/>
          </a:xfrm>
        </p:spPr>
      </p:pic>
    </p:spTree>
    <p:extLst>
      <p:ext uri="{BB962C8B-B14F-4D97-AF65-F5344CB8AC3E}">
        <p14:creationId xmlns:p14="http://schemas.microsoft.com/office/powerpoint/2010/main" val="563777249"/>
      </p:ext>
    </p:extLst>
  </p:cSld>
  <p:clrMapOvr>
    <a:masterClrMapping/>
  </p:clrMapOvr>
  <p:transition xmlns:p14="http://schemas.microsoft.com/office/powerpoint/2010/mai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eldjem2.JPG"/>
          <p:cNvPicPr>
            <a:picLocks noGrp="1" noChangeAspect="1"/>
          </p:cNvPicPr>
          <p:nvPr>
            <p:ph idx="1"/>
          </p:nvPr>
        </p:nvPicPr>
        <p:blipFill>
          <a:blip r:embed="rId2" cstate="email">
            <a:extLst>
              <a:ext uri="{28A0092B-C50C-407E-A947-70E740481C1C}">
                <a14:useLocalDpi xmlns:a14="http://schemas.microsoft.com/office/drawing/2010/main"/>
              </a:ext>
            </a:extLst>
          </a:blip>
          <a:srcRect l="-5884" r="-5884"/>
          <a:stretch>
            <a:fillRect/>
          </a:stretch>
        </p:blipFill>
        <p:spPr>
          <a:xfrm>
            <a:off x="961454" y="346627"/>
            <a:ext cx="7272337" cy="4879975"/>
          </a:xfrm>
        </p:spPr>
      </p:pic>
      <p:sp>
        <p:nvSpPr>
          <p:cNvPr id="2" name="ZoneTexte 1"/>
          <p:cNvSpPr txBox="1"/>
          <p:nvPr/>
        </p:nvSpPr>
        <p:spPr>
          <a:xfrm>
            <a:off x="2540161" y="5302899"/>
            <a:ext cx="4812325" cy="369332"/>
          </a:xfrm>
          <a:prstGeom prst="rect">
            <a:avLst/>
          </a:prstGeom>
          <a:noFill/>
        </p:spPr>
        <p:txBody>
          <a:bodyPr wrap="square" rtlCol="0">
            <a:spAutoFit/>
          </a:bodyPr>
          <a:lstStyle/>
          <a:p>
            <a:r>
              <a:rPr lang="fr-FR" dirty="0" smtClean="0"/>
              <a:t>Amphithéâtre d’El Djem (Tunisie)</a:t>
            </a:r>
            <a:endParaRPr lang="fr-FR" dirty="0"/>
          </a:p>
        </p:txBody>
      </p:sp>
    </p:spTree>
    <p:extLst>
      <p:ext uri="{BB962C8B-B14F-4D97-AF65-F5344CB8AC3E}">
        <p14:creationId xmlns:p14="http://schemas.microsoft.com/office/powerpoint/2010/main" val="398038831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ompei.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65200" y="1008063"/>
            <a:ext cx="7253288" cy="4870450"/>
          </a:xfrm>
        </p:spPr>
      </p:pic>
      <p:sp>
        <p:nvSpPr>
          <p:cNvPr id="2" name="ZoneTexte 1"/>
          <p:cNvSpPr txBox="1"/>
          <p:nvPr/>
        </p:nvSpPr>
        <p:spPr>
          <a:xfrm>
            <a:off x="2272163" y="1165088"/>
            <a:ext cx="4660848" cy="646331"/>
          </a:xfrm>
          <a:prstGeom prst="rect">
            <a:avLst/>
          </a:prstGeom>
          <a:noFill/>
        </p:spPr>
        <p:txBody>
          <a:bodyPr wrap="square" rtlCol="0">
            <a:spAutoFit/>
          </a:bodyPr>
          <a:lstStyle/>
          <a:p>
            <a:r>
              <a:rPr lang="fr-FR" dirty="0" smtClean="0"/>
              <a:t>Amphithéâtre de Pompéi (Italie du Sud), 1</a:t>
            </a:r>
            <a:r>
              <a:rPr lang="fr-FR" baseline="30000" dirty="0" smtClean="0"/>
              <a:t>er</a:t>
            </a:r>
            <a:r>
              <a:rPr lang="fr-FR" dirty="0" smtClean="0"/>
              <a:t> s. av. J.C., 20 000 spectateurs, escalier extérieur</a:t>
            </a:r>
            <a:endParaRPr lang="fr-FR" dirty="0"/>
          </a:p>
        </p:txBody>
      </p:sp>
    </p:spTree>
    <p:extLst>
      <p:ext uri="{BB962C8B-B14F-4D97-AF65-F5344CB8AC3E}">
        <p14:creationId xmlns:p14="http://schemas.microsoft.com/office/powerpoint/2010/main" val="420189353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09-19 à 21.43.56.png"/>
          <p:cNvPicPr>
            <a:picLocks noGrp="1" noChangeAspect="1"/>
          </p:cNvPicPr>
          <p:nvPr>
            <p:ph idx="1"/>
          </p:nvPr>
        </p:nvPicPr>
        <p:blipFill>
          <a:blip r:embed="rId2" cstate="email">
            <a:extLst>
              <a:ext uri="{28A0092B-C50C-407E-A947-70E740481C1C}">
                <a14:useLocalDpi xmlns:a14="http://schemas.microsoft.com/office/drawing/2010/main"/>
              </a:ext>
            </a:extLst>
          </a:blip>
          <a:srcRect l="-14333" r="-14333"/>
          <a:stretch>
            <a:fillRect/>
          </a:stretch>
        </p:blipFill>
        <p:spPr>
          <a:xfrm>
            <a:off x="570524" y="1093788"/>
            <a:ext cx="6400800" cy="4649787"/>
          </a:xfrm>
        </p:spPr>
      </p:pic>
      <p:sp>
        <p:nvSpPr>
          <p:cNvPr id="5" name="ZoneTexte 4"/>
          <p:cNvSpPr txBox="1"/>
          <p:nvPr/>
        </p:nvSpPr>
        <p:spPr>
          <a:xfrm>
            <a:off x="6779846" y="1905000"/>
            <a:ext cx="1524000" cy="1477328"/>
          </a:xfrm>
          <a:prstGeom prst="rect">
            <a:avLst/>
          </a:prstGeom>
          <a:noFill/>
        </p:spPr>
        <p:txBody>
          <a:bodyPr wrap="square" rtlCol="0">
            <a:spAutoFit/>
          </a:bodyPr>
          <a:lstStyle/>
          <a:p>
            <a:r>
              <a:rPr lang="fr-FR" dirty="0" smtClean="0"/>
              <a:t>L’amphithéâtre de Pompéi, maintenant au musée de Naples.</a:t>
            </a:r>
            <a:endParaRPr lang="fr-FR" dirty="0"/>
          </a:p>
        </p:txBody>
      </p:sp>
    </p:spTree>
    <p:extLst>
      <p:ext uri="{BB962C8B-B14F-4D97-AF65-F5344CB8AC3E}">
        <p14:creationId xmlns:p14="http://schemas.microsoft.com/office/powerpoint/2010/main" val="202256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1028" descr="amphi+pompei.jpg                                               004C5772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36952" y="1011389"/>
            <a:ext cx="5410200" cy="5322888"/>
          </a:xfrm>
        </p:spPr>
      </p:pic>
      <p:sp>
        <p:nvSpPr>
          <p:cNvPr id="3" name="ZoneTexte 2"/>
          <p:cNvSpPr txBox="1"/>
          <p:nvPr/>
        </p:nvSpPr>
        <p:spPr>
          <a:xfrm>
            <a:off x="6347152" y="1561218"/>
            <a:ext cx="1902548" cy="2031325"/>
          </a:xfrm>
          <a:prstGeom prst="rect">
            <a:avLst/>
          </a:prstGeom>
          <a:noFill/>
        </p:spPr>
        <p:txBody>
          <a:bodyPr wrap="square" rtlCol="0">
            <a:spAutoFit/>
          </a:bodyPr>
          <a:lstStyle/>
          <a:p>
            <a:r>
              <a:rPr lang="fr-FR" dirty="0" smtClean="0"/>
              <a:t>Dessin d’une illustration d’époque de l’amphithéâtre de Pompéi, illustrant une rixe à l’extérieur</a:t>
            </a:r>
            <a:r>
              <a:rPr lang="is-IS" dirty="0" smtClean="0"/>
              <a:t>…</a:t>
            </a:r>
            <a:endParaRPr lang="fr-FR" dirty="0"/>
          </a:p>
        </p:txBody>
      </p:sp>
    </p:spTree>
    <p:extLst>
      <p:ext uri="{BB962C8B-B14F-4D97-AF65-F5344CB8AC3E}">
        <p14:creationId xmlns:p14="http://schemas.microsoft.com/office/powerpoint/2010/main" val="26076549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pula3.jpg"/>
          <p:cNvPicPr>
            <a:picLocks noGrp="1" noChangeAspect="1"/>
          </p:cNvPicPr>
          <p:nvPr>
            <p:ph idx="1"/>
          </p:nvPr>
        </p:nvPicPr>
        <p:blipFill>
          <a:blip r:embed="rId2" cstate="email">
            <a:extLst>
              <a:ext uri="{28A0092B-C50C-407E-A947-70E740481C1C}">
                <a14:useLocalDpi xmlns:a14="http://schemas.microsoft.com/office/drawing/2010/main"/>
              </a:ext>
            </a:extLst>
          </a:blip>
          <a:srcRect l="-6040" r="-6040"/>
          <a:stretch>
            <a:fillRect/>
          </a:stretch>
        </p:blipFill>
        <p:spPr>
          <a:xfrm>
            <a:off x="479094" y="897118"/>
            <a:ext cx="8018911" cy="5365957"/>
          </a:xfrm>
        </p:spPr>
      </p:pic>
      <p:sp>
        <p:nvSpPr>
          <p:cNvPr id="2" name="ZoneTexte 1"/>
          <p:cNvSpPr txBox="1"/>
          <p:nvPr/>
        </p:nvSpPr>
        <p:spPr>
          <a:xfrm>
            <a:off x="3612157" y="1293248"/>
            <a:ext cx="3530592" cy="646331"/>
          </a:xfrm>
          <a:prstGeom prst="rect">
            <a:avLst/>
          </a:prstGeom>
          <a:noFill/>
        </p:spPr>
        <p:txBody>
          <a:bodyPr wrap="square" rtlCol="0">
            <a:spAutoFit/>
          </a:bodyPr>
          <a:lstStyle/>
          <a:p>
            <a:r>
              <a:rPr lang="fr-FR" dirty="0" smtClean="0">
                <a:solidFill>
                  <a:srgbClr val="FFFFFF"/>
                </a:solidFill>
              </a:rPr>
              <a:t>Amphithéâtre de Pula (Croatie), 1</a:t>
            </a:r>
            <a:r>
              <a:rPr lang="fr-FR" baseline="30000" dirty="0" smtClean="0">
                <a:solidFill>
                  <a:srgbClr val="FFFFFF"/>
                </a:solidFill>
              </a:rPr>
              <a:t>er</a:t>
            </a:r>
            <a:r>
              <a:rPr lang="fr-FR" dirty="0" smtClean="0">
                <a:solidFill>
                  <a:srgbClr val="FFFFFF"/>
                </a:solidFill>
              </a:rPr>
              <a:t> s. 24 000 spectateurs</a:t>
            </a:r>
            <a:endParaRPr lang="fr-FR" dirty="0">
              <a:solidFill>
                <a:srgbClr val="FFFFFF"/>
              </a:solidFill>
            </a:endParaRPr>
          </a:p>
        </p:txBody>
      </p:sp>
    </p:spTree>
    <p:extLst>
      <p:ext uri="{BB962C8B-B14F-4D97-AF65-F5344CB8AC3E}">
        <p14:creationId xmlns:p14="http://schemas.microsoft.com/office/powerpoint/2010/main" val="2075408098"/>
      </p:ext>
    </p:extLst>
  </p:cSld>
  <p:clrMapOvr>
    <a:masterClrMapping/>
  </p:clrMapOvr>
  <p:transition xmlns:p14="http://schemas.microsoft.com/office/powerpoint/2010/mai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ula2.jpg"/>
          <p:cNvPicPr>
            <a:picLocks noGrp="1" noChangeAspect="1"/>
          </p:cNvPicPr>
          <p:nvPr>
            <p:ph idx="1"/>
          </p:nvPr>
        </p:nvPicPr>
        <p:blipFill>
          <a:blip r:embed="rId2" cstate="email">
            <a:extLst>
              <a:ext uri="{28A0092B-C50C-407E-A947-70E740481C1C}">
                <a14:useLocalDpi xmlns:a14="http://schemas.microsoft.com/office/drawing/2010/main"/>
              </a:ext>
            </a:extLst>
          </a:blip>
          <a:srcRect l="-7705" r="-7705"/>
          <a:stretch>
            <a:fillRect/>
          </a:stretch>
        </p:blipFill>
        <p:spPr>
          <a:xfrm>
            <a:off x="851347" y="598156"/>
            <a:ext cx="7462837" cy="4849812"/>
          </a:xfrm>
        </p:spPr>
      </p:pic>
      <p:sp>
        <p:nvSpPr>
          <p:cNvPr id="2" name="ZoneTexte 1"/>
          <p:cNvSpPr txBox="1"/>
          <p:nvPr/>
        </p:nvSpPr>
        <p:spPr>
          <a:xfrm>
            <a:off x="2808160" y="5424666"/>
            <a:ext cx="5022063" cy="369332"/>
          </a:xfrm>
          <a:prstGeom prst="rect">
            <a:avLst/>
          </a:prstGeom>
          <a:noFill/>
        </p:spPr>
        <p:txBody>
          <a:bodyPr wrap="square" rtlCol="0">
            <a:spAutoFit/>
          </a:bodyPr>
          <a:lstStyle/>
          <a:p>
            <a:r>
              <a:rPr lang="fr-FR" dirty="0" smtClean="0"/>
              <a:t>L’ar</a:t>
            </a:r>
            <a:r>
              <a:rPr lang="fr-FR" dirty="0"/>
              <a:t>è</a:t>
            </a:r>
            <a:r>
              <a:rPr lang="fr-FR" dirty="0" smtClean="0"/>
              <a:t>ne de l’Amphithéâtre de Pula (Croatie)</a:t>
            </a:r>
            <a:endParaRPr lang="fr-FR" dirty="0"/>
          </a:p>
        </p:txBody>
      </p:sp>
    </p:spTree>
    <p:extLst>
      <p:ext uri="{BB962C8B-B14F-4D97-AF65-F5344CB8AC3E}">
        <p14:creationId xmlns:p14="http://schemas.microsoft.com/office/powerpoint/2010/main" val="2255455462"/>
      </p:ext>
    </p:extLst>
  </p:cSld>
  <p:clrMapOvr>
    <a:masterClrMapping/>
  </p:clrMapOvr>
  <p:transition xmlns:p14="http://schemas.microsoft.com/office/powerpoint/2010/mai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Catégories de gladiateurs</a:t>
            </a:r>
            <a:endParaRPr lang="fr-FR" dirty="0"/>
          </a:p>
        </p:txBody>
      </p:sp>
      <p:sp>
        <p:nvSpPr>
          <p:cNvPr id="3" name="Espace réservé du contenu 2"/>
          <p:cNvSpPr>
            <a:spLocks noGrp="1"/>
          </p:cNvSpPr>
          <p:nvPr>
            <p:ph idx="1"/>
          </p:nvPr>
        </p:nvSpPr>
        <p:spPr/>
        <p:txBody>
          <a:bodyPr>
            <a:normAutofit/>
          </a:bodyPr>
          <a:lstStyle/>
          <a:p>
            <a:pPr lvl="4"/>
            <a:r>
              <a:rPr lang="fr-CA" sz="2000" dirty="0"/>
              <a:t>Rétiaires : poignards, trident et filet</a:t>
            </a:r>
          </a:p>
          <a:p>
            <a:pPr lvl="4"/>
            <a:r>
              <a:rPr lang="fr-CA" sz="2000" dirty="0"/>
              <a:t>Mirmillons : casque, bouclier, glaive</a:t>
            </a:r>
          </a:p>
          <a:p>
            <a:pPr lvl="4"/>
            <a:r>
              <a:rPr lang="fr-CA" sz="2000" dirty="0"/>
              <a:t>Thraces : casque, bouclier, cimeterre (épée recourbée).</a:t>
            </a:r>
          </a:p>
          <a:p>
            <a:endParaRPr lang="fr-FR" sz="2000" dirty="0"/>
          </a:p>
        </p:txBody>
      </p:sp>
    </p:spTree>
    <p:extLst>
      <p:ext uri="{BB962C8B-B14F-4D97-AF65-F5344CB8AC3E}">
        <p14:creationId xmlns:p14="http://schemas.microsoft.com/office/powerpoint/2010/main" val="2573190093"/>
      </p:ext>
    </p:extLst>
  </p:cSld>
  <p:clrMapOvr>
    <a:masterClrMapping/>
  </p:clrMapOvr>
  <p:transition xmlns:p14="http://schemas.microsoft.com/office/powerpoint/2010/mai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gladiateurs</a:t>
            </a:r>
            <a:endParaRPr lang="fr-FR" dirty="0"/>
          </a:p>
        </p:txBody>
      </p:sp>
      <p:pic>
        <p:nvPicPr>
          <p:cNvPr id="4" name="Espace réservé du contenu 3" descr="gladiateur.JPG"/>
          <p:cNvPicPr>
            <a:picLocks noGrp="1" noChangeAspect="1"/>
          </p:cNvPicPr>
          <p:nvPr>
            <p:ph idx="1"/>
          </p:nvPr>
        </p:nvPicPr>
        <p:blipFill>
          <a:blip r:embed="rId3" cstate="email">
            <a:extLst>
              <a:ext uri="{28A0092B-C50C-407E-A947-70E740481C1C}">
                <a14:useLocalDpi xmlns:a14="http://schemas.microsoft.com/office/drawing/2010/main"/>
              </a:ext>
            </a:extLst>
          </a:blip>
          <a:srcRect l="-90000" r="-90000"/>
          <a:stretch>
            <a:fillRect/>
          </a:stretch>
        </p:blipFill>
        <p:spPr>
          <a:xfrm>
            <a:off x="-1345445" y="1981200"/>
            <a:ext cx="6400800" cy="3048001"/>
          </a:xfrm>
        </p:spPr>
      </p:pic>
      <p:pic>
        <p:nvPicPr>
          <p:cNvPr id="5" name="Image 4" descr="0137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7999" y="1981200"/>
            <a:ext cx="5185833" cy="3889375"/>
          </a:xfrm>
          <a:prstGeom prst="rect">
            <a:avLst/>
          </a:prstGeom>
        </p:spPr>
      </p:pic>
      <p:sp>
        <p:nvSpPr>
          <p:cNvPr id="3" name="ZoneTexte 2"/>
          <p:cNvSpPr txBox="1"/>
          <p:nvPr/>
        </p:nvSpPr>
        <p:spPr>
          <a:xfrm>
            <a:off x="840154" y="5216769"/>
            <a:ext cx="1416538" cy="369332"/>
          </a:xfrm>
          <a:prstGeom prst="rect">
            <a:avLst/>
          </a:prstGeom>
          <a:noFill/>
        </p:spPr>
        <p:txBody>
          <a:bodyPr wrap="square" rtlCol="0">
            <a:spAutoFit/>
          </a:bodyPr>
          <a:lstStyle/>
          <a:p>
            <a:r>
              <a:rPr lang="fr-FR" dirty="0" smtClean="0"/>
              <a:t>mirmillon</a:t>
            </a:r>
            <a:endParaRPr lang="fr-FR" dirty="0"/>
          </a:p>
        </p:txBody>
      </p:sp>
    </p:spTree>
    <p:extLst>
      <p:ext uri="{BB962C8B-B14F-4D97-AF65-F5344CB8AC3E}">
        <p14:creationId xmlns:p14="http://schemas.microsoft.com/office/powerpoint/2010/main" val="268210355"/>
      </p:ext>
    </p:extLst>
  </p:cSld>
  <p:clrMapOvr>
    <a:masterClrMapping/>
  </p:clrMapOvr>
  <p:transition xmlns:p14="http://schemas.microsoft.com/office/powerpoint/2010/mai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02269.JPG"/>
          <p:cNvPicPr>
            <a:picLocks noGrp="1" noChangeAspect="1"/>
          </p:cNvPicPr>
          <p:nvPr>
            <p:ph idx="1"/>
          </p:nvPr>
        </p:nvPicPr>
        <p:blipFill>
          <a:blip r:embed="rId2" cstate="email">
            <a:extLst>
              <a:ext uri="{28A0092B-C50C-407E-A947-70E740481C1C}">
                <a14:useLocalDpi xmlns:a14="http://schemas.microsoft.com/office/drawing/2010/main"/>
              </a:ext>
            </a:extLst>
          </a:blip>
          <a:srcRect l="-5048" r="-5048"/>
          <a:stretch>
            <a:fillRect/>
          </a:stretch>
        </p:blipFill>
        <p:spPr>
          <a:xfrm>
            <a:off x="989013" y="927100"/>
            <a:ext cx="7380287" cy="5027613"/>
          </a:xfrm>
        </p:spPr>
      </p:pic>
      <p:sp>
        <p:nvSpPr>
          <p:cNvPr id="2" name="ZoneTexte 1"/>
          <p:cNvSpPr txBox="1"/>
          <p:nvPr/>
        </p:nvSpPr>
        <p:spPr>
          <a:xfrm>
            <a:off x="2647462" y="1045308"/>
            <a:ext cx="1289538" cy="369332"/>
          </a:xfrm>
          <a:prstGeom prst="rect">
            <a:avLst/>
          </a:prstGeom>
          <a:noFill/>
        </p:spPr>
        <p:txBody>
          <a:bodyPr wrap="square" rtlCol="0">
            <a:spAutoFit/>
          </a:bodyPr>
          <a:lstStyle/>
          <a:p>
            <a:r>
              <a:rPr lang="fr-FR" dirty="0" smtClean="0">
                <a:solidFill>
                  <a:srgbClr val="FFFFFF"/>
                </a:solidFill>
              </a:rPr>
              <a:t>Rétiaire </a:t>
            </a:r>
            <a:endParaRPr lang="fr-FR" dirty="0">
              <a:solidFill>
                <a:srgbClr val="FFFFFF"/>
              </a:solidFill>
            </a:endParaRPr>
          </a:p>
        </p:txBody>
      </p:sp>
    </p:spTree>
    <p:extLst>
      <p:ext uri="{BB962C8B-B14F-4D97-AF65-F5344CB8AC3E}">
        <p14:creationId xmlns:p14="http://schemas.microsoft.com/office/powerpoint/2010/main" val="215546513"/>
      </p:ext>
    </p:extLst>
  </p:cSld>
  <p:clrMapOvr>
    <a:masterClrMapping/>
  </p:clrMapOvr>
  <p:transition xmlns:p14="http://schemas.microsoft.com/office/powerpoint/2010/mai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laurelix - copie.jpg"/>
          <p:cNvPicPr>
            <a:picLocks noGrp="1" noChangeAspect="1"/>
          </p:cNvPicPr>
          <p:nvPr>
            <p:ph idx="1"/>
          </p:nvPr>
        </p:nvPicPr>
        <p:blipFill>
          <a:blip r:embed="rId2" cstate="email">
            <a:extLst>
              <a:ext uri="{28A0092B-C50C-407E-A947-70E740481C1C}">
                <a14:useLocalDpi xmlns:a14="http://schemas.microsoft.com/office/drawing/2010/main"/>
              </a:ext>
            </a:extLst>
          </a:blip>
          <a:srcRect t="-8508" b="-8508"/>
          <a:stretch>
            <a:fillRect/>
          </a:stretch>
        </p:blipFill>
        <p:spPr>
          <a:xfrm>
            <a:off x="919585" y="540167"/>
            <a:ext cx="7412037" cy="4956175"/>
          </a:xfrm>
        </p:spPr>
      </p:pic>
      <p:sp>
        <p:nvSpPr>
          <p:cNvPr id="5" name="ZoneTexte 4"/>
          <p:cNvSpPr txBox="1"/>
          <p:nvPr/>
        </p:nvSpPr>
        <p:spPr>
          <a:xfrm>
            <a:off x="2009357" y="5297802"/>
            <a:ext cx="5772165" cy="369332"/>
          </a:xfrm>
          <a:prstGeom prst="rect">
            <a:avLst/>
          </a:prstGeom>
          <a:noFill/>
        </p:spPr>
        <p:txBody>
          <a:bodyPr wrap="square" rtlCol="0">
            <a:spAutoFit/>
          </a:bodyPr>
          <a:lstStyle/>
          <a:p>
            <a:r>
              <a:rPr lang="fr-FR" dirty="0" smtClean="0"/>
              <a:t>Les routes étaient construites grâce au travail des</a:t>
            </a:r>
            <a:r>
              <a:rPr lang="is-IS" dirty="0" smtClean="0"/>
              <a:t>…soldats!</a:t>
            </a:r>
            <a:endParaRPr lang="fr-FR" dirty="0"/>
          </a:p>
        </p:txBody>
      </p:sp>
    </p:spTree>
    <p:extLst>
      <p:ext uri="{BB962C8B-B14F-4D97-AF65-F5344CB8AC3E}">
        <p14:creationId xmlns:p14="http://schemas.microsoft.com/office/powerpoint/2010/main" val="250331248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3756.jpg"/>
          <p:cNvPicPr>
            <a:picLocks noGrp="1" noChangeAspect="1"/>
          </p:cNvPicPr>
          <p:nvPr>
            <p:ph idx="1"/>
          </p:nvPr>
        </p:nvPicPr>
        <p:blipFill>
          <a:blip r:embed="rId2" cstate="email">
            <a:extLst>
              <a:ext uri="{28A0092B-C50C-407E-A947-70E740481C1C}">
                <a14:useLocalDpi xmlns:a14="http://schemas.microsoft.com/office/drawing/2010/main"/>
              </a:ext>
            </a:extLst>
          </a:blip>
          <a:srcRect l="-6160" r="-6160"/>
          <a:stretch>
            <a:fillRect/>
          </a:stretch>
        </p:blipFill>
        <p:spPr>
          <a:xfrm>
            <a:off x="957263" y="1009650"/>
            <a:ext cx="7391400" cy="4935538"/>
          </a:xfrm>
        </p:spPr>
      </p:pic>
    </p:spTree>
    <p:extLst>
      <p:ext uri="{BB962C8B-B14F-4D97-AF65-F5344CB8AC3E}">
        <p14:creationId xmlns:p14="http://schemas.microsoft.com/office/powerpoint/2010/main" val="23239496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gladiateurs.JPG"/>
          <p:cNvPicPr>
            <a:picLocks noGrp="1" noChangeAspect="1"/>
          </p:cNvPicPr>
          <p:nvPr>
            <p:ph/>
          </p:nvPr>
        </p:nvPicPr>
        <p:blipFill>
          <a:blip r:embed="rId2" cstate="email">
            <a:extLst>
              <a:ext uri="{28A0092B-C50C-407E-A947-70E740481C1C}">
                <a14:useLocalDpi xmlns:a14="http://schemas.microsoft.com/office/drawing/2010/main"/>
              </a:ext>
            </a:extLst>
          </a:blip>
          <a:srcRect t="-2941" b="-2941"/>
          <a:stretch>
            <a:fillRect/>
          </a:stretch>
        </p:blipFill>
        <p:spPr/>
      </p:pic>
      <p:sp>
        <p:nvSpPr>
          <p:cNvPr id="6" name="Rectangle 5"/>
          <p:cNvSpPr/>
          <p:nvPr/>
        </p:nvSpPr>
        <p:spPr>
          <a:xfrm>
            <a:off x="5148813" y="5276334"/>
            <a:ext cx="800219" cy="369332"/>
          </a:xfrm>
          <a:prstGeom prst="rect">
            <a:avLst/>
          </a:prstGeom>
        </p:spPr>
        <p:txBody>
          <a:bodyPr wrap="none">
            <a:spAutoFit/>
          </a:bodyPr>
          <a:lstStyle/>
          <a:p>
            <a:r>
              <a:rPr lang="fr-FR" dirty="0">
                <a:solidFill>
                  <a:srgbClr val="FFFFFF"/>
                </a:solidFill>
              </a:rPr>
              <a:t>rétiaire</a:t>
            </a:r>
            <a:endParaRPr lang="fr-FR" dirty="0"/>
          </a:p>
        </p:txBody>
      </p:sp>
      <p:sp>
        <p:nvSpPr>
          <p:cNvPr id="7" name="ZoneTexte 6"/>
          <p:cNvSpPr txBox="1"/>
          <p:nvPr/>
        </p:nvSpPr>
        <p:spPr>
          <a:xfrm>
            <a:off x="3018692" y="5070231"/>
            <a:ext cx="1152770" cy="381000"/>
          </a:xfrm>
          <a:prstGeom prst="rect">
            <a:avLst/>
          </a:prstGeom>
          <a:noFill/>
        </p:spPr>
        <p:txBody>
          <a:bodyPr wrap="square" rtlCol="0">
            <a:spAutoFit/>
          </a:bodyPr>
          <a:lstStyle/>
          <a:p>
            <a:r>
              <a:rPr lang="fr-FR" dirty="0" smtClean="0">
                <a:solidFill>
                  <a:srgbClr val="FFFFFF"/>
                </a:solidFill>
              </a:rPr>
              <a:t>mirmillon</a:t>
            </a:r>
            <a:endParaRPr lang="fr-FR" dirty="0">
              <a:solidFill>
                <a:srgbClr val="FFFFFF"/>
              </a:solidFill>
            </a:endParaRPr>
          </a:p>
        </p:txBody>
      </p:sp>
    </p:spTree>
    <p:extLst>
      <p:ext uri="{BB962C8B-B14F-4D97-AF65-F5344CB8AC3E}">
        <p14:creationId xmlns:p14="http://schemas.microsoft.com/office/powerpoint/2010/main" val="281397265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0"/>
            <a:ext cx="8991600" cy="6743700"/>
          </a:xfrm>
        </p:spPr>
      </p:pic>
    </p:spTree>
    <p:extLst>
      <p:ext uri="{BB962C8B-B14F-4D97-AF65-F5344CB8AC3E}">
        <p14:creationId xmlns:p14="http://schemas.microsoft.com/office/powerpoint/2010/main" val="249916701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38100"/>
            <a:ext cx="8991600" cy="6743700"/>
          </a:xfrm>
        </p:spPr>
      </p:pic>
    </p:spTree>
    <p:extLst>
      <p:ext uri="{BB962C8B-B14F-4D97-AF65-F5344CB8AC3E}">
        <p14:creationId xmlns:p14="http://schemas.microsoft.com/office/powerpoint/2010/main" val="3133031214"/>
      </p:ext>
    </p:extLst>
  </p:cSld>
  <p:clrMapOvr>
    <a:masterClrMapping/>
  </p:clrMapOvr>
  <p:transition xmlns:p14="http://schemas.microsoft.com/office/powerpoint/2010/mai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700" dirty="0" smtClean="0"/>
              <a:t>La semaine prochaine: des traces « politiques »</a:t>
            </a:r>
            <a:endParaRPr lang="fr-FR" sz="2700" dirty="0"/>
          </a:p>
        </p:txBody>
      </p:sp>
      <p:sp>
        <p:nvSpPr>
          <p:cNvPr id="3" name="Espace réservé du contenu 2"/>
          <p:cNvSpPr>
            <a:spLocks noGrp="1"/>
          </p:cNvSpPr>
          <p:nvPr>
            <p:ph idx="1"/>
          </p:nvPr>
        </p:nvSpPr>
        <p:spPr/>
        <p:txBody>
          <a:bodyPr>
            <a:normAutofit/>
          </a:bodyPr>
          <a:lstStyle/>
          <a:p>
            <a:r>
              <a:rPr lang="fr-FR" dirty="0" smtClean="0"/>
              <a:t>1. forum</a:t>
            </a:r>
          </a:p>
          <a:p>
            <a:r>
              <a:rPr lang="fr-FR" dirty="0" smtClean="0"/>
              <a:t>2. arcs de triomphe</a:t>
            </a:r>
          </a:p>
          <a:p>
            <a:r>
              <a:rPr lang="fr-FR" dirty="0"/>
              <a:t>3</a:t>
            </a:r>
            <a:r>
              <a:rPr lang="fr-FR" dirty="0" smtClean="0"/>
              <a:t>. colonnes commémoratives</a:t>
            </a:r>
          </a:p>
          <a:p>
            <a:r>
              <a:rPr lang="fr-FR" dirty="0"/>
              <a:t>4</a:t>
            </a:r>
            <a:r>
              <a:rPr lang="fr-FR" dirty="0" smtClean="0"/>
              <a:t>. murailles</a:t>
            </a:r>
          </a:p>
          <a:p>
            <a:r>
              <a:rPr lang="fr-FR" dirty="0" smtClean="0"/>
              <a:t>5. pièces </a:t>
            </a:r>
            <a:r>
              <a:rPr lang="fr-FR" dirty="0"/>
              <a:t>de monnaie</a:t>
            </a:r>
            <a:endParaRPr lang="fr-FR" dirty="0" smtClean="0"/>
          </a:p>
          <a:p>
            <a:r>
              <a:rPr lang="fr-FR" dirty="0"/>
              <a:t>6</a:t>
            </a:r>
            <a:r>
              <a:rPr lang="fr-FR" smtClean="0"/>
              <a:t>. </a:t>
            </a:r>
            <a:r>
              <a:rPr lang="fr-FR" dirty="0" smtClean="0"/>
              <a:t>habitations</a:t>
            </a:r>
          </a:p>
          <a:p>
            <a:pPr indent="0">
              <a:buNone/>
            </a:pPr>
            <a:endParaRPr lang="fr-FR" dirty="0" smtClean="0"/>
          </a:p>
          <a:p>
            <a:endParaRPr lang="fr-FR" dirty="0"/>
          </a:p>
        </p:txBody>
      </p:sp>
    </p:spTree>
    <p:extLst>
      <p:ext uri="{BB962C8B-B14F-4D97-AF65-F5344CB8AC3E}">
        <p14:creationId xmlns:p14="http://schemas.microsoft.com/office/powerpoint/2010/main" val="91139561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aves.JPG"/>
          <p:cNvPicPr>
            <a:picLocks noGrp="1" noChangeAspect="1"/>
          </p:cNvPicPr>
          <p:nvPr>
            <p:ph idx="1"/>
          </p:nvPr>
        </p:nvPicPr>
        <p:blipFill>
          <a:blip r:embed="rId2" cstate="email">
            <a:extLst>
              <a:ext uri="{28A0092B-C50C-407E-A947-70E740481C1C}">
                <a14:useLocalDpi xmlns:a14="http://schemas.microsoft.com/office/drawing/2010/main"/>
              </a:ext>
            </a:extLst>
          </a:blip>
          <a:srcRect l="-6467" r="-6467"/>
          <a:stretch>
            <a:fillRect/>
          </a:stretch>
        </p:blipFill>
        <p:spPr>
          <a:xfrm>
            <a:off x="871538" y="892175"/>
            <a:ext cx="3682622" cy="2445639"/>
          </a:xfrm>
        </p:spPr>
      </p:pic>
      <p:pic>
        <p:nvPicPr>
          <p:cNvPr id="5" name="Image 4" descr="dougg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8507" y="892175"/>
            <a:ext cx="3862627" cy="2896970"/>
          </a:xfrm>
          <a:prstGeom prst="rect">
            <a:avLst/>
          </a:prstGeom>
        </p:spPr>
      </p:pic>
      <p:pic>
        <p:nvPicPr>
          <p:cNvPr id="7" name="Image 6" descr="xantho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8157" y="3144383"/>
            <a:ext cx="4924903" cy="3283269"/>
          </a:xfrm>
          <a:prstGeom prst="rect">
            <a:avLst/>
          </a:prstGeom>
        </p:spPr>
      </p:pic>
      <p:sp>
        <p:nvSpPr>
          <p:cNvPr id="2" name="ZoneTexte 1"/>
          <p:cNvSpPr txBox="1"/>
          <p:nvPr/>
        </p:nvSpPr>
        <p:spPr>
          <a:xfrm>
            <a:off x="7160846" y="3976077"/>
            <a:ext cx="1120288" cy="646331"/>
          </a:xfrm>
          <a:prstGeom prst="rect">
            <a:avLst/>
          </a:prstGeom>
          <a:noFill/>
        </p:spPr>
        <p:txBody>
          <a:bodyPr wrap="square" rtlCol="0">
            <a:spAutoFit/>
          </a:bodyPr>
          <a:lstStyle/>
          <a:p>
            <a:r>
              <a:rPr lang="fr-FR" dirty="0" smtClean="0"/>
              <a:t>Dougga, Tunisie</a:t>
            </a:r>
            <a:endParaRPr lang="fr-FR" dirty="0"/>
          </a:p>
        </p:txBody>
      </p:sp>
      <p:cxnSp>
        <p:nvCxnSpPr>
          <p:cNvPr id="6" name="Connecteur droit avec flèche 5"/>
          <p:cNvCxnSpPr>
            <a:stCxn id="2" idx="0"/>
          </p:cNvCxnSpPr>
          <p:nvPr/>
        </p:nvCxnSpPr>
        <p:spPr>
          <a:xfrm flipH="1" flipV="1">
            <a:off x="7551615" y="3067538"/>
            <a:ext cx="169375" cy="908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871538" y="3789145"/>
            <a:ext cx="996619" cy="646331"/>
          </a:xfrm>
          <a:prstGeom prst="rect">
            <a:avLst/>
          </a:prstGeom>
          <a:noFill/>
        </p:spPr>
        <p:txBody>
          <a:bodyPr wrap="square" rtlCol="0">
            <a:spAutoFit/>
          </a:bodyPr>
          <a:lstStyle/>
          <a:p>
            <a:r>
              <a:rPr lang="fr-FR" dirty="0" smtClean="0"/>
              <a:t>Xanthos, Turquie</a:t>
            </a:r>
            <a:endParaRPr lang="fr-FR" dirty="0"/>
          </a:p>
        </p:txBody>
      </p:sp>
    </p:spTree>
    <p:extLst>
      <p:ext uri="{BB962C8B-B14F-4D97-AF65-F5344CB8AC3E}">
        <p14:creationId xmlns:p14="http://schemas.microsoft.com/office/powerpoint/2010/main" val="425090336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erculanum.jpg"/>
          <p:cNvPicPr>
            <a:picLocks noGrp="1" noChangeAspect="1"/>
          </p:cNvPicPr>
          <p:nvPr>
            <p:ph idx="1"/>
          </p:nvPr>
        </p:nvPicPr>
        <p:blipFill>
          <a:blip r:embed="rId2" cstate="email">
            <a:extLst>
              <a:ext uri="{28A0092B-C50C-407E-A947-70E740481C1C}">
                <a14:useLocalDpi xmlns:a14="http://schemas.microsoft.com/office/drawing/2010/main"/>
              </a:ext>
            </a:extLst>
          </a:blip>
          <a:srcRect l="-48801" r="-48801"/>
          <a:stretch>
            <a:fillRect/>
          </a:stretch>
        </p:blipFill>
        <p:spPr>
          <a:xfrm>
            <a:off x="912813" y="903288"/>
            <a:ext cx="7326312" cy="4943475"/>
          </a:xfrm>
        </p:spPr>
      </p:pic>
      <p:sp>
        <p:nvSpPr>
          <p:cNvPr id="2" name="ZoneTexte 1"/>
          <p:cNvSpPr txBox="1"/>
          <p:nvPr/>
        </p:nvSpPr>
        <p:spPr>
          <a:xfrm>
            <a:off x="6643076" y="1787769"/>
            <a:ext cx="1387232" cy="646331"/>
          </a:xfrm>
          <a:prstGeom prst="rect">
            <a:avLst/>
          </a:prstGeom>
          <a:noFill/>
        </p:spPr>
        <p:txBody>
          <a:bodyPr wrap="square" rtlCol="0">
            <a:spAutoFit/>
          </a:bodyPr>
          <a:lstStyle/>
          <a:p>
            <a:r>
              <a:rPr lang="fr-FR" dirty="0" smtClean="0"/>
              <a:t>Herculanum, Italie</a:t>
            </a:r>
            <a:endParaRPr lang="fr-FR" dirty="0"/>
          </a:p>
        </p:txBody>
      </p:sp>
    </p:spTree>
    <p:extLst>
      <p:ext uri="{BB962C8B-B14F-4D97-AF65-F5344CB8AC3E}">
        <p14:creationId xmlns:p14="http://schemas.microsoft.com/office/powerpoint/2010/main" val="117740030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manis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ravate noir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romanisation.thmx</Template>
  <TotalTime>517</TotalTime>
  <Words>1208</Words>
  <Application>Microsoft Macintosh PowerPoint</Application>
  <PresentationFormat>Présentation à l'écran (4:3)</PresentationFormat>
  <Paragraphs>191</Paragraphs>
  <Slides>74</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74</vt:i4>
      </vt:variant>
    </vt:vector>
  </HeadingPairs>
  <TitlesOfParts>
    <vt:vector size="76" baseType="lpstr">
      <vt:lpstr>romanisation</vt:lpstr>
      <vt:lpstr>Document</vt:lpstr>
      <vt:lpstr>Les rois du monde :   les Romains de l’Antiquité cours 2 </vt:lpstr>
      <vt:lpstr>La romanisation: LES TRACES LAISSÉES PAR LES ROMAINS</vt:lpstr>
      <vt:lpstr>La romanisation: LES TRACES LAISSÉES PAR LES ROMAINS</vt:lpstr>
      <vt:lpstr>Par où commencer? 1. Les routes</vt:lpstr>
      <vt:lpstr>Les voies romaines</vt:lpstr>
      <vt:lpstr>LES ROUTES</vt:lpstr>
      <vt:lpstr>Présentation PowerPoint</vt:lpstr>
      <vt:lpstr>Présentation PowerPoint</vt:lpstr>
      <vt:lpstr>Présentation PowerPoint</vt:lpstr>
      <vt:lpstr>Présentation PowerPoint</vt:lpstr>
      <vt:lpstr>Présentation PowerPoint</vt:lpstr>
      <vt:lpstr>2. Les aqueducs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Les thermes</vt:lpstr>
      <vt:lpstr>Système hypocauste:  salle chauffée au sous-sol; chaleur distribuée dans les murs à l’aide de tuiles Kourion (Chypre)</vt:lpstr>
      <vt:lpstr>Présentation PowerPoint</vt:lpstr>
      <vt:lpstr>Présentation PowerPoint</vt:lpstr>
      <vt:lpstr>Présentation PowerPoint</vt:lpstr>
      <vt:lpstr>Présentation PowerPoint</vt:lpstr>
      <vt:lpstr>Présentation PowerPoint</vt:lpstr>
      <vt:lpstr>Texte d’époque: les bains</vt:lpstr>
      <vt:lpstr>Le bruit dans les thermes…</vt:lpstr>
      <vt:lpstr>4. Les théâtres</vt:lpstr>
      <vt:lpstr>Présentation PowerPoint</vt:lpstr>
      <vt:lpstr>théâtres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Pieces de théâtre</vt:lpstr>
      <vt:lpstr>Présentation PowerPoint</vt:lpstr>
      <vt:lpstr>5. Les amphithéatres</vt:lpstr>
      <vt:lpstr>Présentation PowerPoint</vt:lpstr>
      <vt:lpstr>Présentation PowerPoint</vt:lpstr>
      <vt:lpstr>Présentation PowerPoint</vt:lpstr>
      <vt:lpstr>Présentation PowerPoint</vt:lpstr>
      <vt:lpstr>Fonctions des amphithéâtres</vt:lpstr>
      <vt:lpstr>Fonction amphithéâtres</vt:lpstr>
      <vt:lpstr>amphithéâtre</vt:lpstr>
      <vt:lpstr>amphithéatre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Catégories de gladiateurs</vt:lpstr>
      <vt:lpstr>gladiateurs</vt:lpstr>
      <vt:lpstr>Présentation PowerPoint</vt:lpstr>
      <vt:lpstr>Présentation PowerPoint</vt:lpstr>
      <vt:lpstr>Présentation PowerPoint</vt:lpstr>
      <vt:lpstr>Présentation PowerPoint</vt:lpstr>
      <vt:lpstr>Présentation PowerPoint</vt:lpstr>
      <vt:lpstr>La semaine prochaine: des traces « politiques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rois du monde :   les Romains de l’Antiquité cours 2 </dc:title>
  <dc:creator>évaluateur texte</dc:creator>
  <cp:lastModifiedBy>évaluateur texte</cp:lastModifiedBy>
  <cp:revision>138</cp:revision>
  <dcterms:created xsi:type="dcterms:W3CDTF">2016-03-11T23:20:06Z</dcterms:created>
  <dcterms:modified xsi:type="dcterms:W3CDTF">2016-09-22T01:10:54Z</dcterms:modified>
</cp:coreProperties>
</file>