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92" r:id="rId3"/>
    <p:sldId id="313" r:id="rId4"/>
    <p:sldId id="319" r:id="rId5"/>
    <p:sldId id="314" r:id="rId6"/>
    <p:sldId id="318" r:id="rId7"/>
    <p:sldId id="317" r:id="rId8"/>
    <p:sldId id="315" r:id="rId9"/>
    <p:sldId id="316" r:id="rId10"/>
    <p:sldId id="257" r:id="rId11"/>
    <p:sldId id="258" r:id="rId12"/>
    <p:sldId id="259" r:id="rId13"/>
    <p:sldId id="260" r:id="rId14"/>
    <p:sldId id="293" r:id="rId15"/>
    <p:sldId id="294" r:id="rId16"/>
    <p:sldId id="261" r:id="rId17"/>
    <p:sldId id="262" r:id="rId18"/>
    <p:sldId id="290" r:id="rId19"/>
    <p:sldId id="291" r:id="rId20"/>
    <p:sldId id="309" r:id="rId21"/>
    <p:sldId id="320" r:id="rId22"/>
    <p:sldId id="295" r:id="rId23"/>
    <p:sldId id="296" r:id="rId24"/>
    <p:sldId id="297" r:id="rId25"/>
    <p:sldId id="321" r:id="rId26"/>
    <p:sldId id="263" r:id="rId27"/>
    <p:sldId id="268" r:id="rId28"/>
    <p:sldId id="322" r:id="rId29"/>
    <p:sldId id="264" r:id="rId30"/>
    <p:sldId id="310" r:id="rId31"/>
    <p:sldId id="265" r:id="rId32"/>
    <p:sldId id="266" r:id="rId33"/>
    <p:sldId id="267" r:id="rId34"/>
    <p:sldId id="323" r:id="rId35"/>
    <p:sldId id="301" r:id="rId36"/>
    <p:sldId id="324" r:id="rId37"/>
    <p:sldId id="325" r:id="rId38"/>
    <p:sldId id="302" r:id="rId39"/>
    <p:sldId id="303" r:id="rId40"/>
    <p:sldId id="304" r:id="rId41"/>
    <p:sldId id="305" r:id="rId42"/>
    <p:sldId id="306" r:id="rId43"/>
    <p:sldId id="307" r:id="rId44"/>
    <p:sldId id="308" r:id="rId45"/>
    <p:sldId id="279" r:id="rId46"/>
    <p:sldId id="298" r:id="rId47"/>
    <p:sldId id="280" r:id="rId48"/>
    <p:sldId id="282" r:id="rId49"/>
    <p:sldId id="283" r:id="rId50"/>
    <p:sldId id="284" r:id="rId51"/>
    <p:sldId id="285" r:id="rId52"/>
    <p:sldId id="281" r:id="rId53"/>
    <p:sldId id="286" r:id="rId54"/>
    <p:sldId id="311" r:id="rId55"/>
    <p:sldId id="312" r:id="rId56"/>
    <p:sldId id="287" r:id="rId57"/>
    <p:sldId id="299" r:id="rId58"/>
    <p:sldId id="300" r:id="rId5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120" y="-4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fr-CA" smtClean="0"/>
              <a:t>Cliquez et modifiez le titre</a:t>
            </a:r>
            <a:endParaRPr lang="en-US" dirty="0"/>
          </a:p>
        </p:txBody>
      </p:sp>
      <p:pic>
        <p:nvPicPr>
          <p:cNvPr id="8" name="Picture 7"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en-US" dirty="0"/>
          </a:p>
        </p:txBody>
      </p:sp>
      <p:sp>
        <p:nvSpPr>
          <p:cNvPr id="4" name="Date Placeholder 3"/>
          <p:cNvSpPr>
            <a:spLocks noGrp="1"/>
          </p:cNvSpPr>
          <p:nvPr>
            <p:ph type="dt" sz="half" idx="10"/>
          </p:nvPr>
        </p:nvSpPr>
        <p:spPr bwMode="white"/>
        <p:txBody>
          <a:bodyPr/>
          <a:lstStyle/>
          <a:p>
            <a:fld id="{6D40739D-54F8-7242-AA6F-10F757CE1EF9}" type="datetimeFigureOut">
              <a:rPr lang="fr-FR" smtClean="0"/>
              <a:t>16-09-28</a:t>
            </a:fld>
            <a:endParaRPr lang="fr-FR"/>
          </a:p>
        </p:txBody>
      </p:sp>
      <p:sp>
        <p:nvSpPr>
          <p:cNvPr id="5" name="Footer Placeholder 4"/>
          <p:cNvSpPr>
            <a:spLocks noGrp="1"/>
          </p:cNvSpPr>
          <p:nvPr>
            <p:ph type="ftr" sz="quarter" idx="11"/>
          </p:nvPr>
        </p:nvSpPr>
        <p:spPr bwMode="white"/>
        <p:txBody>
          <a:bodyPr/>
          <a:lstStyle/>
          <a:p>
            <a:endParaRPr lang="fr-FR"/>
          </a:p>
        </p:txBody>
      </p:sp>
      <p:sp>
        <p:nvSpPr>
          <p:cNvPr id="6" name="Slide Number Placeholder 5"/>
          <p:cNvSpPr>
            <a:spLocks noGrp="1"/>
          </p:cNvSpPr>
          <p:nvPr>
            <p:ph type="sldNum" sz="quarter" idx="12"/>
          </p:nvPr>
        </p:nvSpPr>
        <p:spPr/>
        <p:txBody>
          <a:bodyPr/>
          <a:lstStyle/>
          <a:p>
            <a:fld id="{4B71718E-C025-E643-932D-346F0B52D2E8}"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6D40739D-54F8-7242-AA6F-10F757CE1EF9}" type="datetimeFigureOut">
              <a:rPr lang="fr-FR" smtClean="0"/>
              <a:t>16-09-28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71718E-C025-E643-932D-346F0B52D2E8}"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fr-CA" smtClean="0"/>
              <a:t>Cliquez et modifiez le titre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6D40739D-54F8-7242-AA6F-10F757CE1EF9}" type="datetimeFigureOut">
              <a:rPr lang="fr-FR" smtClean="0"/>
              <a:t>16-09-28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71718E-C025-E643-932D-346F0B52D2E8}"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re et graphique ou organi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A" smtClean="0"/>
              <a:t>Cliquez et modifiez le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B85CA57-2B3D-D847-B815-0E78EE440935}" type="slidenum">
              <a:rPr lang="fr-FR"/>
              <a:pPr>
                <a:defRPr/>
              </a:pPr>
              <a:t>‹#›</a:t>
            </a:fld>
            <a:endParaRPr lang="fr-FR"/>
          </a:p>
        </p:txBody>
      </p:sp>
    </p:spTree>
    <p:extLst>
      <p:ext uri="{BB962C8B-B14F-4D97-AF65-F5344CB8AC3E}">
        <p14:creationId xmlns:p14="http://schemas.microsoft.com/office/powerpoint/2010/main" val="421830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6D40739D-54F8-7242-AA6F-10F757CE1EF9}" type="datetimeFigureOut">
              <a:rPr lang="fr-FR" smtClean="0"/>
              <a:t>16-09-28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71718E-C025-E643-932D-346F0B52D2E8}" type="slidenum">
              <a:rPr lang="fr-FR" smtClean="0"/>
              <a:t>‹#›</a:t>
            </a:fld>
            <a:endParaRPr lang="fr-FR"/>
          </a:p>
        </p:txBody>
      </p:sp>
      <p:pic>
        <p:nvPicPr>
          <p:cNvPr id="9" name="Picture 8"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40739D-54F8-7242-AA6F-10F757CE1EF9}" type="datetimeFigureOut">
              <a:rPr lang="fr-FR" smtClean="0"/>
              <a:t>16-09-28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71718E-C025-E643-932D-346F0B52D2E8}" type="slidenum">
              <a:rPr lang="fr-FR" smtClean="0"/>
              <a:t>‹#›</a:t>
            </a:fld>
            <a:endParaRPr lang="fr-FR"/>
          </a:p>
        </p:txBody>
      </p:sp>
      <p:pic>
        <p:nvPicPr>
          <p:cNvPr id="7" name="Picture 6"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fr-CA" smtClean="0"/>
              <a:t>Cliquez et modifiez le titre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pic>
        <p:nvPicPr>
          <p:cNvPr id="8" name="Picture 7"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2" name="Title 1"/>
          <p:cNvSpPr>
            <a:spLocks noGrp="1"/>
          </p:cNvSpPr>
          <p:nvPr>
            <p:ph type="title"/>
          </p:nvPr>
        </p:nvSpPr>
        <p:spPr/>
        <p:txBody>
          <a:bodyPr/>
          <a:lstStyle/>
          <a:p>
            <a:r>
              <a:rPr lang="fr-CA" smtClean="0"/>
              <a:t>Cliquez et modifiez le titre</a:t>
            </a:r>
            <a:endParaRPr lang="en-US"/>
          </a:p>
        </p:txBody>
      </p:sp>
      <p:sp>
        <p:nvSpPr>
          <p:cNvPr id="5" name="Date Placeholder 4"/>
          <p:cNvSpPr>
            <a:spLocks noGrp="1"/>
          </p:cNvSpPr>
          <p:nvPr>
            <p:ph type="dt" sz="half" idx="10"/>
          </p:nvPr>
        </p:nvSpPr>
        <p:spPr/>
        <p:txBody>
          <a:bodyPr/>
          <a:lstStyle/>
          <a:p>
            <a:fld id="{6D40739D-54F8-7242-AA6F-10F757CE1EF9}" type="datetimeFigureOut">
              <a:rPr lang="fr-FR" smtClean="0"/>
              <a:t>16-09-28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B71718E-C025-E643-932D-346F0B52D2E8}" type="slidenum">
              <a:rPr lang="fr-FR" smtClean="0"/>
              <a:t>‹#›</a:t>
            </a:fld>
            <a:endParaRPr lang="fr-FR"/>
          </a:p>
        </p:txBody>
      </p:sp>
      <p:sp>
        <p:nvSpPr>
          <p:cNvPr id="12" name="Content Placeholder 11"/>
          <p:cNvSpPr>
            <a:spLocks noGrp="1"/>
          </p:cNvSpPr>
          <p:nvPr>
            <p:ph sz="quarter" idx="14"/>
          </p:nvPr>
        </p:nvSpPr>
        <p:spPr>
          <a:xfrm>
            <a:off x="4648200" y="2438400"/>
            <a:ext cx="3124200" cy="3124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pic>
        <p:nvPicPr>
          <p:cNvPr id="9" name="Picture 8"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cstate="email">
            <a:clrChange>
              <a:clrFrom>
                <a:srgbClr val="000000">
                  <a:alpha val="0"/>
                </a:srgbClr>
              </a:clrFrom>
              <a:clrTo>
                <a:srgbClr val="000000">
                  <a:alpha val="0"/>
                </a:srgbClr>
              </a:clrTo>
            </a:clrChang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2" name="Title 1"/>
          <p:cNvSpPr>
            <a:spLocks noGrp="1"/>
          </p:cNvSpPr>
          <p:nvPr>
            <p:ph type="title"/>
          </p:nvPr>
        </p:nvSpPr>
        <p:spPr/>
        <p:txBody>
          <a:bodyPr/>
          <a:lstStyle>
            <a:lvl1pPr>
              <a:defRPr/>
            </a:lvl1pPr>
          </a:lstStyle>
          <a:p>
            <a:r>
              <a:rPr lang="fr-CA" smtClean="0"/>
              <a:t>Cliquez et modifiez le titre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7" name="Date Placeholder 6"/>
          <p:cNvSpPr>
            <a:spLocks noGrp="1"/>
          </p:cNvSpPr>
          <p:nvPr>
            <p:ph type="dt" sz="half" idx="10"/>
          </p:nvPr>
        </p:nvSpPr>
        <p:spPr/>
        <p:txBody>
          <a:bodyPr/>
          <a:lstStyle/>
          <a:p>
            <a:fld id="{6D40739D-54F8-7242-AA6F-10F757CE1EF9}" type="datetimeFigureOut">
              <a:rPr lang="fr-FR" smtClean="0"/>
              <a:t>16-09-28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B71718E-C025-E643-932D-346F0B52D2E8}"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Date Placeholder 2"/>
          <p:cNvSpPr>
            <a:spLocks noGrp="1"/>
          </p:cNvSpPr>
          <p:nvPr>
            <p:ph type="dt" sz="half" idx="10"/>
          </p:nvPr>
        </p:nvSpPr>
        <p:spPr/>
        <p:txBody>
          <a:bodyPr/>
          <a:lstStyle/>
          <a:p>
            <a:fld id="{6D40739D-54F8-7242-AA6F-10F757CE1EF9}" type="datetimeFigureOut">
              <a:rPr lang="fr-FR" smtClean="0"/>
              <a:t>16-09-28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B71718E-C025-E643-932D-346F0B52D2E8}" type="slidenum">
              <a:rPr lang="fr-FR" smtClean="0"/>
              <a:t>‹#›</a:t>
            </a:fld>
            <a:endParaRPr lang="fr-FR"/>
          </a:p>
        </p:txBody>
      </p:sp>
      <p:pic>
        <p:nvPicPr>
          <p:cNvPr id="7" name="Picture 6"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D40739D-54F8-7242-AA6F-10F757CE1EF9}" type="datetimeFigureOut">
              <a:rPr lang="fr-FR" smtClean="0"/>
              <a:t>16-09-28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B71718E-C025-E643-932D-346F0B52D2E8}"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fr-CA" smtClean="0"/>
              <a:t>Cliquez et modifiez le titre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6D40739D-54F8-7242-AA6F-10F757CE1EF9}" type="datetimeFigureOut">
              <a:rPr lang="fr-FR" smtClean="0"/>
              <a:t>16-09-28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B71718E-C025-E643-932D-346F0B52D2E8}" type="slidenum">
              <a:rPr lang="fr-FR" smtClean="0"/>
              <a:t>‹#›</a:t>
            </a:fld>
            <a:endParaRPr lang="fr-FR"/>
          </a:p>
        </p:txBody>
      </p:sp>
      <p:sp>
        <p:nvSpPr>
          <p:cNvPr id="9" name="Content Placeholder 8"/>
          <p:cNvSpPr>
            <a:spLocks noGrp="1"/>
          </p:cNvSpPr>
          <p:nvPr>
            <p:ph sz="quarter" idx="13"/>
          </p:nvPr>
        </p:nvSpPr>
        <p:spPr>
          <a:xfrm>
            <a:off x="1371600" y="1676400"/>
            <a:ext cx="3276600" cy="3505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fr-CA" smtClean="0"/>
              <a:t>Cliquez et modifiez le titre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6D40739D-54F8-7242-AA6F-10F757CE1EF9}" type="datetimeFigureOut">
              <a:rPr lang="fr-FR" smtClean="0"/>
              <a:t>16-09-28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B71718E-C025-E643-932D-346F0B52D2E8}"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fr-CA" smtClean="0"/>
              <a:t>Cliquez et modifiez le titre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6D40739D-54F8-7242-AA6F-10F757CE1EF9}" type="datetimeFigureOut">
              <a:rPr lang="fr-FR" smtClean="0"/>
              <a:t>16-09-28</a:t>
            </a:fld>
            <a:endParaRPr lang="fr-F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fr-F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4B71718E-C025-E643-932D-346F0B52D2E8}"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fr.wikipedia.org/wiki/Reliefs_de_la_colonne_Trajan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ovannirinaldi.it/page/rome/colonnaaureli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monnaies-romaines.net/" TargetMode="Externa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143000"/>
            <a:ext cx="6400800" cy="2011680"/>
          </a:xfrm>
        </p:spPr>
        <p:txBody>
          <a:bodyPr>
            <a:normAutofit fontScale="90000"/>
          </a:bodyPr>
          <a:lstStyle/>
          <a:p>
            <a:r>
              <a:rPr lang="fr-CA" dirty="0"/>
              <a:t>Les rois du monde :  </a:t>
            </a:r>
            <a:br>
              <a:rPr lang="fr-CA" dirty="0"/>
            </a:br>
            <a:r>
              <a:rPr lang="fr-CA" dirty="0"/>
              <a:t>les Romains de l’Antiquité</a:t>
            </a:r>
            <a:br>
              <a:rPr lang="fr-CA" dirty="0"/>
            </a:br>
            <a:r>
              <a:rPr lang="fr-CA" dirty="0"/>
              <a:t>cours 3</a:t>
            </a:r>
            <a:endParaRPr lang="fr-FR" dirty="0"/>
          </a:p>
        </p:txBody>
      </p:sp>
      <p:sp>
        <p:nvSpPr>
          <p:cNvPr id="3" name="Sous-titre 2"/>
          <p:cNvSpPr>
            <a:spLocks noGrp="1"/>
          </p:cNvSpPr>
          <p:nvPr>
            <p:ph type="subTitle" idx="1"/>
          </p:nvPr>
        </p:nvSpPr>
        <p:spPr/>
        <p:txBody>
          <a:bodyPr>
            <a:normAutofit fontScale="70000" lnSpcReduction="20000"/>
          </a:bodyPr>
          <a:lstStyle/>
          <a:p>
            <a:r>
              <a:rPr lang="fr-FR" dirty="0"/>
              <a:t>Luc Guay, </a:t>
            </a:r>
            <a:r>
              <a:rPr lang="fr-FR" dirty="0" err="1"/>
              <a:t>Ph.D</a:t>
            </a:r>
            <a:r>
              <a:rPr lang="fr-FR" dirty="0"/>
              <a:t> didactique de l’histoire</a:t>
            </a:r>
          </a:p>
          <a:p>
            <a:r>
              <a:rPr lang="fr-FR"/>
              <a:t>UTA, automne 2016</a:t>
            </a:r>
          </a:p>
          <a:p>
            <a:endParaRPr lang="fr-FR"/>
          </a:p>
        </p:txBody>
      </p:sp>
    </p:spTree>
    <p:extLst>
      <p:ext uri="{BB962C8B-B14F-4D97-AF65-F5344CB8AC3E}">
        <p14:creationId xmlns:p14="http://schemas.microsoft.com/office/powerpoint/2010/main" val="3367176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2</a:t>
            </a:r>
            <a:r>
              <a:rPr lang="fr-FR" dirty="0" smtClean="0"/>
              <a:t>. Des arcs de triomphe</a:t>
            </a:r>
            <a:endParaRPr lang="fr-FR" dirty="0"/>
          </a:p>
        </p:txBody>
      </p:sp>
      <p:sp>
        <p:nvSpPr>
          <p:cNvPr id="3" name="Espace réservé du contenu 2"/>
          <p:cNvSpPr>
            <a:spLocks noGrp="1"/>
          </p:cNvSpPr>
          <p:nvPr>
            <p:ph idx="1"/>
          </p:nvPr>
        </p:nvSpPr>
        <p:spPr/>
        <p:txBody>
          <a:bodyPr/>
          <a:lstStyle/>
          <a:p>
            <a:r>
              <a:rPr lang="fr-FR" dirty="0"/>
              <a:t>Commémorer victoires d’un général</a:t>
            </a:r>
          </a:p>
          <a:p>
            <a:r>
              <a:rPr lang="fr-FR" dirty="0"/>
              <a:t>Assurer le triomphe du général</a:t>
            </a:r>
          </a:p>
          <a:p>
            <a:r>
              <a:rPr lang="fr-FR" dirty="0"/>
              <a:t>Monument bien en vue avec des bas-reliefs illustrant des péripéties des </a:t>
            </a:r>
            <a:r>
              <a:rPr lang="fr-FR" dirty="0" smtClean="0"/>
              <a:t>combats</a:t>
            </a:r>
          </a:p>
          <a:p>
            <a:pPr lvl="1"/>
            <a:r>
              <a:rPr lang="fr-FR" dirty="0" smtClean="0"/>
              <a:t>Comporte de une à trois arches</a:t>
            </a:r>
            <a:endParaRPr lang="fr-FR" dirty="0"/>
          </a:p>
          <a:p>
            <a:r>
              <a:rPr lang="fr-FR" dirty="0"/>
              <a:t>On les retrouve un peu partout autour du bassin méditerranéen</a:t>
            </a:r>
          </a:p>
          <a:p>
            <a:pPr indent="0">
              <a:buNone/>
            </a:pPr>
            <a:endParaRPr lang="fr-FR" dirty="0"/>
          </a:p>
        </p:txBody>
      </p:sp>
    </p:spTree>
    <p:extLst>
      <p:ext uri="{BB962C8B-B14F-4D97-AF65-F5344CB8AC3E}">
        <p14:creationId xmlns:p14="http://schemas.microsoft.com/office/powerpoint/2010/main" val="193009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rte.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87314" y="1022350"/>
            <a:ext cx="7259637" cy="4852988"/>
          </a:xfrm>
        </p:spPr>
      </p:pic>
      <p:cxnSp>
        <p:nvCxnSpPr>
          <p:cNvPr id="5" name="Connecteur droit 4"/>
          <p:cNvCxnSpPr/>
          <p:nvPr/>
        </p:nvCxnSpPr>
        <p:spPr>
          <a:xfrm>
            <a:off x="3559910" y="3269956"/>
            <a:ext cx="178419" cy="293895"/>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Arc plein 5"/>
          <p:cNvSpPr/>
          <p:nvPr/>
        </p:nvSpPr>
        <p:spPr>
          <a:xfrm>
            <a:off x="3171585" y="3060031"/>
            <a:ext cx="776649" cy="209925"/>
          </a:xfrm>
          <a:prstGeom prst="blockArc">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arc</a:t>
            </a:r>
            <a:endParaRPr lang="fr-FR" dirty="0">
              <a:solidFill>
                <a:schemeClr val="tx1"/>
              </a:solidFill>
            </a:endParaRPr>
          </a:p>
        </p:txBody>
      </p:sp>
      <p:cxnSp>
        <p:nvCxnSpPr>
          <p:cNvPr id="13" name="Connecteur droit 12"/>
          <p:cNvCxnSpPr/>
          <p:nvPr/>
        </p:nvCxnSpPr>
        <p:spPr>
          <a:xfrm>
            <a:off x="3731611" y="3446585"/>
            <a:ext cx="178419" cy="293895"/>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c plein 13"/>
          <p:cNvSpPr/>
          <p:nvPr/>
        </p:nvSpPr>
        <p:spPr>
          <a:xfrm>
            <a:off x="3343286" y="3236660"/>
            <a:ext cx="776649" cy="209925"/>
          </a:xfrm>
          <a:prstGeom prst="blockArc">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arc</a:t>
            </a:r>
            <a:endParaRPr lang="fr-FR" dirty="0">
              <a:solidFill>
                <a:schemeClr val="tx1"/>
              </a:solidFill>
            </a:endParaRPr>
          </a:p>
        </p:txBody>
      </p:sp>
      <p:cxnSp>
        <p:nvCxnSpPr>
          <p:cNvPr id="16" name="Connecteur droit 15"/>
          <p:cNvCxnSpPr/>
          <p:nvPr/>
        </p:nvCxnSpPr>
        <p:spPr>
          <a:xfrm>
            <a:off x="2682293" y="2959948"/>
            <a:ext cx="178419" cy="293895"/>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Arc plein 16"/>
          <p:cNvSpPr/>
          <p:nvPr/>
        </p:nvSpPr>
        <p:spPr>
          <a:xfrm>
            <a:off x="2293968" y="2750023"/>
            <a:ext cx="776649" cy="209925"/>
          </a:xfrm>
          <a:prstGeom prst="blockArc">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arc</a:t>
            </a:r>
            <a:endParaRPr lang="fr-FR" dirty="0">
              <a:solidFill>
                <a:schemeClr val="tx1"/>
              </a:solidFill>
            </a:endParaRPr>
          </a:p>
        </p:txBody>
      </p:sp>
      <p:cxnSp>
        <p:nvCxnSpPr>
          <p:cNvPr id="18" name="Connecteur droit 17"/>
          <p:cNvCxnSpPr/>
          <p:nvPr/>
        </p:nvCxnSpPr>
        <p:spPr>
          <a:xfrm>
            <a:off x="4767925" y="5047201"/>
            <a:ext cx="178419" cy="293895"/>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Arc plein 18"/>
          <p:cNvSpPr/>
          <p:nvPr/>
        </p:nvSpPr>
        <p:spPr>
          <a:xfrm>
            <a:off x="4379600" y="4837276"/>
            <a:ext cx="776649" cy="209925"/>
          </a:xfrm>
          <a:prstGeom prst="blockArc">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arc</a:t>
            </a:r>
            <a:endParaRPr lang="fr-FR" dirty="0">
              <a:solidFill>
                <a:schemeClr val="tx1"/>
              </a:solidFill>
            </a:endParaRPr>
          </a:p>
        </p:txBody>
      </p:sp>
      <p:cxnSp>
        <p:nvCxnSpPr>
          <p:cNvPr id="20" name="Connecteur droit 19"/>
          <p:cNvCxnSpPr/>
          <p:nvPr/>
        </p:nvCxnSpPr>
        <p:spPr>
          <a:xfrm>
            <a:off x="3458942" y="3568731"/>
            <a:ext cx="279387" cy="17174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Arc plein 20"/>
          <p:cNvSpPr/>
          <p:nvPr/>
        </p:nvSpPr>
        <p:spPr>
          <a:xfrm>
            <a:off x="3070617" y="3358806"/>
            <a:ext cx="776649" cy="209925"/>
          </a:xfrm>
          <a:prstGeom prst="blockArc">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arc</a:t>
            </a:r>
            <a:endParaRPr lang="fr-FR" dirty="0">
              <a:solidFill>
                <a:schemeClr val="tx1"/>
              </a:solidFill>
            </a:endParaRPr>
          </a:p>
        </p:txBody>
      </p:sp>
    </p:spTree>
    <p:extLst>
      <p:ext uri="{BB962C8B-B14F-4D97-AF65-F5344CB8AC3E}">
        <p14:creationId xmlns:p14="http://schemas.microsoft.com/office/powerpoint/2010/main" val="171493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nstantin.jpg"/>
          <p:cNvPicPr>
            <a:picLocks noGrp="1" noChangeAspect="1"/>
          </p:cNvPicPr>
          <p:nvPr>
            <p:ph idx="1"/>
          </p:nvPr>
        </p:nvPicPr>
        <p:blipFill>
          <a:blip r:embed="rId2" cstate="email">
            <a:extLst>
              <a:ext uri="{28A0092B-C50C-407E-A947-70E740481C1C}">
                <a14:useLocalDpi xmlns:a14="http://schemas.microsoft.com/office/drawing/2010/main"/>
              </a:ext>
            </a:extLst>
          </a:blip>
          <a:srcRect l="-5851" r="-5851"/>
          <a:stretch>
            <a:fillRect/>
          </a:stretch>
        </p:blipFill>
        <p:spPr>
          <a:xfrm>
            <a:off x="856226" y="337921"/>
            <a:ext cx="7227887" cy="4852988"/>
          </a:xfrm>
        </p:spPr>
      </p:pic>
      <p:sp>
        <p:nvSpPr>
          <p:cNvPr id="5" name="ZoneTexte 4"/>
          <p:cNvSpPr txBox="1"/>
          <p:nvPr/>
        </p:nvSpPr>
        <p:spPr>
          <a:xfrm>
            <a:off x="729814" y="5221852"/>
            <a:ext cx="7667785" cy="646331"/>
          </a:xfrm>
          <a:prstGeom prst="rect">
            <a:avLst/>
          </a:prstGeom>
          <a:noFill/>
        </p:spPr>
        <p:txBody>
          <a:bodyPr wrap="square" rtlCol="0">
            <a:spAutoFit/>
          </a:bodyPr>
          <a:lstStyle/>
          <a:p>
            <a:r>
              <a:rPr lang="fr-FR" dirty="0" smtClean="0"/>
              <a:t>Arc de Constantin, (Rome), en 315 pour célébrer victoire de Constantin sur son rival Maxence)</a:t>
            </a:r>
            <a:endParaRPr lang="fr-FR" dirty="0"/>
          </a:p>
        </p:txBody>
      </p:sp>
    </p:spTree>
    <p:extLst>
      <p:ext uri="{BB962C8B-B14F-4D97-AF65-F5344CB8AC3E}">
        <p14:creationId xmlns:p14="http://schemas.microsoft.com/office/powerpoint/2010/main" val="148671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endParaRPr lang="fr-FR" dirty="0"/>
          </a:p>
        </p:txBody>
      </p:sp>
      <p:pic>
        <p:nvPicPr>
          <p:cNvPr id="7" name="Image 6" descr="septim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4655" y="100688"/>
            <a:ext cx="6801858" cy="5101394"/>
          </a:xfrm>
          <a:prstGeom prst="rect">
            <a:avLst/>
          </a:prstGeom>
        </p:spPr>
      </p:pic>
      <p:sp>
        <p:nvSpPr>
          <p:cNvPr id="8" name="ZoneTexte 7"/>
          <p:cNvSpPr txBox="1"/>
          <p:nvPr/>
        </p:nvSpPr>
        <p:spPr>
          <a:xfrm>
            <a:off x="1174655" y="5202082"/>
            <a:ext cx="6801858" cy="923330"/>
          </a:xfrm>
          <a:prstGeom prst="rect">
            <a:avLst/>
          </a:prstGeom>
          <a:noFill/>
        </p:spPr>
        <p:txBody>
          <a:bodyPr wrap="square" rtlCol="0">
            <a:spAutoFit/>
          </a:bodyPr>
          <a:lstStyle/>
          <a:p>
            <a:r>
              <a:rPr lang="fr-FR" dirty="0" smtClean="0"/>
              <a:t>Arc de Septime-Sévère (Rome), en 203, pour célébrer sa victoire sur les Parthes.</a:t>
            </a:r>
          </a:p>
          <a:p>
            <a:endParaRPr lang="fr-FR" dirty="0"/>
          </a:p>
        </p:txBody>
      </p:sp>
    </p:spTree>
    <p:extLst>
      <p:ext uri="{BB962C8B-B14F-4D97-AF65-F5344CB8AC3E}">
        <p14:creationId xmlns:p14="http://schemas.microsoft.com/office/powerpoint/2010/main" val="285298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itus.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31875" y="667034"/>
            <a:ext cx="7075488" cy="4545012"/>
          </a:xfrm>
          <a:prstGeom prst="rect">
            <a:avLst/>
          </a:prstGeom>
        </p:spPr>
      </p:pic>
      <p:sp>
        <p:nvSpPr>
          <p:cNvPr id="5" name="ZoneTexte 4"/>
          <p:cNvSpPr txBox="1"/>
          <p:nvPr/>
        </p:nvSpPr>
        <p:spPr>
          <a:xfrm>
            <a:off x="1031875" y="5315835"/>
            <a:ext cx="7157206" cy="646331"/>
          </a:xfrm>
          <a:prstGeom prst="rect">
            <a:avLst/>
          </a:prstGeom>
          <a:noFill/>
        </p:spPr>
        <p:txBody>
          <a:bodyPr wrap="square" rtlCol="0">
            <a:spAutoFit/>
          </a:bodyPr>
          <a:lstStyle/>
          <a:p>
            <a:r>
              <a:rPr lang="fr-FR" dirty="0" smtClean="0"/>
              <a:t>Arc de Titus (Rome), entre 81 et 96, pour célébrer sa victoire sur les Juifs de Jérusalem.</a:t>
            </a:r>
            <a:endParaRPr lang="fr-FR" dirty="0"/>
          </a:p>
        </p:txBody>
      </p:sp>
    </p:spTree>
    <p:extLst>
      <p:ext uri="{BB962C8B-B14F-4D97-AF65-F5344CB8AC3E}">
        <p14:creationId xmlns:p14="http://schemas.microsoft.com/office/powerpoint/2010/main" val="3199006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rc_orange.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15394" r="-15394"/>
          <a:stretch>
            <a:fillRect/>
          </a:stretch>
        </p:blipFill>
        <p:spPr>
          <a:xfrm>
            <a:off x="1025525" y="966788"/>
            <a:ext cx="7294563" cy="4183062"/>
          </a:xfrm>
        </p:spPr>
      </p:pic>
      <p:sp>
        <p:nvSpPr>
          <p:cNvPr id="5" name="ZoneTexte 4"/>
          <p:cNvSpPr txBox="1"/>
          <p:nvPr/>
        </p:nvSpPr>
        <p:spPr>
          <a:xfrm>
            <a:off x="1025525" y="5161110"/>
            <a:ext cx="7042231" cy="646331"/>
          </a:xfrm>
          <a:prstGeom prst="rect">
            <a:avLst/>
          </a:prstGeom>
          <a:noFill/>
        </p:spPr>
        <p:txBody>
          <a:bodyPr wrap="square" rtlCol="0">
            <a:spAutoFit/>
          </a:bodyPr>
          <a:lstStyle/>
          <a:p>
            <a:r>
              <a:rPr lang="fr-FR" dirty="0" smtClean="0"/>
              <a:t>Arc de Tibère à Orange (France), vers 26, pour célébrer victoire de son fils adoptif Germanicus sur les Gaulois et les Germains.</a:t>
            </a:r>
            <a:endParaRPr lang="fr-FR" dirty="0"/>
          </a:p>
        </p:txBody>
      </p:sp>
    </p:spTree>
    <p:extLst>
      <p:ext uri="{BB962C8B-B14F-4D97-AF65-F5344CB8AC3E}">
        <p14:creationId xmlns:p14="http://schemas.microsoft.com/office/powerpoint/2010/main" val="195081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ncone.jpg"/>
          <p:cNvPicPr>
            <a:picLocks noGrp="1" noChangeAspect="1"/>
          </p:cNvPicPr>
          <p:nvPr>
            <p:ph idx="1"/>
          </p:nvPr>
        </p:nvPicPr>
        <p:blipFill>
          <a:blip r:embed="rId2" cstate="email">
            <a:extLst>
              <a:ext uri="{28A0092B-C50C-407E-A947-70E740481C1C}">
                <a14:useLocalDpi xmlns:a14="http://schemas.microsoft.com/office/drawing/2010/main"/>
              </a:ext>
            </a:extLst>
          </a:blip>
          <a:srcRect l="-47801" r="-47801"/>
          <a:stretch>
            <a:fillRect/>
          </a:stretch>
        </p:blipFill>
        <p:spPr>
          <a:xfrm>
            <a:off x="-607478" y="457352"/>
            <a:ext cx="6736713" cy="4592128"/>
          </a:xfrm>
        </p:spPr>
      </p:pic>
      <p:pic>
        <p:nvPicPr>
          <p:cNvPr id="5" name="Image 4" descr="benevent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7271" y="383878"/>
            <a:ext cx="3758403" cy="5011204"/>
          </a:xfrm>
          <a:prstGeom prst="rect">
            <a:avLst/>
          </a:prstGeom>
        </p:spPr>
      </p:pic>
      <p:sp>
        <p:nvSpPr>
          <p:cNvPr id="6" name="ZoneTexte 5"/>
          <p:cNvSpPr txBox="1"/>
          <p:nvPr/>
        </p:nvSpPr>
        <p:spPr>
          <a:xfrm>
            <a:off x="777204" y="5088642"/>
            <a:ext cx="3876545" cy="646331"/>
          </a:xfrm>
          <a:prstGeom prst="rect">
            <a:avLst/>
          </a:prstGeom>
          <a:noFill/>
        </p:spPr>
        <p:txBody>
          <a:bodyPr wrap="square" rtlCol="0">
            <a:spAutoFit/>
          </a:bodyPr>
          <a:lstStyle/>
          <a:p>
            <a:r>
              <a:rPr lang="fr-FR" dirty="0" smtClean="0"/>
              <a:t>(Arc </a:t>
            </a:r>
            <a:r>
              <a:rPr lang="fr-FR" dirty="0"/>
              <a:t>de Trajan (</a:t>
            </a:r>
            <a:r>
              <a:rPr lang="fr-FR" dirty="0" smtClean="0"/>
              <a:t>Ancône, Italie ), en 114 pour avoir amélioré l’état du port. </a:t>
            </a:r>
            <a:endParaRPr lang="fr-FR" dirty="0"/>
          </a:p>
        </p:txBody>
      </p:sp>
      <p:sp>
        <p:nvSpPr>
          <p:cNvPr id="7" name="ZoneTexte 6"/>
          <p:cNvSpPr txBox="1"/>
          <p:nvPr/>
        </p:nvSpPr>
        <p:spPr>
          <a:xfrm>
            <a:off x="4851027" y="5091108"/>
            <a:ext cx="3904647" cy="646331"/>
          </a:xfrm>
          <a:prstGeom prst="rect">
            <a:avLst/>
          </a:prstGeom>
          <a:noFill/>
        </p:spPr>
        <p:txBody>
          <a:bodyPr wrap="square" rtlCol="0">
            <a:spAutoFit/>
          </a:bodyPr>
          <a:lstStyle/>
          <a:p>
            <a:r>
              <a:rPr lang="fr-FR" dirty="0">
                <a:solidFill>
                  <a:schemeClr val="bg1"/>
                </a:solidFill>
              </a:rPr>
              <a:t>Arc de Trajan (</a:t>
            </a:r>
            <a:r>
              <a:rPr lang="fr-FR" dirty="0" err="1">
                <a:solidFill>
                  <a:schemeClr val="bg1"/>
                </a:solidFill>
              </a:rPr>
              <a:t>Benevento</a:t>
            </a:r>
            <a:r>
              <a:rPr lang="fr-FR" dirty="0">
                <a:solidFill>
                  <a:schemeClr val="bg1"/>
                </a:solidFill>
              </a:rPr>
              <a:t> </a:t>
            </a:r>
            <a:r>
              <a:rPr lang="fr-FR" dirty="0" smtClean="0">
                <a:solidFill>
                  <a:schemeClr val="bg1"/>
                </a:solidFill>
              </a:rPr>
              <a:t>, Italie), en 114</a:t>
            </a:r>
            <a:r>
              <a:rPr lang="fr-FR" dirty="0" smtClean="0"/>
              <a:t>, victoire sur les Daces</a:t>
            </a:r>
            <a:endParaRPr lang="fr-FR" dirty="0"/>
          </a:p>
        </p:txBody>
      </p:sp>
    </p:spTree>
    <p:extLst>
      <p:ext uri="{BB962C8B-B14F-4D97-AF65-F5344CB8AC3E}">
        <p14:creationId xmlns:p14="http://schemas.microsoft.com/office/powerpoint/2010/main" val="165775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leptis.jpg"/>
          <p:cNvPicPr>
            <a:picLocks noGrp="1" noChangeAspect="1"/>
          </p:cNvPicPr>
          <p:nvPr>
            <p:ph idx="1"/>
          </p:nvPr>
        </p:nvPicPr>
        <p:blipFill>
          <a:blip r:embed="rId2" cstate="email">
            <a:extLst>
              <a:ext uri="{28A0092B-C50C-407E-A947-70E740481C1C}">
                <a14:useLocalDpi xmlns:a14="http://schemas.microsoft.com/office/drawing/2010/main"/>
              </a:ext>
            </a:extLst>
          </a:blip>
          <a:srcRect l="-47851" r="-47851"/>
          <a:stretch>
            <a:fillRect/>
          </a:stretch>
        </p:blipFill>
        <p:spPr>
          <a:xfrm>
            <a:off x="-1084073" y="-423492"/>
            <a:ext cx="9074514" cy="6182552"/>
          </a:xfrm>
        </p:spPr>
      </p:pic>
      <p:sp>
        <p:nvSpPr>
          <p:cNvPr id="6" name="ZoneTexte 5"/>
          <p:cNvSpPr txBox="1"/>
          <p:nvPr/>
        </p:nvSpPr>
        <p:spPr>
          <a:xfrm>
            <a:off x="5813419" y="2210719"/>
            <a:ext cx="2471237" cy="1200329"/>
          </a:xfrm>
          <a:prstGeom prst="rect">
            <a:avLst/>
          </a:prstGeom>
          <a:noFill/>
        </p:spPr>
        <p:txBody>
          <a:bodyPr wrap="square" rtlCol="0">
            <a:spAutoFit/>
          </a:bodyPr>
          <a:lstStyle/>
          <a:p>
            <a:r>
              <a:rPr lang="fr-FR" dirty="0" smtClean="0"/>
              <a:t>Arc de Septime-</a:t>
            </a:r>
            <a:r>
              <a:rPr lang="fr-FR" dirty="0"/>
              <a:t>Sévère (Leptis-</a:t>
            </a:r>
            <a:r>
              <a:rPr lang="fr-FR" dirty="0" smtClean="0"/>
              <a:t>Magna, Libye), en 203, pour honorer l’empereur.</a:t>
            </a:r>
            <a:endParaRPr lang="fr-FR" dirty="0"/>
          </a:p>
        </p:txBody>
      </p:sp>
    </p:spTree>
    <p:extLst>
      <p:ext uri="{BB962C8B-B14F-4D97-AF65-F5344CB8AC3E}">
        <p14:creationId xmlns:p14="http://schemas.microsoft.com/office/powerpoint/2010/main" val="1139680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3.Des colonnes commémoratives</a:t>
            </a:r>
            <a:endParaRPr lang="fr-FR" dirty="0"/>
          </a:p>
        </p:txBody>
      </p:sp>
      <p:sp>
        <p:nvSpPr>
          <p:cNvPr id="3" name="Espace réservé du contenu 2"/>
          <p:cNvSpPr>
            <a:spLocks noGrp="1"/>
          </p:cNvSpPr>
          <p:nvPr>
            <p:ph idx="1"/>
          </p:nvPr>
        </p:nvSpPr>
        <p:spPr/>
        <p:txBody>
          <a:bodyPr/>
          <a:lstStyle/>
          <a:p>
            <a:r>
              <a:rPr lang="fr-FR" dirty="0" smtClean="0"/>
              <a:t>Colonnes pour rappeler des événements militaires importants</a:t>
            </a:r>
          </a:p>
          <a:p>
            <a:r>
              <a:rPr lang="fr-FR" dirty="0" smtClean="0"/>
              <a:t>Installées dans des endroits bien en vue:</a:t>
            </a:r>
          </a:p>
          <a:p>
            <a:pPr marL="400050" lvl="2" indent="-274320">
              <a:lnSpc>
                <a:spcPct val="150000"/>
              </a:lnSpc>
              <a:buFont typeface="Wingdings" pitchFamily="2" charset="2"/>
              <a:buChar char="v"/>
            </a:pPr>
            <a:r>
              <a:rPr lang="fr-FR" dirty="0"/>
              <a:t>Permettre aux habitants de visionner les bas reliefs illustrant les grands moments des victoires </a:t>
            </a:r>
            <a:r>
              <a:rPr lang="fr-FR" dirty="0" smtClean="0"/>
              <a:t>romaines</a:t>
            </a:r>
          </a:p>
          <a:p>
            <a:r>
              <a:rPr lang="fr-FR" dirty="0" smtClean="0"/>
              <a:t>Munies d’un escalier intérieur pour monter au sommet</a:t>
            </a:r>
          </a:p>
        </p:txBody>
      </p:sp>
    </p:spTree>
    <p:extLst>
      <p:ext uri="{BB962C8B-B14F-4D97-AF65-F5344CB8AC3E}">
        <p14:creationId xmlns:p14="http://schemas.microsoft.com/office/powerpoint/2010/main" val="1713773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lonne_trajan.JPG"/>
          <p:cNvPicPr>
            <a:picLocks noGrp="1" noChangeAspect="1"/>
          </p:cNvPicPr>
          <p:nvPr>
            <p:ph idx="1"/>
          </p:nvPr>
        </p:nvPicPr>
        <p:blipFill>
          <a:blip r:embed="rId2" cstate="email">
            <a:extLst>
              <a:ext uri="{28A0092B-C50C-407E-A947-70E740481C1C}">
                <a14:useLocalDpi xmlns:a14="http://schemas.microsoft.com/office/drawing/2010/main"/>
              </a:ext>
            </a:extLst>
          </a:blip>
          <a:srcRect l="-57304" r="-57304"/>
          <a:stretch>
            <a:fillRect/>
          </a:stretch>
        </p:blipFill>
        <p:spPr>
          <a:xfrm>
            <a:off x="-898108" y="466036"/>
            <a:ext cx="7813364" cy="5450578"/>
          </a:xfrm>
        </p:spPr>
      </p:pic>
      <p:sp>
        <p:nvSpPr>
          <p:cNvPr id="2" name="ZoneTexte 1"/>
          <p:cNvSpPr txBox="1"/>
          <p:nvPr/>
        </p:nvSpPr>
        <p:spPr>
          <a:xfrm>
            <a:off x="5651277" y="1421408"/>
            <a:ext cx="2342076" cy="3693319"/>
          </a:xfrm>
          <a:prstGeom prst="rect">
            <a:avLst/>
          </a:prstGeom>
          <a:noFill/>
        </p:spPr>
        <p:txBody>
          <a:bodyPr wrap="square" rtlCol="0">
            <a:spAutoFit/>
          </a:bodyPr>
          <a:lstStyle/>
          <a:p>
            <a:r>
              <a:rPr lang="fr-FR" dirty="0" smtClean="0"/>
              <a:t>Colonne de Trajan. Rome. En 113.</a:t>
            </a:r>
          </a:p>
          <a:p>
            <a:r>
              <a:rPr lang="fr-FR" dirty="0" smtClean="0"/>
              <a:t>40 m de haut</a:t>
            </a:r>
          </a:p>
          <a:p>
            <a:r>
              <a:rPr lang="fr-FR" dirty="0" smtClean="0"/>
              <a:t>Victoire sur les Daces (Roumanie, début 2</a:t>
            </a:r>
            <a:r>
              <a:rPr lang="fr-FR" baseline="30000" dirty="0" smtClean="0"/>
              <a:t>e</a:t>
            </a:r>
            <a:r>
              <a:rPr lang="fr-FR" dirty="0" smtClean="0"/>
              <a:t> s)</a:t>
            </a:r>
          </a:p>
          <a:p>
            <a:r>
              <a:rPr lang="fr-FR" dirty="0" smtClean="0"/>
              <a:t>155 scènes, 2662 personnages! </a:t>
            </a:r>
            <a:r>
              <a:rPr lang="fr-FR" smtClean="0"/>
              <a:t>44 plaques = 200m!</a:t>
            </a:r>
            <a:endParaRPr lang="fr-FR" dirty="0" smtClean="0"/>
          </a:p>
          <a:p>
            <a:r>
              <a:rPr lang="fr-FR" dirty="0" smtClean="0"/>
              <a:t>Escalier intérieur.</a:t>
            </a:r>
          </a:p>
          <a:p>
            <a:endParaRPr lang="fr-FR" dirty="0" smtClean="0"/>
          </a:p>
          <a:p>
            <a:r>
              <a:rPr lang="fr-FR" dirty="0" smtClean="0"/>
              <a:t>Statue de Trajan a été remplacée en 1587 pour celle de Saint-Pierre</a:t>
            </a:r>
            <a:endParaRPr lang="fr-FR" dirty="0"/>
          </a:p>
        </p:txBody>
      </p:sp>
    </p:spTree>
    <p:extLst>
      <p:ext uri="{BB962C8B-B14F-4D97-AF65-F5344CB8AC3E}">
        <p14:creationId xmlns:p14="http://schemas.microsoft.com/office/powerpoint/2010/main" val="7197764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Des traces « politiques »</a:t>
            </a:r>
            <a:endParaRPr lang="fr-FR" dirty="0"/>
          </a:p>
        </p:txBody>
      </p:sp>
      <p:sp>
        <p:nvSpPr>
          <p:cNvPr id="3" name="Espace réservé du contenu 2"/>
          <p:cNvSpPr>
            <a:spLocks noGrp="1"/>
          </p:cNvSpPr>
          <p:nvPr>
            <p:ph idx="1"/>
          </p:nvPr>
        </p:nvSpPr>
        <p:spPr/>
        <p:txBody>
          <a:bodyPr/>
          <a:lstStyle/>
          <a:p>
            <a:r>
              <a:rPr lang="fr-FR" dirty="0"/>
              <a:t>1. </a:t>
            </a:r>
            <a:r>
              <a:rPr lang="fr-FR" dirty="0" smtClean="0"/>
              <a:t>forums</a:t>
            </a:r>
          </a:p>
          <a:p>
            <a:r>
              <a:rPr lang="fr-FR" dirty="0" smtClean="0"/>
              <a:t>2. arcs </a:t>
            </a:r>
            <a:r>
              <a:rPr lang="fr-FR" dirty="0"/>
              <a:t>de triomphe</a:t>
            </a:r>
          </a:p>
          <a:p>
            <a:r>
              <a:rPr lang="fr-FR" dirty="0"/>
              <a:t>3</a:t>
            </a:r>
            <a:r>
              <a:rPr lang="fr-FR" dirty="0" smtClean="0"/>
              <a:t>. </a:t>
            </a:r>
            <a:r>
              <a:rPr lang="fr-FR" dirty="0"/>
              <a:t>colonnes commémoratives</a:t>
            </a:r>
          </a:p>
          <a:p>
            <a:r>
              <a:rPr lang="fr-FR" dirty="0"/>
              <a:t>4</a:t>
            </a:r>
            <a:r>
              <a:rPr lang="fr-FR" dirty="0" smtClean="0"/>
              <a:t>. murailles</a:t>
            </a:r>
          </a:p>
          <a:p>
            <a:r>
              <a:rPr lang="fr-FR" dirty="0"/>
              <a:t>5</a:t>
            </a:r>
            <a:r>
              <a:rPr lang="fr-FR" dirty="0" smtClean="0"/>
              <a:t>. </a:t>
            </a:r>
            <a:r>
              <a:rPr lang="fr-FR" dirty="0"/>
              <a:t>pièces de </a:t>
            </a:r>
            <a:r>
              <a:rPr lang="fr-FR" dirty="0" smtClean="0"/>
              <a:t>monnaie</a:t>
            </a:r>
          </a:p>
          <a:p>
            <a:r>
              <a:rPr lang="fr-FR" dirty="0"/>
              <a:t>6</a:t>
            </a:r>
            <a:r>
              <a:rPr lang="fr-FR" dirty="0" smtClean="0"/>
              <a:t>. </a:t>
            </a:r>
            <a:r>
              <a:rPr lang="fr-FR" dirty="0"/>
              <a:t>habitations</a:t>
            </a:r>
          </a:p>
          <a:p>
            <a:pPr indent="0">
              <a:buNone/>
            </a:pPr>
            <a:endParaRPr lang="fr-FR" dirty="0"/>
          </a:p>
          <a:p>
            <a:pPr indent="0">
              <a:buNone/>
            </a:pPr>
            <a:endParaRPr lang="fr-FR" dirty="0"/>
          </a:p>
        </p:txBody>
      </p:sp>
    </p:spTree>
    <p:extLst>
      <p:ext uri="{BB962C8B-B14F-4D97-AF65-F5344CB8AC3E}">
        <p14:creationId xmlns:p14="http://schemas.microsoft.com/office/powerpoint/2010/main" val="166169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lonne_trajan1.pdf"/>
          <p:cNvPicPr>
            <a:picLocks noGrp="1" noChangeAspect="1"/>
          </p:cNvPicPr>
          <p:nvPr>
            <p:ph idx="1"/>
          </p:nvPr>
        </p:nvPicPr>
        <p:blipFill>
          <a:blip r:embed="rId2" cstate="email">
            <a:extLst>
              <a:ext uri="{28A0092B-C50C-407E-A947-70E740481C1C}">
                <a14:useLocalDpi xmlns:a14="http://schemas.microsoft.com/office/drawing/2010/main"/>
              </a:ext>
            </a:extLst>
          </a:blip>
          <a:srcRect l="-47158" r="-47158"/>
          <a:stretch>
            <a:fillRect/>
          </a:stretch>
        </p:blipFill>
        <p:spPr>
          <a:xfrm>
            <a:off x="-216838" y="0"/>
            <a:ext cx="10071340" cy="6707408"/>
          </a:xfrm>
        </p:spPr>
      </p:pic>
    </p:spTree>
    <p:extLst>
      <p:ext uri="{BB962C8B-B14F-4D97-AF65-F5344CB8AC3E}">
        <p14:creationId xmlns:p14="http://schemas.microsoft.com/office/powerpoint/2010/main" val="1092726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colonne de Trajan</a:t>
            </a:r>
            <a:endParaRPr lang="fr-FR" dirty="0"/>
          </a:p>
        </p:txBody>
      </p:sp>
      <p:sp>
        <p:nvSpPr>
          <p:cNvPr id="3" name="Espace réservé du contenu 2"/>
          <p:cNvSpPr>
            <a:spLocks noGrp="1"/>
          </p:cNvSpPr>
          <p:nvPr>
            <p:ph idx="1"/>
          </p:nvPr>
        </p:nvSpPr>
        <p:spPr/>
        <p:txBody>
          <a:bodyPr/>
          <a:lstStyle/>
          <a:p>
            <a:r>
              <a:rPr lang="fr-FR" dirty="0">
                <a:hlinkClick r:id="rId2"/>
              </a:rPr>
              <a:t>https://fr.wikipedia.org/wiki/</a:t>
            </a:r>
            <a:r>
              <a:rPr lang="fr-FR" dirty="0" smtClean="0">
                <a:hlinkClick r:id="rId2"/>
              </a:rPr>
              <a:t>Reliefs_de_la_colonne_Trajane</a:t>
            </a:r>
            <a:endParaRPr lang="fr-FR" dirty="0" smtClean="0"/>
          </a:p>
          <a:p>
            <a:endParaRPr lang="fr-FR" dirty="0" smtClean="0"/>
          </a:p>
          <a:p>
            <a:r>
              <a:rPr lang="fr-FR" dirty="0" smtClean="0"/>
              <a:t>Site de Wikipédia qui permet de visionner tous les bas-reliefs de la colonne!</a:t>
            </a:r>
            <a:endParaRPr lang="fr-FR" dirty="0"/>
          </a:p>
        </p:txBody>
      </p:sp>
    </p:spTree>
    <p:extLst>
      <p:ext uri="{BB962C8B-B14F-4D97-AF65-F5344CB8AC3E}">
        <p14:creationId xmlns:p14="http://schemas.microsoft.com/office/powerpoint/2010/main" val="7849889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lonne_marcaurele.JPG"/>
          <p:cNvPicPr>
            <a:picLocks noGrp="1" noChangeAspect="1"/>
          </p:cNvPicPr>
          <p:nvPr>
            <p:ph idx="1"/>
          </p:nvPr>
        </p:nvPicPr>
        <p:blipFill>
          <a:blip r:embed="rId2" cstate="email">
            <a:extLst>
              <a:ext uri="{28A0092B-C50C-407E-A947-70E740481C1C}">
                <a14:useLocalDpi xmlns:a14="http://schemas.microsoft.com/office/drawing/2010/main"/>
              </a:ext>
            </a:extLst>
          </a:blip>
          <a:srcRect l="-42531" r="-42531"/>
          <a:stretch>
            <a:fillRect/>
          </a:stretch>
        </p:blipFill>
        <p:spPr bwMode="auto">
          <a:xfrm>
            <a:off x="-477737" y="385201"/>
            <a:ext cx="6955604" cy="563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5639625" y="2574845"/>
            <a:ext cx="2540162" cy="3416320"/>
          </a:xfrm>
          <a:prstGeom prst="rect">
            <a:avLst/>
          </a:prstGeom>
          <a:noFill/>
        </p:spPr>
        <p:txBody>
          <a:bodyPr wrap="square" rtlCol="0">
            <a:spAutoFit/>
          </a:bodyPr>
          <a:lstStyle/>
          <a:p>
            <a:r>
              <a:rPr lang="fr-FR" dirty="0" smtClean="0"/>
              <a:t>Colonne de Marc-Aurèle, Rome;</a:t>
            </a:r>
          </a:p>
          <a:p>
            <a:r>
              <a:rPr lang="fr-FR" dirty="0" smtClean="0"/>
              <a:t>Pour imiter colonne Trajan;</a:t>
            </a:r>
          </a:p>
          <a:p>
            <a:r>
              <a:rPr lang="fr-FR" dirty="0" smtClean="0"/>
              <a:t>Victoire de Marc-Aurèle sur les Germains, fin du 2</a:t>
            </a:r>
            <a:r>
              <a:rPr lang="fr-FR" baseline="30000" dirty="0" smtClean="0"/>
              <a:t>e</a:t>
            </a:r>
            <a:r>
              <a:rPr lang="fr-FR" dirty="0" smtClean="0"/>
              <a:t> s.</a:t>
            </a:r>
          </a:p>
          <a:p>
            <a:r>
              <a:rPr lang="fr-FR" dirty="0" smtClean="0"/>
              <a:t>30 m de haut.</a:t>
            </a:r>
          </a:p>
          <a:p>
            <a:r>
              <a:rPr lang="fr-FR" dirty="0" smtClean="0"/>
              <a:t>Escalier intérieur.</a:t>
            </a:r>
          </a:p>
          <a:p>
            <a:r>
              <a:rPr lang="fr-FR" dirty="0" smtClean="0"/>
              <a:t>Statue de Marc-Aurèle fut remplacée par celle de Saint-Paul</a:t>
            </a:r>
            <a:r>
              <a:rPr lang="is-IS" dirty="0" smtClean="0"/>
              <a:t>…</a:t>
            </a:r>
            <a:endParaRPr lang="fr-FR" dirty="0"/>
          </a:p>
        </p:txBody>
      </p:sp>
    </p:spTree>
    <p:extLst>
      <p:ext uri="{BB962C8B-B14F-4D97-AF65-F5344CB8AC3E}">
        <p14:creationId xmlns:p14="http://schemas.microsoft.com/office/powerpoint/2010/main" val="23469231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G_0634.JPG"/>
          <p:cNvPicPr>
            <a:picLocks noGrp="1" noChangeAspect="1"/>
          </p:cNvPicPr>
          <p:nvPr>
            <p:ph idx="1"/>
          </p:nvPr>
        </p:nvPicPr>
        <p:blipFill>
          <a:blip r:embed="rId2" cstate="email">
            <a:extLst>
              <a:ext uri="{28A0092B-C50C-407E-A947-70E740481C1C}">
                <a14:useLocalDpi xmlns:a14="http://schemas.microsoft.com/office/drawing/2010/main"/>
              </a:ext>
            </a:extLst>
          </a:blip>
          <a:srcRect l="-13684" r="-13684"/>
          <a:stretch>
            <a:fillRect/>
          </a:stretch>
        </p:blipFill>
        <p:spPr>
          <a:xfrm>
            <a:off x="873125" y="1014413"/>
            <a:ext cx="7388225" cy="3867150"/>
          </a:xfrm>
        </p:spPr>
      </p:pic>
      <p:sp>
        <p:nvSpPr>
          <p:cNvPr id="5" name="ZoneTexte 4"/>
          <p:cNvSpPr txBox="1"/>
          <p:nvPr/>
        </p:nvSpPr>
        <p:spPr>
          <a:xfrm>
            <a:off x="2213903" y="5103086"/>
            <a:ext cx="4987106" cy="646331"/>
          </a:xfrm>
          <a:prstGeom prst="rect">
            <a:avLst/>
          </a:prstGeom>
          <a:noFill/>
        </p:spPr>
        <p:txBody>
          <a:bodyPr wrap="square" rtlCol="0">
            <a:spAutoFit/>
          </a:bodyPr>
          <a:lstStyle/>
          <a:p>
            <a:r>
              <a:rPr lang="fr-FR" dirty="0" smtClean="0"/>
              <a:t>Détails de la colonne de Marc-Aurèle:  la formation en tortue.</a:t>
            </a:r>
            <a:endParaRPr lang="fr-FR" dirty="0"/>
          </a:p>
        </p:txBody>
      </p:sp>
    </p:spTree>
    <p:extLst>
      <p:ext uri="{BB962C8B-B14F-4D97-AF65-F5344CB8AC3E}">
        <p14:creationId xmlns:p14="http://schemas.microsoft.com/office/powerpoint/2010/main" val="41367172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G_0642.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71564" y="885825"/>
            <a:ext cx="6525618" cy="4272761"/>
          </a:xfrm>
        </p:spPr>
      </p:pic>
      <p:sp>
        <p:nvSpPr>
          <p:cNvPr id="5" name="ZoneTexte 4"/>
          <p:cNvSpPr txBox="1"/>
          <p:nvPr/>
        </p:nvSpPr>
        <p:spPr>
          <a:xfrm>
            <a:off x="2225553" y="5158586"/>
            <a:ext cx="5627973" cy="369332"/>
          </a:xfrm>
          <a:prstGeom prst="rect">
            <a:avLst/>
          </a:prstGeom>
          <a:noFill/>
        </p:spPr>
        <p:txBody>
          <a:bodyPr wrap="square" rtlCol="0">
            <a:spAutoFit/>
          </a:bodyPr>
          <a:lstStyle/>
          <a:p>
            <a:r>
              <a:rPr lang="fr-FR" dirty="0" smtClean="0"/>
              <a:t>Détails de la colonne de Marc-Aurèle.  Soldats</a:t>
            </a:r>
            <a:endParaRPr lang="fr-FR" dirty="0"/>
          </a:p>
        </p:txBody>
      </p:sp>
    </p:spTree>
    <p:extLst>
      <p:ext uri="{BB962C8B-B14F-4D97-AF65-F5344CB8AC3E}">
        <p14:creationId xmlns:p14="http://schemas.microsoft.com/office/powerpoint/2010/main" val="35708577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Colonne de Marc-</a:t>
            </a:r>
            <a:r>
              <a:rPr lang="fr-FR" dirty="0" err="1" smtClean="0"/>
              <a:t>AUrèle</a:t>
            </a:r>
            <a:endParaRPr lang="fr-FR" dirty="0"/>
          </a:p>
        </p:txBody>
      </p:sp>
      <p:sp>
        <p:nvSpPr>
          <p:cNvPr id="3" name="Espace réservé du contenu 2"/>
          <p:cNvSpPr>
            <a:spLocks noGrp="1"/>
          </p:cNvSpPr>
          <p:nvPr>
            <p:ph idx="1"/>
          </p:nvPr>
        </p:nvSpPr>
        <p:spPr/>
        <p:txBody>
          <a:bodyPr/>
          <a:lstStyle/>
          <a:p>
            <a:r>
              <a:rPr lang="fr-FR" dirty="0">
                <a:hlinkClick r:id="rId2"/>
              </a:rPr>
              <a:t>http://www.giovannirinaldi.it/page/rome/colonnaaurelio</a:t>
            </a:r>
            <a:r>
              <a:rPr lang="fr-FR" dirty="0" smtClean="0">
                <a:hlinkClick r:id="rId2"/>
              </a:rPr>
              <a:t>/</a:t>
            </a:r>
            <a:endParaRPr lang="fr-FR" dirty="0" smtClean="0"/>
          </a:p>
          <a:p>
            <a:endParaRPr lang="fr-FR" dirty="0"/>
          </a:p>
          <a:p>
            <a:r>
              <a:rPr lang="fr-FR" dirty="0" smtClean="0"/>
              <a:t>Site Wikipédia qui permet de visionner plusieurs bas-reliefs de cette colonne commémorative.</a:t>
            </a:r>
            <a:endParaRPr lang="fr-FR" dirty="0"/>
          </a:p>
        </p:txBody>
      </p:sp>
    </p:spTree>
    <p:extLst>
      <p:ext uri="{BB962C8B-B14F-4D97-AF65-F5344CB8AC3E}">
        <p14:creationId xmlns:p14="http://schemas.microsoft.com/office/powerpoint/2010/main" val="383035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 Les murailles</a:t>
            </a:r>
            <a:endParaRPr lang="fr-FR" dirty="0"/>
          </a:p>
        </p:txBody>
      </p:sp>
      <p:sp>
        <p:nvSpPr>
          <p:cNvPr id="3" name="Espace réservé du contenu 2"/>
          <p:cNvSpPr>
            <a:spLocks noGrp="1"/>
          </p:cNvSpPr>
          <p:nvPr>
            <p:ph idx="1"/>
          </p:nvPr>
        </p:nvSpPr>
        <p:spPr/>
        <p:txBody>
          <a:bodyPr/>
          <a:lstStyle/>
          <a:p>
            <a:r>
              <a:rPr lang="fr-FR" dirty="0"/>
              <a:t>Protéger </a:t>
            </a:r>
            <a:r>
              <a:rPr lang="fr-FR" dirty="0" smtClean="0"/>
              <a:t>les </a:t>
            </a:r>
            <a:r>
              <a:rPr lang="fr-FR" dirty="0"/>
              <a:t>habitants et </a:t>
            </a:r>
            <a:r>
              <a:rPr lang="fr-FR" dirty="0" smtClean="0"/>
              <a:t>les </a:t>
            </a:r>
            <a:r>
              <a:rPr lang="fr-FR" dirty="0"/>
              <a:t>ressources</a:t>
            </a:r>
          </a:p>
          <a:p>
            <a:r>
              <a:rPr lang="fr-FR" dirty="0"/>
              <a:t>Impressionner les étrangers</a:t>
            </a:r>
          </a:p>
          <a:p>
            <a:pPr lvl="1"/>
            <a:r>
              <a:rPr lang="fr-FR" dirty="0"/>
              <a:t>En pierre taillée</a:t>
            </a:r>
          </a:p>
          <a:p>
            <a:pPr lvl="1"/>
            <a:r>
              <a:rPr lang="fr-FR" dirty="0"/>
              <a:t>Hautes de plusieurs mètres</a:t>
            </a:r>
          </a:p>
          <a:p>
            <a:pPr lvl="1"/>
            <a:r>
              <a:rPr lang="fr-FR" dirty="0"/>
              <a:t>épaisses de plusieurs mètres</a:t>
            </a:r>
          </a:p>
          <a:p>
            <a:pPr lvl="1"/>
            <a:r>
              <a:rPr lang="fr-FR" dirty="0"/>
              <a:t>Comportent des tours de surveillance</a:t>
            </a:r>
          </a:p>
        </p:txBody>
      </p:sp>
    </p:spTree>
    <p:extLst>
      <p:ext uri="{BB962C8B-B14F-4D97-AF65-F5344CB8AC3E}">
        <p14:creationId xmlns:p14="http://schemas.microsoft.com/office/powerpoint/2010/main" val="34224648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ervius_tullius.jpg"/>
          <p:cNvPicPr>
            <a:picLocks noGrp="1" noChangeAspect="1"/>
          </p:cNvPicPr>
          <p:nvPr>
            <p:ph idx="1"/>
          </p:nvPr>
        </p:nvPicPr>
        <p:blipFill>
          <a:blip r:embed="rId2" cstate="email">
            <a:extLst>
              <a:ext uri="{28A0092B-C50C-407E-A947-70E740481C1C}">
                <a14:useLocalDpi xmlns:a14="http://schemas.microsoft.com/office/drawing/2010/main"/>
              </a:ext>
            </a:extLst>
          </a:blip>
          <a:srcRect l="-5930" r="-5930"/>
          <a:stretch>
            <a:fillRect/>
          </a:stretch>
        </p:blipFill>
        <p:spPr>
          <a:xfrm>
            <a:off x="939726" y="267913"/>
            <a:ext cx="7207250" cy="4832350"/>
          </a:xfrm>
        </p:spPr>
      </p:pic>
      <p:sp>
        <p:nvSpPr>
          <p:cNvPr id="5" name="ZoneTexte 4"/>
          <p:cNvSpPr txBox="1"/>
          <p:nvPr/>
        </p:nvSpPr>
        <p:spPr>
          <a:xfrm>
            <a:off x="939726" y="5107868"/>
            <a:ext cx="6939001" cy="646331"/>
          </a:xfrm>
          <a:prstGeom prst="rect">
            <a:avLst/>
          </a:prstGeom>
          <a:noFill/>
        </p:spPr>
        <p:txBody>
          <a:bodyPr wrap="square" rtlCol="0">
            <a:spAutoFit/>
          </a:bodyPr>
          <a:lstStyle/>
          <a:p>
            <a:r>
              <a:rPr lang="fr-FR" dirty="0" smtClean="0"/>
              <a:t>Rome, Servius-</a:t>
            </a:r>
            <a:r>
              <a:rPr lang="fr-FR" dirty="0" err="1" smtClean="0"/>
              <a:t>Tullius</a:t>
            </a:r>
            <a:r>
              <a:rPr lang="fr-FR" dirty="0" smtClean="0"/>
              <a:t> (4</a:t>
            </a:r>
            <a:r>
              <a:rPr lang="fr-FR" baseline="30000" dirty="0" smtClean="0"/>
              <a:t>e</a:t>
            </a:r>
            <a:r>
              <a:rPr lang="fr-FR" dirty="0" smtClean="0"/>
              <a:t> s. </a:t>
            </a:r>
            <a:r>
              <a:rPr lang="fr-FR" dirty="0" err="1" smtClean="0"/>
              <a:t>av.J.C</a:t>
            </a:r>
            <a:r>
              <a:rPr lang="fr-FR" dirty="0" smtClean="0"/>
              <a:t>.), 7 m de haut à l’origine, 3,5 m d’épaisseur, sur 11 km !</a:t>
            </a:r>
            <a:endParaRPr lang="fr-FR" dirty="0"/>
          </a:p>
        </p:txBody>
      </p:sp>
    </p:spTree>
    <p:extLst>
      <p:ext uri="{BB962C8B-B14F-4D97-AF65-F5344CB8AC3E}">
        <p14:creationId xmlns:p14="http://schemas.microsoft.com/office/powerpoint/2010/main" val="32229620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09-26 à 21.29.01.png"/>
          <p:cNvPicPr>
            <a:picLocks noGrp="1" noChangeAspect="1"/>
          </p:cNvPicPr>
          <p:nvPr>
            <p:ph idx="1"/>
          </p:nvPr>
        </p:nvPicPr>
        <p:blipFill>
          <a:blip r:embed="rId2" cstate="email">
            <a:extLst>
              <a:ext uri="{28A0092B-C50C-407E-A947-70E740481C1C}">
                <a14:useLocalDpi xmlns:a14="http://schemas.microsoft.com/office/drawing/2010/main"/>
              </a:ext>
            </a:extLst>
          </a:blip>
          <a:srcRect l="-6263" r="-6263"/>
          <a:stretch>
            <a:fillRect/>
          </a:stretch>
        </p:blipFill>
        <p:spPr>
          <a:xfrm>
            <a:off x="1016000" y="1044575"/>
            <a:ext cx="7307263" cy="4846638"/>
          </a:xfrm>
        </p:spPr>
      </p:pic>
    </p:spTree>
    <p:extLst>
      <p:ext uri="{BB962C8B-B14F-4D97-AF65-F5344CB8AC3E}">
        <p14:creationId xmlns:p14="http://schemas.microsoft.com/office/powerpoint/2010/main" val="156417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urelien.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104900" y="898525"/>
            <a:ext cx="6411636" cy="4389572"/>
          </a:xfrm>
        </p:spPr>
      </p:pic>
      <p:sp>
        <p:nvSpPr>
          <p:cNvPr id="5" name="ZoneTexte 4"/>
          <p:cNvSpPr txBox="1"/>
          <p:nvPr/>
        </p:nvSpPr>
        <p:spPr>
          <a:xfrm>
            <a:off x="1104900" y="5224160"/>
            <a:ext cx="7093235" cy="646331"/>
          </a:xfrm>
          <a:prstGeom prst="rect">
            <a:avLst/>
          </a:prstGeom>
          <a:noFill/>
        </p:spPr>
        <p:txBody>
          <a:bodyPr wrap="square" rtlCol="0">
            <a:spAutoFit/>
          </a:bodyPr>
          <a:lstStyle/>
          <a:p>
            <a:r>
              <a:rPr lang="fr-FR" dirty="0" smtClean="0"/>
              <a:t>Rome, mur d’Aurélien (3</a:t>
            </a:r>
            <a:r>
              <a:rPr lang="fr-FR" baseline="30000" dirty="0" smtClean="0"/>
              <a:t>e</a:t>
            </a:r>
            <a:r>
              <a:rPr lang="fr-FR" dirty="0" smtClean="0"/>
              <a:t> s.), 8 m de haut et 3,5 m d’épais</a:t>
            </a:r>
            <a:r>
              <a:rPr lang="is-IS" dirty="0" smtClean="0"/>
              <a:t>… puis au 5e s. </a:t>
            </a:r>
            <a:r>
              <a:rPr lang="fr-FR" dirty="0"/>
              <a:t>s</a:t>
            </a:r>
            <a:r>
              <a:rPr lang="is-IS" dirty="0" smtClean="0"/>
              <a:t>a hauteur s’élèvera à...16 m, sur 19 km!</a:t>
            </a:r>
            <a:endParaRPr lang="fr-FR" dirty="0"/>
          </a:p>
        </p:txBody>
      </p:sp>
    </p:spTree>
    <p:extLst>
      <p:ext uri="{BB962C8B-B14F-4D97-AF65-F5344CB8AC3E}">
        <p14:creationId xmlns:p14="http://schemas.microsoft.com/office/powerpoint/2010/main" val="2023749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Lieu de la vie politique: Le forum</a:t>
            </a:r>
            <a:endParaRPr lang="fr-FR" dirty="0"/>
          </a:p>
        </p:txBody>
      </p:sp>
      <p:sp>
        <p:nvSpPr>
          <p:cNvPr id="3" name="Espace réservé du contenu 2"/>
          <p:cNvSpPr>
            <a:spLocks noGrp="1"/>
          </p:cNvSpPr>
          <p:nvPr>
            <p:ph idx="1"/>
          </p:nvPr>
        </p:nvSpPr>
        <p:spPr>
          <a:xfrm>
            <a:off x="1371600" y="2438400"/>
            <a:ext cx="2448169" cy="3048001"/>
          </a:xfrm>
        </p:spPr>
        <p:txBody>
          <a:bodyPr>
            <a:normAutofit/>
          </a:bodyPr>
          <a:lstStyle/>
          <a:p>
            <a:r>
              <a:rPr lang="fr-FR" dirty="0" smtClean="0"/>
              <a:t>Place publique à Rome et dans toutes les colonies romaines</a:t>
            </a:r>
          </a:p>
          <a:p>
            <a:r>
              <a:rPr lang="fr-FR" dirty="0" smtClean="0"/>
              <a:t>Intersection entre les deux rues principales: </a:t>
            </a:r>
            <a:r>
              <a:rPr lang="fr-FR" dirty="0" err="1" smtClean="0"/>
              <a:t>cardo</a:t>
            </a:r>
            <a:r>
              <a:rPr lang="fr-FR" dirty="0" smtClean="0"/>
              <a:t> et </a:t>
            </a:r>
            <a:r>
              <a:rPr lang="fr-FR" dirty="0" err="1" smtClean="0"/>
              <a:t>decumanus</a:t>
            </a:r>
            <a:r>
              <a:rPr lang="fr-FR" dirty="0" smtClean="0"/>
              <a:t>:</a:t>
            </a:r>
          </a:p>
          <a:p>
            <a:endParaRPr lang="fr-FR" dirty="0"/>
          </a:p>
          <a:p>
            <a:endParaRPr lang="fr-FR" dirty="0" smtClean="0"/>
          </a:p>
        </p:txBody>
      </p:sp>
      <p:cxnSp>
        <p:nvCxnSpPr>
          <p:cNvPr id="4" name="Connecteur droit 3"/>
          <p:cNvCxnSpPr/>
          <p:nvPr/>
        </p:nvCxnSpPr>
        <p:spPr>
          <a:xfrm>
            <a:off x="3819769" y="4098193"/>
            <a:ext cx="44352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Connecteur droit 4"/>
          <p:cNvCxnSpPr/>
          <p:nvPr/>
        </p:nvCxnSpPr>
        <p:spPr>
          <a:xfrm>
            <a:off x="5998307" y="2438400"/>
            <a:ext cx="29308" cy="3217985"/>
          </a:xfrm>
          <a:prstGeom prst="line">
            <a:avLst/>
          </a:prstGeom>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6027615" y="2647462"/>
            <a:ext cx="1436077" cy="369332"/>
          </a:xfrm>
          <a:prstGeom prst="rect">
            <a:avLst/>
          </a:prstGeom>
          <a:noFill/>
        </p:spPr>
        <p:txBody>
          <a:bodyPr wrap="square" rtlCol="0">
            <a:spAutoFit/>
          </a:bodyPr>
          <a:lstStyle/>
          <a:p>
            <a:r>
              <a:rPr lang="fr-FR" dirty="0" err="1" smtClean="0"/>
              <a:t>Cardo</a:t>
            </a:r>
            <a:r>
              <a:rPr lang="fr-FR" dirty="0" smtClean="0"/>
              <a:t> </a:t>
            </a:r>
            <a:endParaRPr lang="fr-FR" dirty="0"/>
          </a:p>
        </p:txBody>
      </p:sp>
      <p:sp>
        <p:nvSpPr>
          <p:cNvPr id="9" name="ZoneTexte 8"/>
          <p:cNvSpPr txBox="1"/>
          <p:nvPr/>
        </p:nvSpPr>
        <p:spPr>
          <a:xfrm>
            <a:off x="6096000" y="4127501"/>
            <a:ext cx="1367692" cy="369332"/>
          </a:xfrm>
          <a:prstGeom prst="rect">
            <a:avLst/>
          </a:prstGeom>
          <a:noFill/>
        </p:spPr>
        <p:txBody>
          <a:bodyPr wrap="square" rtlCol="0">
            <a:spAutoFit/>
          </a:bodyPr>
          <a:lstStyle/>
          <a:p>
            <a:r>
              <a:rPr lang="fr-FR" dirty="0" err="1" smtClean="0"/>
              <a:t>Decumanus</a:t>
            </a:r>
            <a:r>
              <a:rPr lang="fr-FR" dirty="0" smtClean="0"/>
              <a:t> </a:t>
            </a:r>
            <a:endParaRPr lang="fr-FR" dirty="0"/>
          </a:p>
        </p:txBody>
      </p:sp>
      <p:sp>
        <p:nvSpPr>
          <p:cNvPr id="10" name="ZoneTexte 9"/>
          <p:cNvSpPr txBox="1"/>
          <p:nvPr/>
        </p:nvSpPr>
        <p:spPr>
          <a:xfrm>
            <a:off x="5597770" y="2207846"/>
            <a:ext cx="1279769" cy="369332"/>
          </a:xfrm>
          <a:prstGeom prst="rect">
            <a:avLst/>
          </a:prstGeom>
          <a:noFill/>
        </p:spPr>
        <p:txBody>
          <a:bodyPr wrap="square" rtlCol="0">
            <a:spAutoFit/>
          </a:bodyPr>
          <a:lstStyle/>
          <a:p>
            <a:r>
              <a:rPr lang="fr-FR" dirty="0" smtClean="0"/>
              <a:t>Porte </a:t>
            </a:r>
            <a:endParaRPr lang="fr-FR" dirty="0"/>
          </a:p>
        </p:txBody>
      </p:sp>
      <p:sp>
        <p:nvSpPr>
          <p:cNvPr id="11" name="Rectangle 10"/>
          <p:cNvSpPr/>
          <p:nvPr/>
        </p:nvSpPr>
        <p:spPr>
          <a:xfrm>
            <a:off x="3634153" y="3774722"/>
            <a:ext cx="671979" cy="369332"/>
          </a:xfrm>
          <a:prstGeom prst="rect">
            <a:avLst/>
          </a:prstGeom>
        </p:spPr>
        <p:txBody>
          <a:bodyPr wrap="none">
            <a:spAutoFit/>
          </a:bodyPr>
          <a:lstStyle/>
          <a:p>
            <a:r>
              <a:rPr lang="fr-FR" dirty="0" smtClean="0"/>
              <a:t>Porte</a:t>
            </a:r>
            <a:endParaRPr lang="fr-FR" dirty="0"/>
          </a:p>
        </p:txBody>
      </p:sp>
      <p:sp>
        <p:nvSpPr>
          <p:cNvPr id="12" name="Rectangle 11"/>
          <p:cNvSpPr/>
          <p:nvPr/>
        </p:nvSpPr>
        <p:spPr>
          <a:xfrm>
            <a:off x="5662317" y="5307541"/>
            <a:ext cx="671979" cy="369332"/>
          </a:xfrm>
          <a:prstGeom prst="rect">
            <a:avLst/>
          </a:prstGeom>
        </p:spPr>
        <p:txBody>
          <a:bodyPr wrap="none">
            <a:spAutoFit/>
          </a:bodyPr>
          <a:lstStyle/>
          <a:p>
            <a:r>
              <a:rPr lang="fr-FR" dirty="0"/>
              <a:t>Porte </a:t>
            </a:r>
          </a:p>
        </p:txBody>
      </p:sp>
      <p:sp>
        <p:nvSpPr>
          <p:cNvPr id="13" name="Rectangle 12"/>
          <p:cNvSpPr/>
          <p:nvPr/>
        </p:nvSpPr>
        <p:spPr>
          <a:xfrm>
            <a:off x="7583021" y="3758169"/>
            <a:ext cx="671979" cy="369332"/>
          </a:xfrm>
          <a:prstGeom prst="rect">
            <a:avLst/>
          </a:prstGeom>
        </p:spPr>
        <p:txBody>
          <a:bodyPr wrap="none">
            <a:spAutoFit/>
          </a:bodyPr>
          <a:lstStyle/>
          <a:p>
            <a:r>
              <a:rPr lang="fr-FR" dirty="0"/>
              <a:t>Porte </a:t>
            </a:r>
          </a:p>
        </p:txBody>
      </p:sp>
      <p:cxnSp>
        <p:nvCxnSpPr>
          <p:cNvPr id="15" name="Connecteur en arc 14"/>
          <p:cNvCxnSpPr/>
          <p:nvPr/>
        </p:nvCxnSpPr>
        <p:spPr>
          <a:xfrm rot="10800000" flipV="1">
            <a:off x="6027616" y="3016793"/>
            <a:ext cx="400539" cy="294975"/>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en arc 16"/>
          <p:cNvCxnSpPr/>
          <p:nvPr/>
        </p:nvCxnSpPr>
        <p:spPr>
          <a:xfrm rot="5400000" flipH="1" flipV="1">
            <a:off x="6611329" y="4159253"/>
            <a:ext cx="327270" cy="20515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Arrondir un rectangle avec un coin diagonal 19"/>
          <p:cNvSpPr/>
          <p:nvPr/>
        </p:nvSpPr>
        <p:spPr>
          <a:xfrm>
            <a:off x="5597770" y="2207846"/>
            <a:ext cx="736526" cy="369332"/>
          </a:xfrm>
          <a:prstGeom prst="round2DiagRect">
            <a:avLst/>
          </a:prstGeom>
          <a:solidFill>
            <a:schemeClr val="accent1">
              <a:shade val="80000"/>
              <a:satMod val="180000"/>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Arrondir un rectangle avec un coin diagonal 20"/>
          <p:cNvSpPr/>
          <p:nvPr/>
        </p:nvSpPr>
        <p:spPr>
          <a:xfrm>
            <a:off x="3634153" y="3783569"/>
            <a:ext cx="736526" cy="369332"/>
          </a:xfrm>
          <a:prstGeom prst="round2DiagRect">
            <a:avLst/>
          </a:prstGeom>
          <a:solidFill>
            <a:schemeClr val="accent1">
              <a:shade val="80000"/>
              <a:satMod val="18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Arrondir un rectangle avec un coin diagonal 21"/>
          <p:cNvSpPr/>
          <p:nvPr/>
        </p:nvSpPr>
        <p:spPr>
          <a:xfrm>
            <a:off x="7487065" y="3728861"/>
            <a:ext cx="736526" cy="369332"/>
          </a:xfrm>
          <a:prstGeom prst="round2DiagRect">
            <a:avLst/>
          </a:prstGeom>
          <a:solidFill>
            <a:schemeClr val="accent1">
              <a:shade val="80000"/>
              <a:satMod val="18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Arrondir un rectangle avec un coin diagonal 22"/>
          <p:cNvSpPr/>
          <p:nvPr/>
        </p:nvSpPr>
        <p:spPr>
          <a:xfrm>
            <a:off x="5662317" y="5287053"/>
            <a:ext cx="736526" cy="369332"/>
          </a:xfrm>
          <a:prstGeom prst="round2DiagRect">
            <a:avLst/>
          </a:prstGeom>
          <a:solidFill>
            <a:schemeClr val="accent1">
              <a:shade val="80000"/>
              <a:satMod val="18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6229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rte.pdf"/>
          <p:cNvPicPr>
            <a:picLocks noGrp="1" noChangeAspect="1"/>
          </p:cNvPicPr>
          <p:nvPr>
            <p:ph idx="1"/>
          </p:nvPr>
        </p:nvPicPr>
        <p:blipFill>
          <a:blip r:embed="rId2" cstate="email">
            <a:extLst>
              <a:ext uri="{28A0092B-C50C-407E-A947-70E740481C1C}">
                <a14:useLocalDpi xmlns:a14="http://schemas.microsoft.com/office/drawing/2010/main"/>
              </a:ext>
            </a:extLst>
          </a:blip>
          <a:srcRect l="-49711" r="-49711"/>
          <a:stretch>
            <a:fillRect/>
          </a:stretch>
        </p:blipFill>
        <p:spPr>
          <a:xfrm rot="5400000">
            <a:off x="-98213" y="350791"/>
            <a:ext cx="9527695" cy="6182822"/>
          </a:xfrm>
        </p:spPr>
      </p:pic>
    </p:spTree>
    <p:extLst>
      <p:ext uri="{BB962C8B-B14F-4D97-AF65-F5344CB8AC3E}">
        <p14:creationId xmlns:p14="http://schemas.microsoft.com/office/powerpoint/2010/main" val="10640394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adrien.png"/>
          <p:cNvPicPr>
            <a:picLocks noGrp="1" noChangeAspect="1"/>
          </p:cNvPicPr>
          <p:nvPr>
            <p:ph idx="1"/>
          </p:nvPr>
        </p:nvPicPr>
        <p:blipFill>
          <a:blip r:embed="rId2" cstate="email">
            <a:extLst>
              <a:ext uri="{28A0092B-C50C-407E-A947-70E740481C1C}">
                <a14:useLocalDpi xmlns:a14="http://schemas.microsoft.com/office/drawing/2010/main"/>
              </a:ext>
            </a:extLst>
          </a:blip>
          <a:srcRect t="-5844" b="-5844"/>
          <a:stretch>
            <a:fillRect/>
          </a:stretch>
        </p:blipFill>
        <p:spPr>
          <a:xfrm>
            <a:off x="1022350" y="392594"/>
            <a:ext cx="7392988" cy="4852987"/>
          </a:xfrm>
        </p:spPr>
      </p:pic>
      <p:sp>
        <p:nvSpPr>
          <p:cNvPr id="5" name="ZoneTexte 4"/>
          <p:cNvSpPr txBox="1"/>
          <p:nvPr/>
        </p:nvSpPr>
        <p:spPr>
          <a:xfrm>
            <a:off x="836544" y="5245581"/>
            <a:ext cx="7300751" cy="646331"/>
          </a:xfrm>
          <a:prstGeom prst="rect">
            <a:avLst/>
          </a:prstGeom>
          <a:noFill/>
        </p:spPr>
        <p:txBody>
          <a:bodyPr wrap="square" rtlCol="0">
            <a:spAutoFit/>
          </a:bodyPr>
          <a:lstStyle/>
          <a:p>
            <a:r>
              <a:rPr lang="fr-FR" dirty="0" smtClean="0"/>
              <a:t>Angleterre-Écosse, mur d’Hadrien (2</a:t>
            </a:r>
            <a:r>
              <a:rPr lang="fr-FR" baseline="30000" dirty="0" smtClean="0"/>
              <a:t>e</a:t>
            </a:r>
            <a:r>
              <a:rPr lang="fr-FR" dirty="0" smtClean="0"/>
              <a:t> s), de 3 m à 6 m de haut, et 2m à 6 m d’épaisseur, sur 117 km!  </a:t>
            </a:r>
            <a:endParaRPr lang="fr-FR" dirty="0"/>
          </a:p>
        </p:txBody>
      </p:sp>
    </p:spTree>
    <p:extLst>
      <p:ext uri="{BB962C8B-B14F-4D97-AF65-F5344CB8AC3E}">
        <p14:creationId xmlns:p14="http://schemas.microsoft.com/office/powerpoint/2010/main" val="8525295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heodose.JPG"/>
          <p:cNvPicPr>
            <a:picLocks noGrp="1" noChangeAspect="1"/>
          </p:cNvPicPr>
          <p:nvPr>
            <p:ph idx="1"/>
          </p:nvPr>
        </p:nvPicPr>
        <p:blipFill>
          <a:blip r:embed="rId2" cstate="email">
            <a:extLst>
              <a:ext uri="{28A0092B-C50C-407E-A947-70E740481C1C}">
                <a14:useLocalDpi xmlns:a14="http://schemas.microsoft.com/office/drawing/2010/main"/>
              </a:ext>
            </a:extLst>
          </a:blip>
          <a:srcRect l="-62983" r="-62983"/>
          <a:stretch>
            <a:fillRect/>
          </a:stretch>
        </p:blipFill>
        <p:spPr>
          <a:xfrm>
            <a:off x="-1236001" y="937054"/>
            <a:ext cx="7248525" cy="4811712"/>
          </a:xfrm>
        </p:spPr>
      </p:pic>
      <p:pic>
        <p:nvPicPr>
          <p:cNvPr id="5" name="Image 4" descr="theodose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8696" y="1125987"/>
            <a:ext cx="4788465" cy="3192310"/>
          </a:xfrm>
          <a:prstGeom prst="rect">
            <a:avLst/>
          </a:prstGeom>
        </p:spPr>
      </p:pic>
      <p:sp>
        <p:nvSpPr>
          <p:cNvPr id="6" name="ZoneTexte 5"/>
          <p:cNvSpPr txBox="1"/>
          <p:nvPr/>
        </p:nvSpPr>
        <p:spPr>
          <a:xfrm>
            <a:off x="3998697" y="4838780"/>
            <a:ext cx="4396050" cy="646331"/>
          </a:xfrm>
          <a:prstGeom prst="rect">
            <a:avLst/>
          </a:prstGeom>
          <a:noFill/>
        </p:spPr>
        <p:txBody>
          <a:bodyPr wrap="square" rtlCol="0">
            <a:spAutoFit/>
          </a:bodyPr>
          <a:lstStyle/>
          <a:p>
            <a:r>
              <a:rPr lang="fr-FR" dirty="0" smtClean="0"/>
              <a:t>Istanbul, mur de Théodose II (5</a:t>
            </a:r>
            <a:r>
              <a:rPr lang="fr-FR" baseline="30000" dirty="0" smtClean="0"/>
              <a:t>e</a:t>
            </a:r>
            <a:r>
              <a:rPr lang="fr-FR" dirty="0" smtClean="0"/>
              <a:t> s), 12 m de haut, 4 à 6 m d’épaisseur, sur 6,5 km!</a:t>
            </a:r>
            <a:endParaRPr lang="fr-FR" dirty="0"/>
          </a:p>
        </p:txBody>
      </p:sp>
    </p:spTree>
    <p:extLst>
      <p:ext uri="{BB962C8B-B14F-4D97-AF65-F5344CB8AC3E}">
        <p14:creationId xmlns:p14="http://schemas.microsoft.com/office/powerpoint/2010/main" val="3398217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kaunos.jpg"/>
          <p:cNvPicPr>
            <a:picLocks noGrp="1" noChangeAspect="1"/>
          </p:cNvPicPr>
          <p:nvPr>
            <p:ph idx="1"/>
          </p:nvPr>
        </p:nvPicPr>
        <p:blipFill>
          <a:blip r:embed="rId2" cstate="email">
            <a:extLst>
              <a:ext uri="{28A0092B-C50C-407E-A947-70E740481C1C}">
                <a14:useLocalDpi xmlns:a14="http://schemas.microsoft.com/office/drawing/2010/main"/>
              </a:ext>
            </a:extLst>
          </a:blip>
          <a:srcRect l="-5440" r="-5440"/>
          <a:stretch>
            <a:fillRect/>
          </a:stretch>
        </p:blipFill>
        <p:spPr>
          <a:xfrm>
            <a:off x="701502" y="795258"/>
            <a:ext cx="6150839" cy="4160467"/>
          </a:xfrm>
        </p:spPr>
      </p:pic>
      <p:sp>
        <p:nvSpPr>
          <p:cNvPr id="5" name="ZoneTexte 4"/>
          <p:cNvSpPr txBox="1"/>
          <p:nvPr/>
        </p:nvSpPr>
        <p:spPr>
          <a:xfrm>
            <a:off x="939567" y="5348053"/>
            <a:ext cx="5289579" cy="369332"/>
          </a:xfrm>
          <a:prstGeom prst="rect">
            <a:avLst/>
          </a:prstGeom>
          <a:noFill/>
        </p:spPr>
        <p:txBody>
          <a:bodyPr wrap="none" rtlCol="0">
            <a:spAutoFit/>
          </a:bodyPr>
          <a:lstStyle/>
          <a:p>
            <a:r>
              <a:rPr lang="fr-FR" dirty="0" smtClean="0"/>
              <a:t>Muraille de </a:t>
            </a:r>
            <a:r>
              <a:rPr lang="fr-FR" dirty="0" err="1" smtClean="0"/>
              <a:t>Kaunos</a:t>
            </a:r>
            <a:r>
              <a:rPr lang="fr-FR" dirty="0" smtClean="0"/>
              <a:t>, Turquie.  Réemploie de matériaux</a:t>
            </a:r>
            <a:r>
              <a:rPr lang="is-IS" dirty="0" smtClean="0"/>
              <a:t>…</a:t>
            </a:r>
            <a:endParaRPr lang="fr-FR" dirty="0"/>
          </a:p>
        </p:txBody>
      </p:sp>
    </p:spTree>
    <p:extLst>
      <p:ext uri="{BB962C8B-B14F-4D97-AF65-F5344CB8AC3E}">
        <p14:creationId xmlns:p14="http://schemas.microsoft.com/office/powerpoint/2010/main" val="4219793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09-26 à 21.31.52.png"/>
          <p:cNvPicPr>
            <a:picLocks noGrp="1" noChangeAspect="1"/>
          </p:cNvPicPr>
          <p:nvPr>
            <p:ph idx="1"/>
          </p:nvPr>
        </p:nvPicPr>
        <p:blipFill>
          <a:blip r:embed="rId2" cstate="email">
            <a:extLst>
              <a:ext uri="{28A0092B-C50C-407E-A947-70E740481C1C}">
                <a14:useLocalDpi xmlns:a14="http://schemas.microsoft.com/office/drawing/2010/main"/>
              </a:ext>
            </a:extLst>
          </a:blip>
          <a:srcRect t="-5274" b="-5274"/>
          <a:stretch>
            <a:fillRect/>
          </a:stretch>
        </p:blipFill>
        <p:spPr>
          <a:xfrm>
            <a:off x="1016000" y="702652"/>
            <a:ext cx="7248525" cy="4670425"/>
          </a:xfrm>
        </p:spPr>
      </p:pic>
      <p:sp>
        <p:nvSpPr>
          <p:cNvPr id="5" name="ZoneTexte 4"/>
          <p:cNvSpPr txBox="1"/>
          <p:nvPr/>
        </p:nvSpPr>
        <p:spPr>
          <a:xfrm>
            <a:off x="762000" y="5049911"/>
            <a:ext cx="7502525" cy="923330"/>
          </a:xfrm>
          <a:prstGeom prst="rect">
            <a:avLst/>
          </a:prstGeom>
          <a:noFill/>
        </p:spPr>
        <p:txBody>
          <a:bodyPr wrap="square" rtlCol="0">
            <a:spAutoFit/>
          </a:bodyPr>
          <a:lstStyle/>
          <a:p>
            <a:r>
              <a:rPr lang="fr-FR" dirty="0" smtClean="0"/>
              <a:t>Muraille de Lugo, Espagne, commencée en 260 et terminée sous Constantin.  85 tours hautes de 8 à 16 m, sur 2,2 km et est percée à l’origine de 5 portes, puis 5 autres ont été ajoutées</a:t>
            </a:r>
            <a:endParaRPr lang="fr-FR" dirty="0"/>
          </a:p>
        </p:txBody>
      </p:sp>
    </p:spTree>
    <p:extLst>
      <p:ext uri="{BB962C8B-B14F-4D97-AF65-F5344CB8AC3E}">
        <p14:creationId xmlns:p14="http://schemas.microsoft.com/office/powerpoint/2010/main" val="3414681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5. monnaie</a:t>
            </a:r>
            <a:endParaRPr lang="fr-FR" dirty="0"/>
          </a:p>
        </p:txBody>
      </p:sp>
      <p:sp>
        <p:nvSpPr>
          <p:cNvPr id="3" name="Espace réservé du contenu 2"/>
          <p:cNvSpPr>
            <a:spLocks noGrp="1"/>
          </p:cNvSpPr>
          <p:nvPr>
            <p:ph idx="1"/>
          </p:nvPr>
        </p:nvSpPr>
        <p:spPr/>
        <p:txBody>
          <a:bodyPr>
            <a:normAutofit lnSpcReduction="10000"/>
          </a:bodyPr>
          <a:lstStyle/>
          <a:p>
            <a:r>
              <a:rPr lang="fr-CA" dirty="0" smtClean="0"/>
              <a:t>Outils de propagande:</a:t>
            </a:r>
          </a:p>
          <a:p>
            <a:pPr lvl="1"/>
            <a:r>
              <a:rPr lang="fr-CA" dirty="0" smtClean="0"/>
              <a:t>Principales thématiques:</a:t>
            </a:r>
          </a:p>
          <a:p>
            <a:pPr lvl="2"/>
            <a:r>
              <a:rPr lang="fr-CA" dirty="0" smtClean="0"/>
              <a:t>Célébrer des victoires sur les ennemis du peuple</a:t>
            </a:r>
          </a:p>
          <a:p>
            <a:pPr lvl="2"/>
            <a:r>
              <a:rPr lang="fr-CA" dirty="0" smtClean="0"/>
              <a:t>Distribution de blé au peuple</a:t>
            </a:r>
          </a:p>
          <a:p>
            <a:pPr lvl="1"/>
            <a:r>
              <a:rPr lang="fr-CA" dirty="0" smtClean="0"/>
              <a:t>« Têtes d’affiches »: </a:t>
            </a:r>
          </a:p>
          <a:p>
            <a:pPr lvl="2"/>
            <a:r>
              <a:rPr lang="fr-CA" dirty="0" smtClean="0"/>
              <a:t>Consuls, empereurs sur une face</a:t>
            </a:r>
          </a:p>
          <a:p>
            <a:pPr lvl="2"/>
            <a:r>
              <a:rPr lang="fr-CA" dirty="0" smtClean="0"/>
              <a:t>Divinités sur l’autre</a:t>
            </a:r>
          </a:p>
          <a:p>
            <a:r>
              <a:rPr lang="fr-CA" dirty="0" smtClean="0"/>
              <a:t>Instrument de pouvoir</a:t>
            </a:r>
          </a:p>
          <a:p>
            <a:pPr lvl="1"/>
            <a:r>
              <a:rPr lang="fr-CA" dirty="0" smtClean="0"/>
              <a:t>Facteur d’intégration culturelle des peuples conquis</a:t>
            </a:r>
          </a:p>
          <a:p>
            <a:pPr lvl="1"/>
            <a:r>
              <a:rPr lang="fr-CA" dirty="0" smtClean="0"/>
              <a:t>Illustration d’éléments culturels (religion, mythologie), socio-politique</a:t>
            </a:r>
            <a:endParaRPr lang="fr-FR" dirty="0"/>
          </a:p>
        </p:txBody>
      </p:sp>
    </p:spTree>
    <p:extLst>
      <p:ext uri="{BB962C8B-B14F-4D97-AF65-F5344CB8AC3E}">
        <p14:creationId xmlns:p14="http://schemas.microsoft.com/office/powerpoint/2010/main" val="997183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Métal utilisé</a:t>
            </a:r>
            <a:endParaRPr lang="fr-FR" dirty="0"/>
          </a:p>
        </p:txBody>
      </p:sp>
      <p:sp>
        <p:nvSpPr>
          <p:cNvPr id="3" name="Espace réservé du contenu 2"/>
          <p:cNvSpPr>
            <a:spLocks noGrp="1"/>
          </p:cNvSpPr>
          <p:nvPr>
            <p:ph idx="1"/>
          </p:nvPr>
        </p:nvSpPr>
        <p:spPr/>
        <p:txBody>
          <a:bodyPr/>
          <a:lstStyle/>
          <a:p>
            <a:r>
              <a:rPr lang="fr-FR" dirty="0" smtClean="0"/>
              <a:t>Or:</a:t>
            </a:r>
          </a:p>
          <a:p>
            <a:r>
              <a:rPr lang="fr-FR" dirty="0" smtClean="0"/>
              <a:t>Argent:</a:t>
            </a:r>
          </a:p>
          <a:p>
            <a:r>
              <a:rPr lang="fr-FR" dirty="0" smtClean="0"/>
              <a:t>Bronze:</a:t>
            </a:r>
          </a:p>
          <a:p>
            <a:r>
              <a:rPr lang="fr-FR" dirty="0" smtClean="0"/>
              <a:t>Cuivre:</a:t>
            </a:r>
          </a:p>
          <a:p>
            <a:r>
              <a:rPr lang="fr-FR" dirty="0" smtClean="0"/>
              <a:t>Moule utilisé avec poinçon</a:t>
            </a:r>
            <a:endParaRPr lang="fr-FR" dirty="0"/>
          </a:p>
        </p:txBody>
      </p:sp>
    </p:spTree>
    <p:extLst>
      <p:ext uri="{BB962C8B-B14F-4D97-AF65-F5344CB8AC3E}">
        <p14:creationId xmlns:p14="http://schemas.microsoft.com/office/powerpoint/2010/main" val="132006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09-27 à 23.13.55.png"/>
          <p:cNvPicPr>
            <a:picLocks noGrp="1" noChangeAspect="1"/>
          </p:cNvPicPr>
          <p:nvPr>
            <p:ph idx="1"/>
          </p:nvPr>
        </p:nvPicPr>
        <p:blipFill>
          <a:blip r:embed="rId2" cstate="email">
            <a:extLst>
              <a:ext uri="{28A0092B-C50C-407E-A947-70E740481C1C}">
                <a14:useLocalDpi xmlns:a14="http://schemas.microsoft.com/office/drawing/2010/main"/>
              </a:ext>
            </a:extLst>
          </a:blip>
          <a:srcRect l="-41178" r="-41178"/>
          <a:stretch>
            <a:fillRect/>
          </a:stretch>
        </p:blipFill>
        <p:spPr>
          <a:xfrm>
            <a:off x="1025525" y="1055688"/>
            <a:ext cx="7327900" cy="4727575"/>
          </a:xfrm>
        </p:spPr>
      </p:pic>
    </p:spTree>
    <p:extLst>
      <p:ext uri="{BB962C8B-B14F-4D97-AF65-F5344CB8AC3E}">
        <p14:creationId xmlns:p14="http://schemas.microsoft.com/office/powerpoint/2010/main" val="2566854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Monnaie de Trajan</a:t>
            </a:r>
            <a:endParaRPr lang="fr-FR" dirty="0"/>
          </a:p>
        </p:txBody>
      </p:sp>
      <p:pic>
        <p:nvPicPr>
          <p:cNvPr id="4" name="Espace réservé du contenu 3" descr="Capture d’écran 2016-02-19 à 17.09.16.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
        <p:nvSpPr>
          <p:cNvPr id="3" name="ZoneTexte 2"/>
          <p:cNvSpPr txBox="1"/>
          <p:nvPr/>
        </p:nvSpPr>
        <p:spPr>
          <a:xfrm>
            <a:off x="2985602" y="5402052"/>
            <a:ext cx="2928734" cy="369332"/>
          </a:xfrm>
          <a:prstGeom prst="rect">
            <a:avLst/>
          </a:prstGeom>
          <a:noFill/>
        </p:spPr>
        <p:txBody>
          <a:bodyPr wrap="square" rtlCol="0">
            <a:spAutoFit/>
          </a:bodyPr>
          <a:lstStyle/>
          <a:p>
            <a:r>
              <a:rPr lang="fr-FR" dirty="0" smtClean="0"/>
              <a:t>53-117; empereur:  98-117 </a:t>
            </a:r>
            <a:endParaRPr lang="fr-FR" dirty="0"/>
          </a:p>
        </p:txBody>
      </p:sp>
    </p:spTree>
    <p:extLst>
      <p:ext uri="{BB962C8B-B14F-4D97-AF65-F5344CB8AC3E}">
        <p14:creationId xmlns:p14="http://schemas.microsoft.com/office/powerpoint/2010/main" val="12591316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Antonin le Pieux</a:t>
            </a:r>
            <a:endParaRPr lang="fr-FR" dirty="0"/>
          </a:p>
        </p:txBody>
      </p:sp>
      <p:pic>
        <p:nvPicPr>
          <p:cNvPr id="6" name="Espace réservé du contenu 5" descr="Capture d’écran 2016-02-19 à 17.11.15.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
        <p:nvSpPr>
          <p:cNvPr id="3" name="ZoneTexte 2"/>
          <p:cNvSpPr txBox="1"/>
          <p:nvPr/>
        </p:nvSpPr>
        <p:spPr>
          <a:xfrm>
            <a:off x="3213077" y="5362250"/>
            <a:ext cx="4104019" cy="369332"/>
          </a:xfrm>
          <a:prstGeom prst="rect">
            <a:avLst/>
          </a:prstGeom>
          <a:noFill/>
        </p:spPr>
        <p:txBody>
          <a:bodyPr wrap="square" rtlCol="0">
            <a:spAutoFit/>
          </a:bodyPr>
          <a:lstStyle/>
          <a:p>
            <a:r>
              <a:rPr lang="fr-FR" dirty="0" smtClean="0"/>
              <a:t>86-161; empereur: 138-161</a:t>
            </a:r>
            <a:endParaRPr lang="fr-FR" dirty="0"/>
          </a:p>
        </p:txBody>
      </p:sp>
    </p:spTree>
    <p:extLst>
      <p:ext uri="{BB962C8B-B14F-4D97-AF65-F5344CB8AC3E}">
        <p14:creationId xmlns:p14="http://schemas.microsoft.com/office/powerpoint/2010/main" val="34283215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forum</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Centre vital</a:t>
            </a:r>
          </a:p>
          <a:p>
            <a:pPr lvl="1"/>
            <a:r>
              <a:rPr lang="fr-FR" dirty="0"/>
              <a:t>Place dallée</a:t>
            </a:r>
          </a:p>
          <a:p>
            <a:pPr lvl="1"/>
            <a:r>
              <a:rPr lang="fr-FR" dirty="0"/>
              <a:t>Pas accès en voitures</a:t>
            </a:r>
          </a:p>
          <a:p>
            <a:pPr lvl="1"/>
            <a:r>
              <a:rPr lang="fr-FR" dirty="0"/>
              <a:t>Monuments publics</a:t>
            </a:r>
          </a:p>
          <a:p>
            <a:pPr lvl="1"/>
            <a:r>
              <a:rPr lang="fr-FR" dirty="0"/>
              <a:t>Boutiques</a:t>
            </a:r>
          </a:p>
          <a:p>
            <a:pPr lvl="1"/>
            <a:r>
              <a:rPr lang="fr-FR" dirty="0"/>
              <a:t>Arcs (entrée)</a:t>
            </a:r>
          </a:p>
          <a:p>
            <a:pPr lvl="1"/>
            <a:r>
              <a:rPr lang="fr-FR" dirty="0"/>
              <a:t>Statues des empereurs et citoyens fortunés</a:t>
            </a:r>
          </a:p>
          <a:p>
            <a:pPr lvl="1"/>
            <a:r>
              <a:rPr lang="fr-FR" dirty="0"/>
              <a:t>Curie: conseil municipal (copié sur le Sénat romain)</a:t>
            </a:r>
          </a:p>
          <a:p>
            <a:pPr lvl="1"/>
            <a:r>
              <a:rPr lang="fr-FR" dirty="0"/>
              <a:t>Basilique: procès, le commerce, les affaires</a:t>
            </a:r>
          </a:p>
          <a:p>
            <a:pPr lvl="1"/>
            <a:r>
              <a:rPr lang="fr-FR" dirty="0"/>
              <a:t>Temples: le « Capitole » dédié à Jupiter</a:t>
            </a:r>
          </a:p>
          <a:p>
            <a:pPr lvl="1"/>
            <a:r>
              <a:rPr lang="fr-FR" dirty="0"/>
              <a:t>Marché public</a:t>
            </a:r>
          </a:p>
          <a:p>
            <a:endParaRPr lang="fr-FR" dirty="0"/>
          </a:p>
        </p:txBody>
      </p:sp>
    </p:spTree>
    <p:extLst>
      <p:ext uri="{BB962C8B-B14F-4D97-AF65-F5344CB8AC3E}">
        <p14:creationId xmlns:p14="http://schemas.microsoft.com/office/powerpoint/2010/main" val="3315364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60021" y="997146"/>
            <a:ext cx="7010837" cy="4786298"/>
          </a:xfrm>
        </p:spPr>
        <p:txBody>
          <a:bodyPr>
            <a:normAutofit fontScale="62500" lnSpcReduction="20000"/>
          </a:bodyPr>
          <a:lstStyle/>
          <a:p>
            <a:r>
              <a:rPr lang="fr-FR" b="1" dirty="0"/>
              <a:t>IMP</a:t>
            </a:r>
            <a:r>
              <a:rPr lang="fr-FR" dirty="0"/>
              <a:t>, Imperator : titre militaire de l'empereur.</a:t>
            </a:r>
          </a:p>
          <a:p>
            <a:r>
              <a:rPr lang="fr-FR" b="1" dirty="0"/>
              <a:t>- C</a:t>
            </a:r>
            <a:r>
              <a:rPr lang="fr-FR" dirty="0"/>
              <a:t>, Caesar : titre porté soit par l'empereur, soit par son héritier.</a:t>
            </a:r>
          </a:p>
          <a:p>
            <a:r>
              <a:rPr lang="fr-FR" b="1" dirty="0"/>
              <a:t>- PM</a:t>
            </a:r>
            <a:r>
              <a:rPr lang="fr-FR" dirty="0"/>
              <a:t>, Pontife </a:t>
            </a:r>
            <a:r>
              <a:rPr lang="fr-FR" dirty="0" err="1"/>
              <a:t>Maximus</a:t>
            </a:r>
            <a:r>
              <a:rPr lang="fr-FR" dirty="0"/>
              <a:t>, Pontife suprême : titre religieux de l'empereur (dont nous avons fait le titre du pape, " Le souverain Pontife ").</a:t>
            </a:r>
          </a:p>
          <a:p>
            <a:r>
              <a:rPr lang="fr-FR" b="1" dirty="0"/>
              <a:t>- TRP</a:t>
            </a:r>
            <a:r>
              <a:rPr lang="fr-FR" dirty="0"/>
              <a:t>, </a:t>
            </a:r>
            <a:r>
              <a:rPr lang="fr-FR" dirty="0" err="1"/>
              <a:t>Tribunitas</a:t>
            </a:r>
            <a:r>
              <a:rPr lang="fr-FR" dirty="0"/>
              <a:t> </a:t>
            </a:r>
            <a:r>
              <a:rPr lang="fr-FR" dirty="0" err="1"/>
              <a:t>Potestas</a:t>
            </a:r>
            <a:r>
              <a:rPr lang="fr-FR" dirty="0"/>
              <a:t>, Puissance tribunitienne : titre porté par les Tribuns du peuple, anciens représentant des classes pauvres, que les empereurs ont pris afin de concentrer tous les pouvoirs entre leurs mains. </a:t>
            </a:r>
          </a:p>
          <a:p>
            <a:r>
              <a:rPr lang="fr-FR" dirty="0"/>
              <a:t>Les lettres TRP sont usuellement suivies d'un chiffre (romain, bien sûr !) qui indique combien de fois la puissance tribunitienne (que l'on renouvelait chaque année) a été conférée à l'empereur.</a:t>
            </a:r>
          </a:p>
          <a:p>
            <a:r>
              <a:rPr lang="fr-FR" b="1" dirty="0"/>
              <a:t>- PP</a:t>
            </a:r>
            <a:r>
              <a:rPr lang="fr-FR" dirty="0"/>
              <a:t>, Pater </a:t>
            </a:r>
            <a:r>
              <a:rPr lang="fr-FR" dirty="0" err="1"/>
              <a:t>Patriae</a:t>
            </a:r>
            <a:r>
              <a:rPr lang="fr-FR" dirty="0"/>
              <a:t>, Père de la Patrie : titre décerné à l'empereur par le Sénat.</a:t>
            </a:r>
          </a:p>
          <a:p>
            <a:r>
              <a:rPr lang="fr-FR" b="1" dirty="0"/>
              <a:t>- PF</a:t>
            </a:r>
            <a:r>
              <a:rPr lang="fr-FR" dirty="0"/>
              <a:t>, Pius </a:t>
            </a:r>
            <a:r>
              <a:rPr lang="fr-FR" dirty="0" err="1"/>
              <a:t>Filius</a:t>
            </a:r>
            <a:r>
              <a:rPr lang="fr-FR" dirty="0"/>
              <a:t>, Fils Pieux : titre des héritiers.</a:t>
            </a:r>
          </a:p>
          <a:p>
            <a:r>
              <a:rPr lang="fr-FR" b="1" dirty="0"/>
              <a:t>- COS</a:t>
            </a:r>
            <a:r>
              <a:rPr lang="fr-FR" dirty="0"/>
              <a:t>, Consul : titre du plus haut responsable à l'époque républicaine, ultérieurement repris par les empereurs. Napoléon Ier annonçait bien son intention impériale en créant le titre de " Premier Consul ", après sa prise de pouvoir.</a:t>
            </a:r>
          </a:p>
          <a:p>
            <a:r>
              <a:rPr lang="fr-FR" b="1" dirty="0"/>
              <a:t>- AVG</a:t>
            </a:r>
            <a:r>
              <a:rPr lang="fr-FR" dirty="0"/>
              <a:t>, Augustus, Auguste : titre de tous les empereurs après le premier Auguste.</a:t>
            </a:r>
          </a:p>
          <a:p>
            <a:r>
              <a:rPr lang="fr-FR" dirty="0"/>
              <a:t>Lorsque deux Augustes sont ensemble au pouvoir, le G final est doublé : </a:t>
            </a:r>
            <a:r>
              <a:rPr lang="fr-FR" b="1" dirty="0"/>
              <a:t>AVGG</a:t>
            </a:r>
            <a:r>
              <a:rPr lang="fr-FR" dirty="0"/>
              <a:t>.</a:t>
            </a:r>
          </a:p>
          <a:p>
            <a:r>
              <a:rPr lang="fr-FR" b="1" dirty="0"/>
              <a:t>- SC</a:t>
            </a:r>
            <a:r>
              <a:rPr lang="fr-FR" dirty="0"/>
              <a:t>, </a:t>
            </a:r>
            <a:r>
              <a:rPr lang="fr-FR" dirty="0" err="1"/>
              <a:t>Senatus</a:t>
            </a:r>
            <a:r>
              <a:rPr lang="fr-FR" dirty="0"/>
              <a:t> </a:t>
            </a:r>
            <a:r>
              <a:rPr lang="fr-FR" dirty="0" err="1" smtClean="0"/>
              <a:t>Consulto</a:t>
            </a:r>
            <a:r>
              <a:rPr lang="fr-FR" dirty="0" smtClean="0"/>
              <a:t> </a:t>
            </a:r>
            <a:r>
              <a:rPr lang="fr-FR" dirty="0"/>
              <a:t>: avec l'accord du Sénat. Cette abréviation se trouve sur les bronzes du Haut Empire car le Sénat était responsable de la frappe des monnaies de bronze.</a:t>
            </a:r>
          </a:p>
          <a:p>
            <a:r>
              <a:rPr lang="fr-FR" b="1" dirty="0"/>
              <a:t>- SPQR</a:t>
            </a:r>
            <a:r>
              <a:rPr lang="fr-FR" dirty="0"/>
              <a:t>, </a:t>
            </a:r>
            <a:r>
              <a:rPr lang="fr-FR" dirty="0" err="1"/>
              <a:t>Senatus</a:t>
            </a:r>
            <a:r>
              <a:rPr lang="fr-FR" dirty="0"/>
              <a:t> </a:t>
            </a:r>
            <a:r>
              <a:rPr lang="fr-FR" dirty="0" err="1"/>
              <a:t>Populusque</a:t>
            </a:r>
            <a:r>
              <a:rPr lang="fr-FR" dirty="0"/>
              <a:t> </a:t>
            </a:r>
            <a:r>
              <a:rPr lang="fr-FR" dirty="0" err="1"/>
              <a:t>Romanus</a:t>
            </a:r>
            <a:r>
              <a:rPr lang="fr-FR" dirty="0"/>
              <a:t> : le Sénat et le Peuple Romain.</a:t>
            </a:r>
          </a:p>
          <a:p>
            <a:r>
              <a:rPr lang="fr-FR" b="1" dirty="0"/>
              <a:t>- DN</a:t>
            </a:r>
            <a:r>
              <a:rPr lang="fr-FR" dirty="0"/>
              <a:t>, au pluriel </a:t>
            </a:r>
            <a:r>
              <a:rPr lang="fr-FR" b="1" dirty="0"/>
              <a:t>DDNN</a:t>
            </a:r>
            <a:r>
              <a:rPr lang="fr-FR" dirty="0"/>
              <a:t>, </a:t>
            </a:r>
            <a:r>
              <a:rPr lang="fr-FR" dirty="0" err="1"/>
              <a:t>Dominus</a:t>
            </a:r>
            <a:r>
              <a:rPr lang="fr-FR" dirty="0"/>
              <a:t> Noster, notre Seigneur : titre des empereurs après Constantin.</a:t>
            </a:r>
          </a:p>
          <a:p>
            <a:r>
              <a:rPr lang="fr-FR" sz="2200" b="1" dirty="0" smtClean="0"/>
              <a:t>(Tiré du site de </a:t>
            </a:r>
            <a:r>
              <a:rPr lang="fr-FR" sz="2200" b="1" dirty="0"/>
              <a:t>Francis </a:t>
            </a:r>
            <a:r>
              <a:rPr lang="fr-FR" sz="2200" b="1" dirty="0" err="1" smtClean="0"/>
              <a:t>Bourcher</a:t>
            </a:r>
            <a:r>
              <a:rPr lang="fr-FR" sz="2200" b="1" dirty="0" smtClean="0"/>
              <a:t>, Monnaies de l’Empire romain.)</a:t>
            </a:r>
            <a:endParaRPr lang="fr-FR" sz="2200" b="1" dirty="0"/>
          </a:p>
        </p:txBody>
      </p:sp>
    </p:spTree>
    <p:extLst>
      <p:ext uri="{BB962C8B-B14F-4D97-AF65-F5344CB8AC3E}">
        <p14:creationId xmlns:p14="http://schemas.microsoft.com/office/powerpoint/2010/main" val="17738718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fr-FR" smtClean="0">
                <a:cs typeface="+mj-cs"/>
              </a:rPr>
              <a:t>Monnaie romaine</a:t>
            </a:r>
          </a:p>
        </p:txBody>
      </p:sp>
      <p:sp>
        <p:nvSpPr>
          <p:cNvPr id="4100" name="Rectangle 4"/>
          <p:cNvSpPr>
            <a:spLocks noChangeArrowheads="1"/>
          </p:cNvSpPr>
          <p:nvPr/>
        </p:nvSpPr>
        <p:spPr bwMode="auto">
          <a:xfrm>
            <a:off x="4724400" y="6172200"/>
            <a:ext cx="382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hlinkClick r:id="rId2"/>
              </a:rPr>
              <a:t>http://monnaies-romaines.net/</a:t>
            </a:r>
            <a:endParaRPr lang="fr-FR">
              <a:cs typeface="+mn-cs"/>
            </a:endParaRPr>
          </a:p>
        </p:txBody>
      </p:sp>
      <p:sp>
        <p:nvSpPr>
          <p:cNvPr id="2" name="ZoneTexte 1"/>
          <p:cNvSpPr txBox="1"/>
          <p:nvPr/>
        </p:nvSpPr>
        <p:spPr>
          <a:xfrm>
            <a:off x="6486075" y="1721112"/>
            <a:ext cx="1742214" cy="646331"/>
          </a:xfrm>
          <a:prstGeom prst="rect">
            <a:avLst/>
          </a:prstGeom>
          <a:noFill/>
        </p:spPr>
        <p:txBody>
          <a:bodyPr wrap="square" rtlCol="0">
            <a:spAutoFit/>
          </a:bodyPr>
          <a:lstStyle/>
          <a:p>
            <a:r>
              <a:rPr lang="fr-FR" dirty="0" smtClean="0"/>
              <a:t>1 sesterce= 1$ environ</a:t>
            </a:r>
            <a:r>
              <a:rPr lang="is-IS" dirty="0" smtClean="0"/>
              <a:t>…</a:t>
            </a:r>
            <a:endParaRPr lang="fr-FR" dirty="0"/>
          </a:p>
        </p:txBody>
      </p:sp>
      <p:pic>
        <p:nvPicPr>
          <p:cNvPr id="4" name="Espace réservé du graphique SmartArt 3" descr="Capture d’écran 2016-02-23 à 16.44.01.png"/>
          <p:cNvPicPr>
            <a:picLocks noGrp="1" noChangeAspect="1"/>
          </p:cNvPicPr>
          <p:nvPr>
            <p:ph type="dgm" idx="1"/>
          </p:nvPr>
        </p:nvPicPr>
        <p:blipFill>
          <a:blip r:embed="rId3" cstate="email">
            <a:extLst>
              <a:ext uri="{28A0092B-C50C-407E-A947-70E740481C1C}">
                <a14:useLocalDpi xmlns:a14="http://schemas.microsoft.com/office/drawing/2010/main"/>
              </a:ext>
            </a:extLst>
          </a:blip>
          <a:srcRect t="-7335" b="-7335"/>
          <a:stretch>
            <a:fillRect/>
          </a:stretch>
        </p:blipFill>
        <p:spPr>
          <a:xfrm>
            <a:off x="1016127" y="2014908"/>
            <a:ext cx="7416545" cy="3926406"/>
          </a:xfrm>
        </p:spPr>
      </p:pic>
    </p:spTree>
    <p:extLst>
      <p:ext uri="{BB962C8B-B14F-4D97-AF65-F5344CB8AC3E}">
        <p14:creationId xmlns:p14="http://schemas.microsoft.com/office/powerpoint/2010/main" val="12508761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smtClean="0">
                <a:cs typeface="+mj-cs"/>
              </a:rPr>
              <a:t>Symbole de sesterce</a:t>
            </a:r>
          </a:p>
        </p:txBody>
      </p:sp>
      <p:sp>
        <p:nvSpPr>
          <p:cNvPr id="3" name="Espace réservé du contenu 2"/>
          <p:cNvSpPr>
            <a:spLocks noGrp="1"/>
          </p:cNvSpPr>
          <p:nvPr>
            <p:ph idx="1"/>
          </p:nvPr>
        </p:nvSpPr>
        <p:spPr/>
        <p:txBody>
          <a:bodyPr/>
          <a:lstStyle/>
          <a:p>
            <a:pPr eaLnBrk="1" hangingPunct="1">
              <a:defRPr/>
            </a:pPr>
            <a:r>
              <a:rPr lang="fr-FR" dirty="0" smtClean="0">
                <a:cs typeface="+mn-cs"/>
              </a:rPr>
              <a:t>À l’origine, sa valeur = 2,5 AS</a:t>
            </a:r>
          </a:p>
          <a:p>
            <a:pPr eaLnBrk="1" hangingPunct="1">
              <a:defRPr/>
            </a:pPr>
            <a:r>
              <a:rPr lang="fr-FR" dirty="0" smtClean="0">
                <a:cs typeface="+mn-cs"/>
              </a:rPr>
              <a:t>Donc: </a:t>
            </a:r>
          </a:p>
          <a:p>
            <a:pPr lvl="1" eaLnBrk="1" hangingPunct="1">
              <a:defRPr/>
            </a:pPr>
            <a:r>
              <a:rPr lang="fr-FR" dirty="0" smtClean="0"/>
              <a:t>II (pour le chiffre 2)</a:t>
            </a:r>
          </a:p>
          <a:p>
            <a:pPr lvl="1" eaLnBrk="1" hangingPunct="1">
              <a:defRPr/>
            </a:pPr>
            <a:r>
              <a:rPr lang="fr-FR" dirty="0" smtClean="0"/>
              <a:t>S (pour le mot semis = moitié)</a:t>
            </a:r>
          </a:p>
          <a:p>
            <a:pPr marL="514350" lvl="1" indent="0" eaLnBrk="1" hangingPunct="1">
              <a:buNone/>
              <a:defRPr/>
            </a:pPr>
            <a:r>
              <a:rPr lang="fr-FR" dirty="0" smtClean="0"/>
              <a:t>= IIS  </a:t>
            </a:r>
          </a:p>
          <a:p>
            <a:pPr marL="514350" lvl="1" indent="0" eaLnBrk="1" hangingPunct="1">
              <a:buNone/>
              <a:defRPr/>
            </a:pPr>
            <a:endParaRPr lang="fr-FR" dirty="0"/>
          </a:p>
          <a:p>
            <a:pPr lvl="1">
              <a:defRPr/>
            </a:pPr>
            <a:r>
              <a:rPr lang="fr-FR" dirty="0" smtClean="0"/>
              <a:t>Aussi: 110 sesterces s’écrivaient  IISCX</a:t>
            </a:r>
          </a:p>
        </p:txBody>
      </p:sp>
    </p:spTree>
    <p:extLst>
      <p:ext uri="{BB962C8B-B14F-4D97-AF65-F5344CB8AC3E}">
        <p14:creationId xmlns:p14="http://schemas.microsoft.com/office/powerpoint/2010/main" val="10006711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Grp="1" noChangeAspect="1"/>
          </p:cNvGraphicFramePr>
          <p:nvPr>
            <p:ph type="dgm" idx="1"/>
            <p:extLst>
              <p:ext uri="{D42A27DB-BD31-4B8C-83A1-F6EECF244321}">
                <p14:modId xmlns:p14="http://schemas.microsoft.com/office/powerpoint/2010/main" val="89059941"/>
              </p:ext>
            </p:extLst>
          </p:nvPr>
        </p:nvGraphicFramePr>
        <p:xfrm>
          <a:off x="815023" y="1420814"/>
          <a:ext cx="7643177" cy="4376250"/>
        </p:xfrm>
        <a:graphic>
          <a:graphicData uri="http://schemas.openxmlformats.org/presentationml/2006/ole">
            <mc:AlternateContent xmlns:mc="http://schemas.openxmlformats.org/markup-compatibility/2006">
              <mc:Choice xmlns:v="urn:schemas-microsoft-com:vml" Requires="v">
                <p:oleObj spid="_x0000_s3149" name="Microsoft Organigramme hiérarchique" r:id="rId3" imgW="22047200" imgH="12623800" progId="MSOrgChart.2">
                  <p:embed followColorScheme="full"/>
                </p:oleObj>
              </mc:Choice>
              <mc:Fallback>
                <p:oleObj name="Microsoft Organigramme hiérarchique" r:id="rId3" imgW="22047200" imgH="12623800" progId="MSOrgChart.2">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23" y="1420814"/>
                        <a:ext cx="7643177" cy="43762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50339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L’argent n’a pas d’odeur</a:t>
            </a:r>
            <a:endParaRPr lang="fr-FR" dirty="0"/>
          </a:p>
        </p:txBody>
      </p:sp>
      <p:sp>
        <p:nvSpPr>
          <p:cNvPr id="3" name="Espace réservé du graphique SmartArt 2"/>
          <p:cNvSpPr>
            <a:spLocks noGrp="1"/>
          </p:cNvSpPr>
          <p:nvPr>
            <p:ph type="dgm" idx="1"/>
          </p:nvPr>
        </p:nvSpPr>
        <p:spPr>
          <a:xfrm>
            <a:off x="685800" y="1991696"/>
            <a:ext cx="7772400" cy="4114800"/>
          </a:xfrm>
        </p:spPr>
      </p:sp>
      <p:sp>
        <p:nvSpPr>
          <p:cNvPr id="4" name="Rectangle 3"/>
          <p:cNvSpPr/>
          <p:nvPr/>
        </p:nvSpPr>
        <p:spPr>
          <a:xfrm>
            <a:off x="1154479" y="2298406"/>
            <a:ext cx="6884894" cy="2677656"/>
          </a:xfrm>
          <a:prstGeom prst="rect">
            <a:avLst/>
          </a:prstGeom>
        </p:spPr>
        <p:txBody>
          <a:bodyPr wrap="square">
            <a:spAutoFit/>
          </a:bodyPr>
          <a:lstStyle/>
          <a:p>
            <a:r>
              <a:rPr lang="fr-CA" sz="2400" dirty="0"/>
              <a:t> "Comme son fils Titus lui reprochait d'avoir eu l'idée d'imposer même les urines, il lui mit sous le nez la première somme que lui rapporta cet impôt, en lui demandant s'il était choqué par l'odeur et Titus lui répondant négativement, il reprit: "C'est pourtant le produit de l'urine"."</a:t>
            </a:r>
          </a:p>
          <a:p>
            <a:r>
              <a:rPr lang="fr-CA" sz="2400" dirty="0"/>
              <a:t>    (Suétone, Vies des douze Césars. Vespasien, XXIII)</a:t>
            </a:r>
            <a:endParaRPr lang="fr-FR" sz="2400" dirty="0"/>
          </a:p>
        </p:txBody>
      </p:sp>
    </p:spTree>
    <p:extLst>
      <p:ext uri="{BB962C8B-B14F-4D97-AF65-F5344CB8AC3E}">
        <p14:creationId xmlns:p14="http://schemas.microsoft.com/office/powerpoint/2010/main" val="1822964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6. Maisons des patriciens</a:t>
            </a:r>
            <a:endParaRPr lang="fr-FR" dirty="0"/>
          </a:p>
        </p:txBody>
      </p:sp>
      <p:sp>
        <p:nvSpPr>
          <p:cNvPr id="3" name="Espace réservé du contenu 2"/>
          <p:cNvSpPr>
            <a:spLocks noGrp="1"/>
          </p:cNvSpPr>
          <p:nvPr>
            <p:ph idx="1"/>
          </p:nvPr>
        </p:nvSpPr>
        <p:spPr>
          <a:xfrm>
            <a:off x="834705" y="2231911"/>
            <a:ext cx="7445874" cy="3467172"/>
          </a:xfrm>
        </p:spPr>
        <p:txBody>
          <a:bodyPr>
            <a:normAutofit/>
          </a:bodyPr>
          <a:lstStyle/>
          <a:p>
            <a:pPr lvl="0"/>
            <a:r>
              <a:rPr lang="fr-CA" dirty="0"/>
              <a:t>les patriciens habitaient dans des </a:t>
            </a:r>
            <a:r>
              <a:rPr lang="fr-CA" i="1" dirty="0" err="1"/>
              <a:t>domus</a:t>
            </a:r>
            <a:r>
              <a:rPr lang="fr-CA" dirty="0"/>
              <a:t> (situées en ville) et des </a:t>
            </a:r>
            <a:r>
              <a:rPr lang="fr-CA" i="1" dirty="0" err="1"/>
              <a:t>villae</a:t>
            </a:r>
            <a:r>
              <a:rPr lang="fr-CA" dirty="0"/>
              <a:t> (situées à la campagne);</a:t>
            </a:r>
          </a:p>
          <a:p>
            <a:pPr lvl="0"/>
            <a:r>
              <a:rPr lang="fr-CA" dirty="0"/>
              <a:t>édifices en briques, les pièces étant situées autour d’un </a:t>
            </a:r>
            <a:r>
              <a:rPr lang="fr-CA" i="1" dirty="0"/>
              <a:t>atrium</a:t>
            </a:r>
            <a:r>
              <a:rPr lang="fr-CA" dirty="0"/>
              <a:t> (pièce occupée par un bassin d’eau appelé </a:t>
            </a:r>
            <a:r>
              <a:rPr lang="fr-CA" i="1" dirty="0"/>
              <a:t>impluvium</a:t>
            </a:r>
            <a:r>
              <a:rPr lang="fr-CA" dirty="0"/>
              <a:t>) au-dessus duquel se trouvait une ouverture pour laisser tomber l’eau de pluie et laisser échapper la fumée intérieure.</a:t>
            </a:r>
          </a:p>
          <a:p>
            <a:pPr lvl="0" indent="0">
              <a:buNone/>
            </a:pPr>
            <a:endParaRPr lang="fr-CA" dirty="0"/>
          </a:p>
          <a:p>
            <a:pPr indent="0">
              <a:buNone/>
            </a:pPr>
            <a:endParaRPr lang="fr-FR" dirty="0"/>
          </a:p>
        </p:txBody>
      </p:sp>
    </p:spTree>
    <p:extLst>
      <p:ext uri="{BB962C8B-B14F-4D97-AF65-F5344CB8AC3E}">
        <p14:creationId xmlns:p14="http://schemas.microsoft.com/office/powerpoint/2010/main" val="855634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domus</a:t>
            </a:r>
            <a:endParaRPr lang="fr-FR" dirty="0"/>
          </a:p>
        </p:txBody>
      </p:sp>
      <p:sp>
        <p:nvSpPr>
          <p:cNvPr id="3" name="Espace réservé du contenu 2"/>
          <p:cNvSpPr>
            <a:spLocks noGrp="1"/>
          </p:cNvSpPr>
          <p:nvPr>
            <p:ph idx="1"/>
          </p:nvPr>
        </p:nvSpPr>
        <p:spPr/>
        <p:txBody>
          <a:bodyPr>
            <a:normAutofit lnSpcReduction="10000"/>
          </a:bodyPr>
          <a:lstStyle/>
          <a:p>
            <a:pPr lvl="0"/>
            <a:r>
              <a:rPr lang="fr-CA" dirty="0"/>
              <a:t>Les murs intérieurs étaient couverts de fresques peintes et de tentures;</a:t>
            </a:r>
          </a:p>
          <a:p>
            <a:pPr lvl="0"/>
            <a:r>
              <a:rPr lang="fr-CA" dirty="0"/>
              <a:t>Peu de fenêtres sur la façade.</a:t>
            </a:r>
          </a:p>
          <a:p>
            <a:pPr lvl="0"/>
            <a:r>
              <a:rPr lang="fr-CA" dirty="0"/>
              <a:t>Toits sont inclinés vers l’intérieur</a:t>
            </a:r>
          </a:p>
          <a:p>
            <a:pPr lvl="0"/>
            <a:r>
              <a:rPr lang="fr-CA" dirty="0"/>
              <a:t>Les pièces comprennent des chambres à coucher, une salle à manger (</a:t>
            </a:r>
            <a:r>
              <a:rPr lang="fr-CA" i="1" dirty="0"/>
              <a:t>triclinium</a:t>
            </a:r>
            <a:r>
              <a:rPr lang="fr-CA" dirty="0"/>
              <a:t>), une salle de bain, une entrée, un </a:t>
            </a:r>
            <a:r>
              <a:rPr lang="fr-CA" i="1" dirty="0"/>
              <a:t>atrium</a:t>
            </a:r>
            <a:r>
              <a:rPr lang="fr-CA" dirty="0"/>
              <a:t> entouré de colonnes (péristyle), le bureau du maître de la maison;</a:t>
            </a:r>
            <a:endParaRPr lang="fr-FR" dirty="0"/>
          </a:p>
        </p:txBody>
      </p:sp>
    </p:spTree>
    <p:extLst>
      <p:ext uri="{BB962C8B-B14F-4D97-AF65-F5344CB8AC3E}">
        <p14:creationId xmlns:p14="http://schemas.microsoft.com/office/powerpoint/2010/main" val="2005866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omus_maquette.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6336" r="-6336"/>
          <a:stretch>
            <a:fillRect/>
          </a:stretch>
        </p:blipFill>
        <p:spPr>
          <a:xfrm>
            <a:off x="1011238" y="447675"/>
            <a:ext cx="7259637" cy="4832350"/>
          </a:xfrm>
        </p:spPr>
      </p:pic>
      <p:sp>
        <p:nvSpPr>
          <p:cNvPr id="2" name="ZoneTexte 1"/>
          <p:cNvSpPr txBox="1"/>
          <p:nvPr/>
        </p:nvSpPr>
        <p:spPr>
          <a:xfrm>
            <a:off x="2413000" y="5280025"/>
            <a:ext cx="5232400" cy="369332"/>
          </a:xfrm>
          <a:prstGeom prst="rect">
            <a:avLst/>
          </a:prstGeom>
          <a:noFill/>
        </p:spPr>
        <p:txBody>
          <a:bodyPr wrap="square" rtlCol="0">
            <a:spAutoFit/>
          </a:bodyPr>
          <a:lstStyle/>
          <a:p>
            <a:r>
              <a:rPr lang="fr-FR" dirty="0" smtClean="0"/>
              <a:t>Maquette d’une </a:t>
            </a:r>
            <a:r>
              <a:rPr lang="fr-FR" dirty="0" err="1" smtClean="0"/>
              <a:t>domus</a:t>
            </a:r>
            <a:r>
              <a:rPr lang="fr-FR" dirty="0" smtClean="0"/>
              <a:t>. Musée d’</a:t>
            </a:r>
            <a:r>
              <a:rPr lang="fr-FR" dirty="0" err="1" smtClean="0"/>
              <a:t>Avanches</a:t>
            </a:r>
            <a:r>
              <a:rPr lang="fr-FR" dirty="0" smtClean="0"/>
              <a:t>, (Suisse)</a:t>
            </a:r>
            <a:endParaRPr lang="fr-FR" dirty="0"/>
          </a:p>
        </p:txBody>
      </p:sp>
    </p:spTree>
    <p:extLst>
      <p:ext uri="{BB962C8B-B14F-4D97-AF65-F5344CB8AC3E}">
        <p14:creationId xmlns:p14="http://schemas.microsoft.com/office/powerpoint/2010/main" val="2253963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 voie3.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8271" r="-8271"/>
          <a:stretch>
            <a:fillRect/>
          </a:stretch>
        </p:blipFill>
        <p:spPr>
          <a:xfrm>
            <a:off x="1258429" y="691336"/>
            <a:ext cx="6910181" cy="4447043"/>
          </a:xfrm>
        </p:spPr>
      </p:pic>
      <p:sp>
        <p:nvSpPr>
          <p:cNvPr id="2" name="ZoneTexte 1"/>
          <p:cNvSpPr txBox="1"/>
          <p:nvPr/>
        </p:nvSpPr>
        <p:spPr>
          <a:xfrm>
            <a:off x="2143989" y="5289500"/>
            <a:ext cx="4439457" cy="369332"/>
          </a:xfrm>
          <a:prstGeom prst="rect">
            <a:avLst/>
          </a:prstGeom>
          <a:noFill/>
        </p:spPr>
        <p:txBody>
          <a:bodyPr wrap="square" rtlCol="0">
            <a:spAutoFit/>
          </a:bodyPr>
          <a:lstStyle/>
          <a:p>
            <a:r>
              <a:rPr lang="fr-FR" dirty="0" smtClean="0"/>
              <a:t>Habitations d’Herculanum, (Italie du Sud)</a:t>
            </a:r>
            <a:endParaRPr lang="fr-FR" dirty="0"/>
          </a:p>
        </p:txBody>
      </p:sp>
    </p:spTree>
    <p:extLst>
      <p:ext uri="{BB962C8B-B14F-4D97-AF65-F5344CB8AC3E}">
        <p14:creationId xmlns:p14="http://schemas.microsoft.com/office/powerpoint/2010/main" val="3047248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 domus.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8395" r="-8395"/>
          <a:stretch>
            <a:fillRect/>
          </a:stretch>
        </p:blipFill>
        <p:spPr>
          <a:xfrm>
            <a:off x="2222500" y="1042988"/>
            <a:ext cx="6264275" cy="4022758"/>
          </a:xfrm>
        </p:spPr>
      </p:pic>
      <p:sp>
        <p:nvSpPr>
          <p:cNvPr id="2" name="ZoneTexte 1"/>
          <p:cNvSpPr txBox="1"/>
          <p:nvPr/>
        </p:nvSpPr>
        <p:spPr>
          <a:xfrm>
            <a:off x="1092200" y="2006600"/>
            <a:ext cx="1524000" cy="923330"/>
          </a:xfrm>
          <a:prstGeom prst="rect">
            <a:avLst/>
          </a:prstGeom>
          <a:noFill/>
        </p:spPr>
        <p:txBody>
          <a:bodyPr wrap="square" rtlCol="0">
            <a:spAutoFit/>
          </a:bodyPr>
          <a:lstStyle/>
          <a:p>
            <a:r>
              <a:rPr lang="fr-FR" dirty="0" err="1" smtClean="0"/>
              <a:t>Domus</a:t>
            </a:r>
            <a:r>
              <a:rPr lang="fr-FR" dirty="0" smtClean="0"/>
              <a:t> d’Herculanum, (Italie du Sud)</a:t>
            </a:r>
            <a:endParaRPr lang="fr-FR" dirty="0"/>
          </a:p>
        </p:txBody>
      </p:sp>
    </p:spTree>
    <p:extLst>
      <p:ext uri="{BB962C8B-B14F-4D97-AF65-F5344CB8AC3E}">
        <p14:creationId xmlns:p14="http://schemas.microsoft.com/office/powerpoint/2010/main" val="195567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5759.jpg"/>
          <p:cNvPicPr>
            <a:picLocks noGrp="1" noChangeAspect="1"/>
          </p:cNvPicPr>
          <p:nvPr>
            <p:ph idx="1"/>
          </p:nvPr>
        </p:nvPicPr>
        <p:blipFill>
          <a:blip r:embed="rId2" cstate="email">
            <a:extLst>
              <a:ext uri="{28A0092B-C50C-407E-A947-70E740481C1C}">
                <a14:useLocalDpi xmlns:a14="http://schemas.microsoft.com/office/drawing/2010/main"/>
              </a:ext>
            </a:extLst>
          </a:blip>
          <a:srcRect l="-6244" r="-6244"/>
          <a:stretch>
            <a:fillRect/>
          </a:stretch>
        </p:blipFill>
        <p:spPr>
          <a:xfrm>
            <a:off x="1090613" y="948263"/>
            <a:ext cx="7164387" cy="4776787"/>
          </a:xfrm>
        </p:spPr>
      </p:pic>
      <p:sp>
        <p:nvSpPr>
          <p:cNvPr id="5" name="ZoneTexte 4"/>
          <p:cNvSpPr txBox="1"/>
          <p:nvPr/>
        </p:nvSpPr>
        <p:spPr>
          <a:xfrm>
            <a:off x="2606478" y="1232047"/>
            <a:ext cx="1743971" cy="369332"/>
          </a:xfrm>
          <a:prstGeom prst="rect">
            <a:avLst/>
          </a:prstGeom>
          <a:noFill/>
        </p:spPr>
        <p:txBody>
          <a:bodyPr wrap="square" rtlCol="0">
            <a:spAutoFit/>
          </a:bodyPr>
          <a:lstStyle/>
          <a:p>
            <a:r>
              <a:rPr lang="fr-FR" dirty="0" smtClean="0"/>
              <a:t>Forum, Rome</a:t>
            </a:r>
            <a:endParaRPr lang="fr-FR" dirty="0"/>
          </a:p>
        </p:txBody>
      </p:sp>
    </p:spTree>
    <p:extLst>
      <p:ext uri="{BB962C8B-B14F-4D97-AF65-F5344CB8AC3E}">
        <p14:creationId xmlns:p14="http://schemas.microsoft.com/office/powerpoint/2010/main" val="9467102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0;domus4.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5806" r="-5806"/>
          <a:stretch>
            <a:fillRect/>
          </a:stretch>
        </p:blipFill>
        <p:spPr>
          <a:xfrm>
            <a:off x="2768599" y="1077913"/>
            <a:ext cx="5808663" cy="3903277"/>
          </a:xfrm>
        </p:spPr>
      </p:pic>
      <p:sp>
        <p:nvSpPr>
          <p:cNvPr id="2" name="ZoneTexte 1"/>
          <p:cNvSpPr txBox="1"/>
          <p:nvPr/>
        </p:nvSpPr>
        <p:spPr>
          <a:xfrm>
            <a:off x="927100" y="2438400"/>
            <a:ext cx="1955800" cy="2585323"/>
          </a:xfrm>
          <a:prstGeom prst="rect">
            <a:avLst/>
          </a:prstGeom>
          <a:noFill/>
        </p:spPr>
        <p:txBody>
          <a:bodyPr wrap="square" rtlCol="0">
            <a:spAutoFit/>
          </a:bodyPr>
          <a:lstStyle/>
          <a:p>
            <a:r>
              <a:rPr lang="fr-FR" dirty="0" err="1" smtClean="0"/>
              <a:t>Domus</a:t>
            </a:r>
            <a:r>
              <a:rPr lang="fr-FR" dirty="0" smtClean="0"/>
              <a:t> d’Herculanum (Italie du Sud).</a:t>
            </a:r>
          </a:p>
          <a:p>
            <a:r>
              <a:rPr lang="fr-FR" dirty="0" smtClean="0"/>
              <a:t>Le bassin = impluvium  pour recevoir l’eau de pluie.</a:t>
            </a:r>
          </a:p>
          <a:p>
            <a:r>
              <a:rPr lang="fr-FR" dirty="0" smtClean="0"/>
              <a:t>La pièce se nomme atrium.</a:t>
            </a:r>
            <a:endParaRPr lang="fr-FR" dirty="0"/>
          </a:p>
        </p:txBody>
      </p:sp>
    </p:spTree>
    <p:extLst>
      <p:ext uri="{BB962C8B-B14F-4D97-AF65-F5344CB8AC3E}">
        <p14:creationId xmlns:p14="http://schemas.microsoft.com/office/powerpoint/2010/main" val="751929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Maisons des plébéiens</a:t>
            </a:r>
            <a:endParaRPr lang="fr-FR" dirty="0"/>
          </a:p>
        </p:txBody>
      </p:sp>
      <p:sp>
        <p:nvSpPr>
          <p:cNvPr id="3" name="Espace réservé du contenu 2"/>
          <p:cNvSpPr>
            <a:spLocks noGrp="1"/>
          </p:cNvSpPr>
          <p:nvPr>
            <p:ph idx="1"/>
          </p:nvPr>
        </p:nvSpPr>
        <p:spPr/>
        <p:txBody>
          <a:bodyPr>
            <a:normAutofit fontScale="92500" lnSpcReduction="10000"/>
          </a:bodyPr>
          <a:lstStyle/>
          <a:p>
            <a:pPr lvl="0"/>
            <a:r>
              <a:rPr lang="fr-CA" dirty="0" smtClean="0"/>
              <a:t>habitaient </a:t>
            </a:r>
            <a:r>
              <a:rPr lang="fr-CA" dirty="0"/>
              <a:t>dans des </a:t>
            </a:r>
            <a:r>
              <a:rPr lang="fr-CA" i="1" dirty="0" err="1"/>
              <a:t>insulae</a:t>
            </a:r>
            <a:r>
              <a:rPr lang="fr-CA" dirty="0"/>
              <a:t> (logements multiples à étages).</a:t>
            </a:r>
          </a:p>
          <a:p>
            <a:pPr lvl="0"/>
            <a:r>
              <a:rPr lang="fr-CA" dirty="0"/>
              <a:t>Pouvaient compter jusqu’à 7 étages</a:t>
            </a:r>
          </a:p>
          <a:p>
            <a:pPr lvl="0"/>
            <a:r>
              <a:rPr lang="fr-CA" dirty="0"/>
              <a:t>Pas de système d’eau ni d’</a:t>
            </a:r>
            <a:r>
              <a:rPr lang="fr-CA" dirty="0" err="1"/>
              <a:t>égoût</a:t>
            </a:r>
            <a:endParaRPr lang="fr-CA" dirty="0"/>
          </a:p>
          <a:p>
            <a:pPr lvl="0"/>
            <a:r>
              <a:rPr lang="fr-CA" dirty="0"/>
              <a:t>Pas de cheminées</a:t>
            </a:r>
          </a:p>
          <a:p>
            <a:pPr lvl="0"/>
            <a:r>
              <a:rPr lang="fr-CA" dirty="0"/>
              <a:t>Danger constant d’incendie :  les maisons étant collées les unes sur les autres</a:t>
            </a:r>
          </a:p>
          <a:p>
            <a:pPr lvl="0"/>
            <a:r>
              <a:rPr lang="fr-CA" dirty="0"/>
              <a:t>46 000 </a:t>
            </a:r>
            <a:r>
              <a:rPr lang="fr-CA" i="1" dirty="0" err="1"/>
              <a:t>insulae</a:t>
            </a:r>
            <a:r>
              <a:rPr lang="fr-CA" dirty="0"/>
              <a:t> sous Constantin à Rome.</a:t>
            </a:r>
          </a:p>
          <a:p>
            <a:endParaRPr lang="fr-FR" dirty="0"/>
          </a:p>
        </p:txBody>
      </p:sp>
    </p:spTree>
    <p:extLst>
      <p:ext uri="{BB962C8B-B14F-4D97-AF65-F5344CB8AC3E}">
        <p14:creationId xmlns:p14="http://schemas.microsoft.com/office/powerpoint/2010/main" val="659686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insula.jpg                                                     00084D2C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24798" b="-24798"/>
          <a:stretch>
            <a:fillRect/>
          </a:stretch>
        </p:blipFill>
        <p:spPr bwMode="auto">
          <a:xfrm>
            <a:off x="942092" y="357188"/>
            <a:ext cx="71755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082016" y="4627948"/>
            <a:ext cx="5633159" cy="369332"/>
          </a:xfrm>
          <a:prstGeom prst="rect">
            <a:avLst/>
          </a:prstGeom>
          <a:noFill/>
        </p:spPr>
        <p:txBody>
          <a:bodyPr wrap="square" rtlCol="0">
            <a:spAutoFit/>
          </a:bodyPr>
          <a:lstStyle/>
          <a:p>
            <a:r>
              <a:rPr lang="fr-FR" dirty="0" smtClean="0"/>
              <a:t>Dessin illustrant une insula, à Ostie (près de Rome)</a:t>
            </a:r>
            <a:endParaRPr lang="fr-FR" dirty="0"/>
          </a:p>
        </p:txBody>
      </p:sp>
    </p:spTree>
    <p:extLst>
      <p:ext uri="{BB962C8B-B14F-4D97-AF65-F5344CB8AC3E}">
        <p14:creationId xmlns:p14="http://schemas.microsoft.com/office/powerpoint/2010/main" val="2012834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périls de la ville</a:t>
            </a:r>
            <a:endParaRPr lang="fr-FR" dirty="0"/>
          </a:p>
        </p:txBody>
      </p:sp>
      <p:sp>
        <p:nvSpPr>
          <p:cNvPr id="3" name="Espace réservé du contenu 2"/>
          <p:cNvSpPr>
            <a:spLocks noGrp="1"/>
          </p:cNvSpPr>
          <p:nvPr>
            <p:ph idx="1"/>
          </p:nvPr>
        </p:nvSpPr>
        <p:spPr>
          <a:xfrm>
            <a:off x="764043" y="2126832"/>
            <a:ext cx="7526861" cy="3654847"/>
          </a:xfrm>
        </p:spPr>
        <p:txBody>
          <a:bodyPr>
            <a:normAutofit fontScale="92500" lnSpcReduction="20000"/>
          </a:bodyPr>
          <a:lstStyle/>
          <a:p>
            <a:r>
              <a:rPr lang="fr-CA" dirty="0"/>
              <a:t>"Considère maintenant les périls d’une autre sorte auxquels on est exposé la nuit, le vaste espace qui sépare du sol les toits juchés en l’air d’où un tesson vient vous frapper le crâne, combien de fois des vases fêlés et ébréchés tombent des fenêtres, et de quelle trace profonde ils marquent et entament le pavé. C’est s’exposer au reproche de négligence et ne pas prévoir les accidents subis, que de s’en aller souper sans avoir fait son testament. Tant il est vrai que le passant a autant de chances de mort qu’il rencontre la nuit de fenêtres ouvertes où l’on ne dort pas. Ne souhaitez qu’une chose, et puisse ce </a:t>
            </a:r>
            <a:r>
              <a:rPr lang="fr-CA" dirty="0" err="1"/>
              <a:t>voeu</a:t>
            </a:r>
            <a:r>
              <a:rPr lang="fr-CA" dirty="0"/>
              <a:t> modeste s’accomplir pour vous, c’est qu’on se contente de vous inonder du contenu de larges bassins!"</a:t>
            </a:r>
          </a:p>
          <a:p>
            <a:r>
              <a:rPr lang="fr-CA" dirty="0"/>
              <a:t>(Juvénal, Satires, III, 232-277)</a:t>
            </a:r>
          </a:p>
          <a:p>
            <a:endParaRPr lang="fr-FR" dirty="0"/>
          </a:p>
        </p:txBody>
      </p:sp>
    </p:spTree>
    <p:extLst>
      <p:ext uri="{BB962C8B-B14F-4D97-AF65-F5344CB8AC3E}">
        <p14:creationId xmlns:p14="http://schemas.microsoft.com/office/powerpoint/2010/main" val="2138671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illa_casale3.pdf"/>
          <p:cNvPicPr>
            <a:picLocks noGrp="1" noChangeAspect="1"/>
          </p:cNvPicPr>
          <p:nvPr>
            <p:ph idx="1"/>
          </p:nvPr>
        </p:nvPicPr>
        <p:blipFill>
          <a:blip r:embed="rId2" cstate="email">
            <a:extLst>
              <a:ext uri="{28A0092B-C50C-407E-A947-70E740481C1C}">
                <a14:useLocalDpi xmlns:a14="http://schemas.microsoft.com/office/drawing/2010/main"/>
              </a:ext>
            </a:extLst>
          </a:blip>
          <a:srcRect l="-46691" r="-46691"/>
          <a:stretch>
            <a:fillRect/>
          </a:stretch>
        </p:blipFill>
        <p:spPr>
          <a:xfrm rot="5400000">
            <a:off x="-599393" y="197479"/>
            <a:ext cx="9739142" cy="6517441"/>
          </a:xfrm>
        </p:spPr>
      </p:pic>
      <p:sp>
        <p:nvSpPr>
          <p:cNvPr id="5" name="ZoneTexte 4"/>
          <p:cNvSpPr txBox="1"/>
          <p:nvPr/>
        </p:nvSpPr>
        <p:spPr>
          <a:xfrm>
            <a:off x="7582134" y="2243538"/>
            <a:ext cx="866964" cy="1477328"/>
          </a:xfrm>
          <a:prstGeom prst="rect">
            <a:avLst/>
          </a:prstGeom>
          <a:noFill/>
        </p:spPr>
        <p:txBody>
          <a:bodyPr wrap="square" rtlCol="0">
            <a:spAutoFit/>
          </a:bodyPr>
          <a:lstStyle/>
          <a:p>
            <a:r>
              <a:rPr lang="fr-FR" dirty="0" smtClean="0"/>
              <a:t>Villa </a:t>
            </a:r>
            <a:r>
              <a:rPr lang="fr-FR" dirty="0" err="1" smtClean="0"/>
              <a:t>Casale</a:t>
            </a:r>
            <a:r>
              <a:rPr lang="fr-FR" dirty="0" smtClean="0"/>
              <a:t> en Sicile, 4</a:t>
            </a:r>
            <a:r>
              <a:rPr lang="fr-FR" baseline="30000" dirty="0" smtClean="0"/>
              <a:t>e</a:t>
            </a:r>
            <a:r>
              <a:rPr lang="fr-FR" dirty="0" smtClean="0"/>
              <a:t> s.</a:t>
            </a:r>
            <a:endParaRPr lang="fr-FR" dirty="0"/>
          </a:p>
        </p:txBody>
      </p:sp>
    </p:spTree>
    <p:extLst>
      <p:ext uri="{BB962C8B-B14F-4D97-AF65-F5344CB8AC3E}">
        <p14:creationId xmlns:p14="http://schemas.microsoft.com/office/powerpoint/2010/main" val="3952247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illa.pdf"/>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35050" y="1041400"/>
            <a:ext cx="7315200" cy="4776788"/>
          </a:xfrm>
        </p:spPr>
      </p:pic>
      <p:sp>
        <p:nvSpPr>
          <p:cNvPr id="5" name="ZoneTexte 4"/>
          <p:cNvSpPr txBox="1"/>
          <p:nvPr/>
        </p:nvSpPr>
        <p:spPr>
          <a:xfrm>
            <a:off x="6312107" y="4646785"/>
            <a:ext cx="1718719" cy="646331"/>
          </a:xfrm>
          <a:prstGeom prst="rect">
            <a:avLst/>
          </a:prstGeom>
          <a:noFill/>
        </p:spPr>
        <p:txBody>
          <a:bodyPr wrap="square" rtlCol="0">
            <a:spAutoFit/>
          </a:bodyPr>
          <a:lstStyle/>
          <a:p>
            <a:r>
              <a:rPr lang="fr-FR" dirty="0" smtClean="0"/>
              <a:t>Plan d’une </a:t>
            </a:r>
            <a:r>
              <a:rPr lang="fr-FR" smtClean="0"/>
              <a:t>villa romaine.</a:t>
            </a:r>
            <a:endParaRPr lang="fr-FR"/>
          </a:p>
        </p:txBody>
      </p:sp>
    </p:spTree>
    <p:extLst>
      <p:ext uri="{BB962C8B-B14F-4D97-AF65-F5344CB8AC3E}">
        <p14:creationId xmlns:p14="http://schemas.microsoft.com/office/powerpoint/2010/main" val="2915709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Plan d’une ville à la romaine</a:t>
            </a:r>
          </a:p>
        </p:txBody>
      </p:sp>
      <p:sp>
        <p:nvSpPr>
          <p:cNvPr id="3" name="Espace réservé du contenu 2"/>
          <p:cNvSpPr>
            <a:spLocks noGrp="1"/>
          </p:cNvSpPr>
          <p:nvPr>
            <p:ph idx="1"/>
          </p:nvPr>
        </p:nvSpPr>
        <p:spPr/>
        <p:txBody>
          <a:bodyPr/>
          <a:lstStyle/>
          <a:p>
            <a:r>
              <a:rPr lang="fr-FR" dirty="0"/>
              <a:t>Remparts, murailles avec portes et tours</a:t>
            </a:r>
          </a:p>
          <a:p>
            <a:r>
              <a:rPr lang="fr-FR" dirty="0"/>
              <a:t>Rues quadrillées: </a:t>
            </a:r>
            <a:r>
              <a:rPr lang="fr-FR" dirty="0" err="1"/>
              <a:t>décumanus</a:t>
            </a:r>
            <a:r>
              <a:rPr lang="fr-FR" dirty="0"/>
              <a:t> et </a:t>
            </a:r>
            <a:r>
              <a:rPr lang="fr-FR" dirty="0" err="1"/>
              <a:t>cardo</a:t>
            </a:r>
            <a:endParaRPr lang="fr-FR" dirty="0"/>
          </a:p>
          <a:p>
            <a:r>
              <a:rPr lang="fr-FR" dirty="0"/>
              <a:t>Monuments: </a:t>
            </a:r>
          </a:p>
          <a:p>
            <a:pPr lvl="1"/>
            <a:r>
              <a:rPr lang="fr-FR" dirty="0"/>
              <a:t>Forum, théâtre, amphithéâtre, cirque, temples,</a:t>
            </a:r>
          </a:p>
          <a:p>
            <a:pPr lvl="1"/>
            <a:r>
              <a:rPr lang="fr-FR" dirty="0"/>
              <a:t>Aqueducs, thermes, habitations</a:t>
            </a:r>
          </a:p>
        </p:txBody>
      </p:sp>
    </p:spTree>
    <p:extLst>
      <p:ext uri="{BB962C8B-B14F-4D97-AF65-F5344CB8AC3E}">
        <p14:creationId xmlns:p14="http://schemas.microsoft.com/office/powerpoint/2010/main" val="2386686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ville_tongre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5360" y="-2141418"/>
            <a:ext cx="7562478" cy="9786736"/>
          </a:xfrm>
          <a:prstGeom prst="rect">
            <a:avLst/>
          </a:prstGeom>
        </p:spPr>
      </p:pic>
      <p:sp>
        <p:nvSpPr>
          <p:cNvPr id="3" name="ZoneTexte 2"/>
          <p:cNvSpPr txBox="1"/>
          <p:nvPr/>
        </p:nvSpPr>
        <p:spPr>
          <a:xfrm>
            <a:off x="2509633" y="4525101"/>
            <a:ext cx="2623707" cy="646331"/>
          </a:xfrm>
          <a:prstGeom prst="rect">
            <a:avLst/>
          </a:prstGeom>
          <a:noFill/>
        </p:spPr>
        <p:txBody>
          <a:bodyPr wrap="square" rtlCol="0">
            <a:spAutoFit/>
          </a:bodyPr>
          <a:lstStyle/>
          <a:p>
            <a:r>
              <a:rPr lang="fr-FR" dirty="0" smtClean="0"/>
              <a:t>Plan de la ville de Tongres, Belgique.</a:t>
            </a:r>
            <a:endParaRPr lang="fr-FR" dirty="0"/>
          </a:p>
        </p:txBody>
      </p:sp>
    </p:spTree>
    <p:extLst>
      <p:ext uri="{BB962C8B-B14F-4D97-AF65-F5344CB8AC3E}">
        <p14:creationId xmlns:p14="http://schemas.microsoft.com/office/powerpoint/2010/main" val="419488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dirty="0" smtClean="0"/>
              <a:t>La semaine prochaine: </a:t>
            </a:r>
            <a:br>
              <a:rPr lang="fr-FR" sz="2000" dirty="0" smtClean="0"/>
            </a:br>
            <a:r>
              <a:rPr lang="fr-FR" sz="2000" dirty="0" smtClean="0"/>
              <a:t>l’influence de l’architecture religieuse et de l’art</a:t>
            </a:r>
            <a:endParaRPr lang="fr-FR" sz="2000" dirty="0"/>
          </a:p>
        </p:txBody>
      </p:sp>
      <p:sp>
        <p:nvSpPr>
          <p:cNvPr id="3" name="Espace réservé du contenu 2"/>
          <p:cNvSpPr>
            <a:spLocks noGrp="1"/>
          </p:cNvSpPr>
          <p:nvPr>
            <p:ph idx="1"/>
          </p:nvPr>
        </p:nvSpPr>
        <p:spPr/>
        <p:txBody>
          <a:bodyPr>
            <a:normAutofit fontScale="70000" lnSpcReduction="20000"/>
          </a:bodyPr>
          <a:lstStyle/>
          <a:p>
            <a:pPr marL="457200" lvl="1" indent="-457200">
              <a:lnSpc>
                <a:spcPct val="150000"/>
              </a:lnSpc>
              <a:buAutoNum type="arabicPeriod"/>
            </a:pPr>
            <a:r>
              <a:rPr lang="fr-CA" sz="2400" dirty="0" smtClean="0"/>
              <a:t>Temples</a:t>
            </a:r>
          </a:p>
          <a:p>
            <a:pPr marL="457200" lvl="1" indent="-457200">
              <a:lnSpc>
                <a:spcPct val="150000"/>
              </a:lnSpc>
              <a:buAutoNum type="arabicPeriod"/>
            </a:pPr>
            <a:r>
              <a:rPr lang="fr-CA" sz="2400" dirty="0" smtClean="0"/>
              <a:t>Ponts </a:t>
            </a:r>
          </a:p>
          <a:p>
            <a:pPr marL="457200" lvl="1" indent="-457200">
              <a:lnSpc>
                <a:spcPct val="150000"/>
              </a:lnSpc>
              <a:buAutoNum type="arabicPeriod"/>
            </a:pPr>
            <a:r>
              <a:rPr lang="fr-CA" sz="2400" dirty="0" smtClean="0"/>
              <a:t>Sculpture </a:t>
            </a:r>
          </a:p>
          <a:p>
            <a:pPr marL="457200" lvl="1" indent="-457200">
              <a:lnSpc>
                <a:spcPct val="150000"/>
              </a:lnSpc>
              <a:buAutoNum type="arabicPeriod"/>
            </a:pPr>
            <a:r>
              <a:rPr lang="fr-CA" sz="2400" dirty="0" smtClean="0"/>
              <a:t>Peintures</a:t>
            </a:r>
          </a:p>
          <a:p>
            <a:pPr marL="457200" lvl="1" indent="-457200">
              <a:lnSpc>
                <a:spcPct val="150000"/>
              </a:lnSpc>
              <a:buAutoNum type="arabicPeriod"/>
            </a:pPr>
            <a:r>
              <a:rPr lang="fr-CA" sz="2400" dirty="0"/>
              <a:t>Mosaïques</a:t>
            </a:r>
            <a:endParaRPr lang="fr-CA" sz="2400" dirty="0" smtClean="0"/>
          </a:p>
          <a:p>
            <a:pPr marL="457200" lvl="1" indent="-457200">
              <a:lnSpc>
                <a:spcPct val="150000"/>
              </a:lnSpc>
              <a:buAutoNum type="arabicPeriod"/>
            </a:pPr>
            <a:r>
              <a:rPr lang="fr-CA" sz="2400" dirty="0" smtClean="0"/>
              <a:t>Céramique </a:t>
            </a:r>
          </a:p>
          <a:p>
            <a:pPr marL="457200" lvl="1" indent="-457200">
              <a:lnSpc>
                <a:spcPct val="150000"/>
              </a:lnSpc>
              <a:buAutoNum type="arabicPeriod"/>
            </a:pPr>
            <a:r>
              <a:rPr lang="fr-CA" sz="2400" dirty="0" smtClean="0"/>
              <a:t>Inscriptions et ouvrages littéraires</a:t>
            </a:r>
            <a:endParaRPr lang="fr-CA" sz="2400" dirty="0"/>
          </a:p>
        </p:txBody>
      </p:sp>
    </p:spTree>
    <p:extLst>
      <p:ext uri="{BB962C8B-B14F-4D97-AF65-F5344CB8AC3E}">
        <p14:creationId xmlns:p14="http://schemas.microsoft.com/office/powerpoint/2010/main" val="225775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09-25 à 20.31.02.png"/>
          <p:cNvPicPr>
            <a:picLocks noGrp="1" noChangeAspect="1"/>
          </p:cNvPicPr>
          <p:nvPr>
            <p:ph idx="1"/>
          </p:nvPr>
        </p:nvPicPr>
        <p:blipFill>
          <a:blip r:embed="rId2" cstate="email">
            <a:extLst>
              <a:ext uri="{28A0092B-C50C-407E-A947-70E740481C1C}">
                <a14:useLocalDpi xmlns:a14="http://schemas.microsoft.com/office/drawing/2010/main"/>
              </a:ext>
            </a:extLst>
          </a:blip>
          <a:srcRect l="-3611" r="-3611"/>
          <a:stretch>
            <a:fillRect/>
          </a:stretch>
        </p:blipFill>
        <p:spPr>
          <a:xfrm>
            <a:off x="996950" y="1074738"/>
            <a:ext cx="7286625" cy="4708525"/>
          </a:xfrm>
        </p:spPr>
      </p:pic>
    </p:spTree>
    <p:extLst>
      <p:ext uri="{BB962C8B-B14F-4D97-AF65-F5344CB8AC3E}">
        <p14:creationId xmlns:p14="http://schemas.microsoft.com/office/powerpoint/2010/main" val="189356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09-23 à 21.20.44.png"/>
          <p:cNvPicPr>
            <a:picLocks noGrp="1" noChangeAspect="1"/>
          </p:cNvPicPr>
          <p:nvPr>
            <p:ph idx="1"/>
          </p:nvPr>
        </p:nvPicPr>
        <p:blipFill>
          <a:blip r:embed="rId2" cstate="email">
            <a:extLst>
              <a:ext uri="{28A0092B-C50C-407E-A947-70E740481C1C}">
                <a14:useLocalDpi xmlns:a14="http://schemas.microsoft.com/office/drawing/2010/main"/>
              </a:ext>
            </a:extLst>
          </a:blip>
          <a:srcRect l="-1527" r="-1527"/>
          <a:stretch>
            <a:fillRect/>
          </a:stretch>
        </p:blipFill>
        <p:spPr>
          <a:xfrm>
            <a:off x="722801" y="1016000"/>
            <a:ext cx="7405687" cy="4913313"/>
          </a:xfrm>
        </p:spPr>
      </p:pic>
    </p:spTree>
    <p:extLst>
      <p:ext uri="{BB962C8B-B14F-4D97-AF65-F5344CB8AC3E}">
        <p14:creationId xmlns:p14="http://schemas.microsoft.com/office/powerpoint/2010/main" val="22748255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2930.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23938" y="1014413"/>
            <a:ext cx="7335837" cy="4795837"/>
          </a:xfrm>
        </p:spPr>
      </p:pic>
      <p:sp>
        <p:nvSpPr>
          <p:cNvPr id="5" name="ZoneTexte 4"/>
          <p:cNvSpPr txBox="1"/>
          <p:nvPr/>
        </p:nvSpPr>
        <p:spPr>
          <a:xfrm>
            <a:off x="3686982" y="5421007"/>
            <a:ext cx="3260468" cy="369332"/>
          </a:xfrm>
          <a:prstGeom prst="rect">
            <a:avLst/>
          </a:prstGeom>
          <a:noFill/>
        </p:spPr>
        <p:txBody>
          <a:bodyPr wrap="square" rtlCol="0">
            <a:spAutoFit/>
          </a:bodyPr>
          <a:lstStyle/>
          <a:p>
            <a:r>
              <a:rPr lang="fr-FR" dirty="0" smtClean="0"/>
              <a:t>Forum en Croatie (Zadar)</a:t>
            </a:r>
            <a:endParaRPr lang="fr-FR" dirty="0"/>
          </a:p>
        </p:txBody>
      </p:sp>
    </p:spTree>
    <p:extLst>
      <p:ext uri="{BB962C8B-B14F-4D97-AF65-F5344CB8AC3E}">
        <p14:creationId xmlns:p14="http://schemas.microsoft.com/office/powerpoint/2010/main" val="30477636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urie.jpg"/>
          <p:cNvPicPr>
            <a:picLocks noGrp="1" noChangeAspect="1"/>
          </p:cNvPicPr>
          <p:nvPr>
            <p:ph idx="1"/>
          </p:nvPr>
        </p:nvPicPr>
        <p:blipFill>
          <a:blip r:embed="rId2" cstate="email">
            <a:extLst>
              <a:ext uri="{28A0092B-C50C-407E-A947-70E740481C1C}">
                <a14:useLocalDpi xmlns:a14="http://schemas.microsoft.com/office/drawing/2010/main"/>
              </a:ext>
            </a:extLst>
          </a:blip>
          <a:srcRect l="-64257" r="-64257"/>
          <a:stretch>
            <a:fillRect/>
          </a:stretch>
        </p:blipFill>
        <p:spPr>
          <a:xfrm>
            <a:off x="-1027912" y="898359"/>
            <a:ext cx="7264400" cy="4238625"/>
          </a:xfrm>
        </p:spPr>
      </p:pic>
      <p:sp>
        <p:nvSpPr>
          <p:cNvPr id="5" name="ZoneTexte 4"/>
          <p:cNvSpPr txBox="1"/>
          <p:nvPr/>
        </p:nvSpPr>
        <p:spPr>
          <a:xfrm>
            <a:off x="5622686" y="2454254"/>
            <a:ext cx="1598327" cy="1200329"/>
          </a:xfrm>
          <a:prstGeom prst="rect">
            <a:avLst/>
          </a:prstGeom>
          <a:noFill/>
        </p:spPr>
        <p:txBody>
          <a:bodyPr wrap="square" rtlCol="0">
            <a:spAutoFit/>
          </a:bodyPr>
          <a:lstStyle/>
          <a:p>
            <a:r>
              <a:rPr lang="fr-FR" dirty="0" smtClean="0"/>
              <a:t>La Curie romaine où se réunissaient les Sénateurs (300)</a:t>
            </a:r>
            <a:endParaRPr lang="fr-FR" dirty="0"/>
          </a:p>
        </p:txBody>
      </p:sp>
    </p:spTree>
    <p:extLst>
      <p:ext uri="{BB962C8B-B14F-4D97-AF65-F5344CB8AC3E}">
        <p14:creationId xmlns:p14="http://schemas.microsoft.com/office/powerpoint/2010/main" val="271197855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manis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ravate noir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romanisation.thmx</Template>
  <TotalTime>11011</TotalTime>
  <Words>1731</Words>
  <Application>Microsoft Macintosh PowerPoint</Application>
  <PresentationFormat>Présentation à l'écran (4:3)</PresentationFormat>
  <Paragraphs>184</Paragraphs>
  <Slides>58</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58</vt:i4>
      </vt:variant>
    </vt:vector>
  </HeadingPairs>
  <TitlesOfParts>
    <vt:vector size="60" baseType="lpstr">
      <vt:lpstr>romanisation</vt:lpstr>
      <vt:lpstr>Microsoft Organigramme hiérarchique</vt:lpstr>
      <vt:lpstr>Les rois du monde :   les Romains de l’Antiquité cours 3</vt:lpstr>
      <vt:lpstr>Des traces « politiques »</vt:lpstr>
      <vt:lpstr>Lieu de la vie politique: Le forum</vt:lpstr>
      <vt:lpstr>forum</vt:lpstr>
      <vt:lpstr>Présentation PowerPoint</vt:lpstr>
      <vt:lpstr>Présentation PowerPoint</vt:lpstr>
      <vt:lpstr>Présentation PowerPoint</vt:lpstr>
      <vt:lpstr>Présentation PowerPoint</vt:lpstr>
      <vt:lpstr>Présentation PowerPoint</vt:lpstr>
      <vt:lpstr>2. Des arcs de triomphe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3.Des colonnes commémoratives</vt:lpstr>
      <vt:lpstr>Présentation PowerPoint</vt:lpstr>
      <vt:lpstr>Présentation PowerPoint</vt:lpstr>
      <vt:lpstr>La colonne de Trajan</vt:lpstr>
      <vt:lpstr>Présentation PowerPoint</vt:lpstr>
      <vt:lpstr>Présentation PowerPoint</vt:lpstr>
      <vt:lpstr>Présentation PowerPoint</vt:lpstr>
      <vt:lpstr>Colonne de Marc-AUrèle</vt:lpstr>
      <vt:lpstr>4. Les murailles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monnaie</vt:lpstr>
      <vt:lpstr>Métal utilisé</vt:lpstr>
      <vt:lpstr>Présentation PowerPoint</vt:lpstr>
      <vt:lpstr>Monnaie de Trajan</vt:lpstr>
      <vt:lpstr>Antonin le Pieux</vt:lpstr>
      <vt:lpstr>Présentation PowerPoint</vt:lpstr>
      <vt:lpstr>Monnaie romaine</vt:lpstr>
      <vt:lpstr>Symbole de sesterce</vt:lpstr>
      <vt:lpstr>Présentation PowerPoint</vt:lpstr>
      <vt:lpstr>L’argent n’a pas d’odeur</vt:lpstr>
      <vt:lpstr>6. Maisons des patriciens</vt:lpstr>
      <vt:lpstr>domus</vt:lpstr>
      <vt:lpstr>Présentation PowerPoint</vt:lpstr>
      <vt:lpstr>Présentation PowerPoint</vt:lpstr>
      <vt:lpstr>Présentation PowerPoint</vt:lpstr>
      <vt:lpstr>Présentation PowerPoint</vt:lpstr>
      <vt:lpstr>Maisons des plébéiens</vt:lpstr>
      <vt:lpstr>Présentation PowerPoint</vt:lpstr>
      <vt:lpstr>Les périls de la ville</vt:lpstr>
      <vt:lpstr>Présentation PowerPoint</vt:lpstr>
      <vt:lpstr>Présentation PowerPoint</vt:lpstr>
      <vt:lpstr>Plan d’une ville à la romaine</vt:lpstr>
      <vt:lpstr>Présentation PowerPoint</vt:lpstr>
      <vt:lpstr>La semaine prochaine:  l’influence de l’architecture religieuse et de l’art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évaluateur texte</dc:creator>
  <cp:lastModifiedBy>évaluateur texte</cp:lastModifiedBy>
  <cp:revision>107</cp:revision>
  <dcterms:created xsi:type="dcterms:W3CDTF">2016-03-12T00:58:16Z</dcterms:created>
  <dcterms:modified xsi:type="dcterms:W3CDTF">2016-09-28T13:23:43Z</dcterms:modified>
</cp:coreProperties>
</file>