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embeddings/oleObject1.bin" ContentType="application/vnd.openxmlformats-officedocument.oleObject"/>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1"/>
  </p:notesMasterIdLst>
  <p:sldIdLst>
    <p:sldId id="256" r:id="rId2"/>
    <p:sldId id="257" r:id="rId3"/>
    <p:sldId id="301" r:id="rId4"/>
    <p:sldId id="302" r:id="rId5"/>
    <p:sldId id="305" r:id="rId6"/>
    <p:sldId id="363" r:id="rId7"/>
    <p:sldId id="303" r:id="rId8"/>
    <p:sldId id="362" r:id="rId9"/>
    <p:sldId id="304" r:id="rId10"/>
    <p:sldId id="306" r:id="rId11"/>
    <p:sldId id="307" r:id="rId12"/>
    <p:sldId id="308" r:id="rId13"/>
    <p:sldId id="310" r:id="rId14"/>
    <p:sldId id="341" r:id="rId15"/>
    <p:sldId id="309" r:id="rId16"/>
    <p:sldId id="312" r:id="rId17"/>
    <p:sldId id="311" r:id="rId18"/>
    <p:sldId id="324" r:id="rId19"/>
    <p:sldId id="361" r:id="rId20"/>
    <p:sldId id="344" r:id="rId21"/>
    <p:sldId id="339" r:id="rId22"/>
    <p:sldId id="340" r:id="rId23"/>
    <p:sldId id="343" r:id="rId24"/>
    <p:sldId id="259" r:id="rId25"/>
    <p:sldId id="258" r:id="rId26"/>
    <p:sldId id="314" r:id="rId27"/>
    <p:sldId id="315" r:id="rId28"/>
    <p:sldId id="261" r:id="rId29"/>
    <p:sldId id="277" r:id="rId30"/>
    <p:sldId id="262" r:id="rId31"/>
    <p:sldId id="264" r:id="rId32"/>
    <p:sldId id="263" r:id="rId33"/>
    <p:sldId id="316" r:id="rId34"/>
    <p:sldId id="265" r:id="rId35"/>
    <p:sldId id="359" r:id="rId36"/>
    <p:sldId id="355" r:id="rId37"/>
    <p:sldId id="356" r:id="rId38"/>
    <p:sldId id="325" r:id="rId39"/>
    <p:sldId id="357" r:id="rId40"/>
    <p:sldId id="326" r:id="rId41"/>
    <p:sldId id="327" r:id="rId42"/>
    <p:sldId id="358" r:id="rId43"/>
    <p:sldId id="328" r:id="rId44"/>
    <p:sldId id="345" r:id="rId45"/>
    <p:sldId id="348" r:id="rId46"/>
    <p:sldId id="360" r:id="rId47"/>
    <p:sldId id="346" r:id="rId48"/>
    <p:sldId id="347" r:id="rId49"/>
    <p:sldId id="317" r:id="rId50"/>
    <p:sldId id="266" r:id="rId51"/>
    <p:sldId id="267" r:id="rId52"/>
    <p:sldId id="329" r:id="rId53"/>
    <p:sldId id="330" r:id="rId54"/>
    <p:sldId id="331" r:id="rId55"/>
    <p:sldId id="332" r:id="rId56"/>
    <p:sldId id="333" r:id="rId57"/>
    <p:sldId id="349" r:id="rId58"/>
    <p:sldId id="350" r:id="rId59"/>
    <p:sldId id="318" r:id="rId60"/>
    <p:sldId id="268" r:id="rId61"/>
    <p:sldId id="337" r:id="rId62"/>
    <p:sldId id="338" r:id="rId63"/>
    <p:sldId id="352" r:id="rId64"/>
    <p:sldId id="353" r:id="rId65"/>
    <p:sldId id="354" r:id="rId66"/>
    <p:sldId id="269" r:id="rId67"/>
    <p:sldId id="270" r:id="rId68"/>
    <p:sldId id="342" r:id="rId69"/>
    <p:sldId id="313" r:id="rId70"/>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30" d="100"/>
          <a:sy n="130" d="100"/>
        </p:scale>
        <p:origin x="-120" y="-40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notesMaster" Target="notesMasters/notesMaster1.xml"/><Relationship Id="rId72"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B43335-EBE5-8E4E-A432-F4905950FC7C}" type="datetimeFigureOut">
              <a:rPr lang="fr-FR" smtClean="0"/>
              <a:t>16-10-03</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D6F6B5-878E-A649-BE0D-EE53B1A521DF}" type="slidenum">
              <a:rPr lang="fr-FR" smtClean="0"/>
              <a:t>‹#›</a:t>
            </a:fld>
            <a:endParaRPr lang="fr-FR"/>
          </a:p>
        </p:txBody>
      </p:sp>
    </p:spTree>
    <p:extLst>
      <p:ext uri="{BB962C8B-B14F-4D97-AF65-F5344CB8AC3E}">
        <p14:creationId xmlns:p14="http://schemas.microsoft.com/office/powerpoint/2010/main" val="139443471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576B34C-900A-FF4E-B759-D86DB5180752}" type="slidenum">
              <a:rPr lang="fr-FR"/>
              <a:pPr>
                <a:defRPr/>
              </a:pPr>
              <a:t>28</a:t>
            </a:fld>
            <a:endParaRPr lang="fr-FR"/>
          </a:p>
        </p:txBody>
      </p:sp>
      <p:sp>
        <p:nvSpPr>
          <p:cNvPr id="30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0723" name="Rectangle 3"/>
          <p:cNvSpPr>
            <a:spLocks noGrp="1" noChangeArrowheads="1"/>
          </p:cNvSpPr>
          <p:nvPr>
            <p:ph type="body" idx="1"/>
          </p:nvPr>
        </p:nvSpPr>
        <p:spPr/>
        <p:txBody>
          <a:bodyPr/>
          <a:lstStyle/>
          <a:p>
            <a:pPr eaLnBrk="1" hangingPunct="1">
              <a:defRPr/>
            </a:pPr>
            <a:r>
              <a:rPr lang="fr-FR" smtClean="0">
                <a:cs typeface="+mn-cs"/>
              </a:rPr>
              <a:t>Orateur, Florence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A487298-1C10-A748-AFCA-756B5F8F1078}" type="slidenum">
              <a:rPr lang="fr-FR"/>
              <a:pPr>
                <a:defRPr/>
              </a:pPr>
              <a:t>30</a:t>
            </a:fld>
            <a:endParaRPr lang="fr-FR"/>
          </a:p>
        </p:txBody>
      </p:sp>
      <p:sp>
        <p:nvSpPr>
          <p:cNvPr id="1044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04451" name="Rectangle 3"/>
          <p:cNvSpPr>
            <a:spLocks noGrp="1" noChangeArrowheads="1"/>
          </p:cNvSpPr>
          <p:nvPr>
            <p:ph type="body" idx="1"/>
          </p:nvPr>
        </p:nvSpPr>
        <p:spPr/>
        <p:txBody>
          <a:bodyPr/>
          <a:lstStyle/>
          <a:p>
            <a:pPr eaLnBrk="1" hangingPunct="1">
              <a:defRPr/>
            </a:pPr>
            <a:r>
              <a:rPr lang="fr-FR" smtClean="0">
                <a:cs typeface="+mn-cs"/>
              </a:rPr>
              <a:t>Marc-Aurèle, Capitole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3D82B48-FA85-8B42-8F33-F4A0C6DA7016}" type="slidenum">
              <a:rPr lang="fr-FR"/>
              <a:pPr>
                <a:defRPr/>
              </a:pPr>
              <a:t>31</a:t>
            </a:fld>
            <a:endParaRPr lang="fr-FR"/>
          </a:p>
        </p:txBody>
      </p:sp>
      <p:sp>
        <p:nvSpPr>
          <p:cNvPr id="1136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3667" name="Rectangle 3"/>
          <p:cNvSpPr>
            <a:spLocks noGrp="1" noChangeArrowheads="1"/>
          </p:cNvSpPr>
          <p:nvPr>
            <p:ph type="body" idx="1"/>
          </p:nvPr>
        </p:nvSpPr>
        <p:spPr/>
        <p:txBody>
          <a:bodyPr/>
          <a:lstStyle/>
          <a:p>
            <a:pPr eaLnBrk="1" hangingPunct="1">
              <a:defRPr/>
            </a:pPr>
            <a:r>
              <a:rPr lang="fr-FR" smtClean="0">
                <a:cs typeface="+mn-cs"/>
              </a:rPr>
              <a:t>Auguste, Vatican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ACCC1AF-53F9-A24F-B48A-3B4A931260A0}" type="slidenum">
              <a:rPr lang="fr-FR"/>
              <a:pPr>
                <a:defRPr/>
              </a:pPr>
              <a:t>32</a:t>
            </a:fld>
            <a:endParaRPr lang="fr-FR"/>
          </a:p>
        </p:txBody>
      </p:sp>
      <p:sp>
        <p:nvSpPr>
          <p:cNvPr id="1198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9811" name="Rectangle 3"/>
          <p:cNvSpPr>
            <a:spLocks noGrp="1" noChangeArrowheads="1"/>
          </p:cNvSpPr>
          <p:nvPr>
            <p:ph type="body" idx="1"/>
          </p:nvPr>
        </p:nvSpPr>
        <p:spPr/>
        <p:txBody>
          <a:bodyPr/>
          <a:lstStyle/>
          <a:p>
            <a:pPr eaLnBrk="1" hangingPunct="1">
              <a:defRPr/>
            </a:pPr>
            <a:r>
              <a:rPr lang="fr-FR" smtClean="0">
                <a:cs typeface="+mn-cs"/>
              </a:rPr>
              <a:t>Hercule, Vatican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17E49D6-84B1-CA4C-9513-6574B793626E}" type="slidenum">
              <a:rPr lang="fr-FR"/>
              <a:pPr>
                <a:defRPr/>
              </a:pPr>
              <a:t>50</a:t>
            </a:fld>
            <a:endParaRPr lang="fr-FR"/>
          </a:p>
        </p:txBody>
      </p:sp>
      <p:sp>
        <p:nvSpPr>
          <p:cNvPr id="116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6739" name="Rectangle 3"/>
          <p:cNvSpPr>
            <a:spLocks noGrp="1" noChangeArrowheads="1"/>
          </p:cNvSpPr>
          <p:nvPr>
            <p:ph type="body" idx="1"/>
          </p:nvPr>
        </p:nvSpPr>
        <p:spPr/>
        <p:txBody>
          <a:bodyPr/>
          <a:lstStyle/>
          <a:p>
            <a:pPr eaLnBrk="1" hangingPunct="1">
              <a:defRPr/>
            </a:pPr>
            <a:r>
              <a:rPr lang="fr-FR" smtClean="0">
                <a:cs typeface="+mn-cs"/>
              </a:rPr>
              <a:t>Académis de Platon, Naples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44056F7-51DF-6D40-97E7-9866C9EB8818}" type="slidenum">
              <a:rPr lang="fr-FR"/>
              <a:pPr>
                <a:defRPr/>
              </a:pPr>
              <a:t>51</a:t>
            </a:fld>
            <a:endParaRPr lang="fr-FR"/>
          </a:p>
        </p:txBody>
      </p:sp>
      <p:sp>
        <p:nvSpPr>
          <p:cNvPr id="117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7763" name="Rectangle 3"/>
          <p:cNvSpPr>
            <a:spLocks noGrp="1" noChangeArrowheads="1"/>
          </p:cNvSpPr>
          <p:nvPr>
            <p:ph type="body" idx="1"/>
          </p:nvPr>
        </p:nvSpPr>
        <p:spPr/>
        <p:txBody>
          <a:bodyPr/>
          <a:lstStyle/>
          <a:p>
            <a:pPr eaLnBrk="1" hangingPunct="1">
              <a:defRPr/>
            </a:pPr>
            <a:r>
              <a:rPr lang="fr-FR" smtClean="0">
                <a:cs typeface="+mn-cs"/>
              </a:rPr>
              <a:t>Alexandre et Darius, Naples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eaLnBrk="1" hangingPunct="1">
              <a:defRPr/>
            </a:pPr>
            <a:endParaRPr lang="fr-FR" smtClean="0">
              <a:cs typeface="+mn-cs"/>
            </a:endParaRPr>
          </a:p>
        </p:txBody>
      </p:sp>
      <p:sp>
        <p:nvSpPr>
          <p:cNvPr id="4" name="Espace réservé du numéro de diapositive 3"/>
          <p:cNvSpPr>
            <a:spLocks noGrp="1"/>
          </p:cNvSpPr>
          <p:nvPr>
            <p:ph type="sldNum" sz="quarter" idx="5"/>
          </p:nvPr>
        </p:nvSpPr>
        <p:spPr/>
        <p:txBody>
          <a:bodyPr/>
          <a:lstStyle/>
          <a:p>
            <a:pPr>
              <a:defRPr/>
            </a:pPr>
            <a:fld id="{3F0EF7F8-D621-9E41-9CEE-7B23DBEE5BB8}" type="slidenum">
              <a:rPr lang="fr-FR"/>
              <a:pPr>
                <a:defRPr/>
              </a:pPr>
              <a:t>67</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59280"/>
            <a:ext cx="6400800" cy="1295400"/>
          </a:xfrm>
        </p:spPr>
        <p:txBody>
          <a:bodyPr/>
          <a:lstStyle/>
          <a:p>
            <a:r>
              <a:rPr lang="fr-CA" smtClean="0"/>
              <a:t>Cliquez et modifiez le titre</a:t>
            </a:r>
            <a:endParaRPr lang="en-US" dirty="0"/>
          </a:p>
        </p:txBody>
      </p:sp>
      <p:pic>
        <p:nvPicPr>
          <p:cNvPr id="8" name="Picture 7" descr="flourish2.png"/>
          <p:cNvPicPr>
            <a:picLocks noChangeAspect="1"/>
          </p:cNvPicPr>
          <p:nvPr/>
        </p:nvPicPr>
        <p:blipFill>
          <a:blip r:embed="rId2" cstate="email">
            <a:duotone>
              <a:prstClr val="black"/>
              <a:schemeClr val="tx2">
                <a:tint val="45000"/>
                <a:satMod val="400000"/>
              </a:schemeClr>
            </a:duotone>
            <a:lum bright="-14000"/>
            <a:extLst>
              <a:ext uri="{28A0092B-C50C-407E-A947-70E740481C1C}">
                <a14:useLocalDpi xmlns:a14="http://schemas.microsoft.com/office/drawing/2010/main"/>
              </a:ext>
            </a:extLst>
          </a:blip>
          <a:stretch>
            <a:fillRect/>
          </a:stretch>
        </p:blipFill>
        <p:spPr>
          <a:xfrm>
            <a:off x="0" y="2801112"/>
            <a:ext cx="9144000" cy="932688"/>
          </a:xfrm>
          <a:prstGeom prst="rect">
            <a:avLst/>
          </a:prstGeom>
        </p:spPr>
      </p:pic>
      <p:sp>
        <p:nvSpPr>
          <p:cNvPr id="3" name="Subtitle 2"/>
          <p:cNvSpPr>
            <a:spLocks noGrp="1"/>
          </p:cNvSpPr>
          <p:nvPr>
            <p:ph type="subTitle" idx="1"/>
          </p:nvPr>
        </p:nvSpPr>
        <p:spPr>
          <a:xfrm>
            <a:off x="1371600" y="3429000"/>
            <a:ext cx="6400800" cy="762000"/>
          </a:xfrm>
        </p:spPr>
        <p:txBody>
          <a:bodyPr>
            <a:normAutofit/>
          </a:bodyPr>
          <a:lstStyle>
            <a:lvl1pPr marL="0" indent="0" algn="ctr">
              <a:buNone/>
              <a:defRPr sz="2000" i="1" baseline="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smtClean="0"/>
              <a:t>Cliquez pour modifier le style des sous-titres du masque</a:t>
            </a:r>
            <a:endParaRPr lang="en-US" dirty="0"/>
          </a:p>
        </p:txBody>
      </p:sp>
      <p:sp>
        <p:nvSpPr>
          <p:cNvPr id="4" name="Date Placeholder 3"/>
          <p:cNvSpPr>
            <a:spLocks noGrp="1"/>
          </p:cNvSpPr>
          <p:nvPr>
            <p:ph type="dt" sz="half" idx="10"/>
          </p:nvPr>
        </p:nvSpPr>
        <p:spPr bwMode="white"/>
        <p:txBody>
          <a:bodyPr/>
          <a:lstStyle/>
          <a:p>
            <a:fld id="{064307D8-CE4F-EB43-99A4-FA5E990A49D0}" type="datetimeFigureOut">
              <a:rPr lang="fr-FR" smtClean="0"/>
              <a:t>16-10-03</a:t>
            </a:fld>
            <a:endParaRPr lang="fr-FR"/>
          </a:p>
        </p:txBody>
      </p:sp>
      <p:sp>
        <p:nvSpPr>
          <p:cNvPr id="5" name="Footer Placeholder 4"/>
          <p:cNvSpPr>
            <a:spLocks noGrp="1"/>
          </p:cNvSpPr>
          <p:nvPr>
            <p:ph type="ftr" sz="quarter" idx="11"/>
          </p:nvPr>
        </p:nvSpPr>
        <p:spPr bwMode="white"/>
        <p:txBody>
          <a:bodyPr/>
          <a:lstStyle/>
          <a:p>
            <a:endParaRPr lang="fr-FR"/>
          </a:p>
        </p:txBody>
      </p:sp>
      <p:sp>
        <p:nvSpPr>
          <p:cNvPr id="6" name="Slide Number Placeholder 5"/>
          <p:cNvSpPr>
            <a:spLocks noGrp="1"/>
          </p:cNvSpPr>
          <p:nvPr>
            <p:ph type="sldNum" sz="quarter" idx="12"/>
          </p:nvPr>
        </p:nvSpPr>
        <p:spPr/>
        <p:txBody>
          <a:bodyPr/>
          <a:lstStyle/>
          <a:p>
            <a:fld id="{0234BE1D-6AFA-E840-9A2C-4B58F0BD7ECA}" type="slidenum">
              <a:rPr lang="fr-FR" smtClean="0"/>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mtClean="0"/>
              <a:t>Cliquez et modifiez le titre</a:t>
            </a:r>
            <a:endParaRPr lang="en-US"/>
          </a:p>
        </p:txBody>
      </p:sp>
      <p:sp>
        <p:nvSpPr>
          <p:cNvPr id="3" name="Vertical Text Placeholder 2"/>
          <p:cNvSpPr>
            <a:spLocks noGrp="1"/>
          </p:cNvSpPr>
          <p:nvPr>
            <p:ph type="body" orient="vert" idx="1"/>
          </p:nvPr>
        </p:nvSpPr>
        <p:spPr/>
        <p:txBody>
          <a:bodyPr vert="eaVert"/>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a:p>
        </p:txBody>
      </p:sp>
      <p:sp>
        <p:nvSpPr>
          <p:cNvPr id="4" name="Date Placeholder 3"/>
          <p:cNvSpPr>
            <a:spLocks noGrp="1"/>
          </p:cNvSpPr>
          <p:nvPr>
            <p:ph type="dt" sz="half" idx="10"/>
          </p:nvPr>
        </p:nvSpPr>
        <p:spPr/>
        <p:txBody>
          <a:bodyPr/>
          <a:lstStyle/>
          <a:p>
            <a:fld id="{064307D8-CE4F-EB43-99A4-FA5E990A49D0}" type="datetimeFigureOut">
              <a:rPr lang="fr-FR" smtClean="0"/>
              <a:t>16-10-03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234BE1D-6AFA-E840-9A2C-4B58F0BD7ECA}" type="slidenum">
              <a:rPr lang="fr-FR" smtClean="0"/>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09041"/>
            <a:ext cx="1295400" cy="4318000"/>
          </a:xfrm>
        </p:spPr>
        <p:txBody>
          <a:bodyPr vert="eaVert"/>
          <a:lstStyle/>
          <a:p>
            <a:r>
              <a:rPr lang="fr-CA" smtClean="0"/>
              <a:t>Cliquez et modifiez le titre</a:t>
            </a:r>
            <a:endParaRPr lang="en-US" dirty="0"/>
          </a:p>
        </p:txBody>
      </p:sp>
      <p:sp>
        <p:nvSpPr>
          <p:cNvPr id="3" name="Vertical Text Placeholder 2"/>
          <p:cNvSpPr>
            <a:spLocks noGrp="1"/>
          </p:cNvSpPr>
          <p:nvPr>
            <p:ph type="body" orient="vert" idx="1"/>
          </p:nvPr>
        </p:nvSpPr>
        <p:spPr>
          <a:xfrm>
            <a:off x="1295400" y="1219199"/>
            <a:ext cx="5181600" cy="4267201"/>
          </a:xfrm>
        </p:spPr>
        <p:txBody>
          <a:bodyPr vert="eaVert"/>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dirty="0"/>
          </a:p>
        </p:txBody>
      </p:sp>
      <p:sp>
        <p:nvSpPr>
          <p:cNvPr id="4" name="Date Placeholder 3"/>
          <p:cNvSpPr>
            <a:spLocks noGrp="1"/>
          </p:cNvSpPr>
          <p:nvPr>
            <p:ph type="dt" sz="half" idx="10"/>
          </p:nvPr>
        </p:nvSpPr>
        <p:spPr/>
        <p:txBody>
          <a:bodyPr/>
          <a:lstStyle/>
          <a:p>
            <a:fld id="{064307D8-CE4F-EB43-99A4-FA5E990A49D0}" type="datetimeFigureOut">
              <a:rPr lang="fr-FR" smtClean="0"/>
              <a:t>16-10-03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234BE1D-6AFA-E840-9A2C-4B58F0BD7ECA}" type="slidenum">
              <a:rPr lang="fr-FR" smtClean="0"/>
              <a:t>‹#›</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85800" y="609600"/>
            <a:ext cx="7772400" cy="5486400"/>
          </a:xfrm>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5048CACF-F7CF-A348-9BC4-9CEA801AD15E}" type="slidenum">
              <a:rPr lang="fr-FR"/>
              <a:pPr>
                <a:defRPr/>
              </a:pPr>
              <a:t>‹#›</a:t>
            </a:fld>
            <a:endParaRPr lang="fr-FR"/>
          </a:p>
        </p:txBody>
      </p:sp>
    </p:spTree>
    <p:extLst>
      <p:ext uri="{BB962C8B-B14F-4D97-AF65-F5344CB8AC3E}">
        <p14:creationId xmlns:p14="http://schemas.microsoft.com/office/powerpoint/2010/main" val="1375777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mtClean="0"/>
              <a:t>Cliquez et modifiez le titre</a:t>
            </a:r>
            <a:endParaRPr lang="en-US" dirty="0"/>
          </a:p>
        </p:txBody>
      </p:sp>
      <p:sp>
        <p:nvSpPr>
          <p:cNvPr id="3" name="Content Placeholder 2"/>
          <p:cNvSpPr>
            <a:spLocks noGrp="1"/>
          </p:cNvSpPr>
          <p:nvPr>
            <p:ph idx="1"/>
          </p:nvPr>
        </p:nvSpPr>
        <p:spPr>
          <a:xfrm>
            <a:off x="1371600" y="2438400"/>
            <a:ext cx="6400800" cy="3048001"/>
          </a:xfrm>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dirty="0"/>
          </a:p>
        </p:txBody>
      </p:sp>
      <p:sp>
        <p:nvSpPr>
          <p:cNvPr id="4" name="Date Placeholder 3"/>
          <p:cNvSpPr>
            <a:spLocks noGrp="1"/>
          </p:cNvSpPr>
          <p:nvPr>
            <p:ph type="dt" sz="half" idx="10"/>
          </p:nvPr>
        </p:nvSpPr>
        <p:spPr/>
        <p:txBody>
          <a:bodyPr/>
          <a:lstStyle/>
          <a:p>
            <a:fld id="{064307D8-CE4F-EB43-99A4-FA5E990A49D0}" type="datetimeFigureOut">
              <a:rPr lang="fr-FR" smtClean="0"/>
              <a:t>16-10-03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234BE1D-6AFA-E840-9A2C-4B58F0BD7ECA}" type="slidenum">
              <a:rPr lang="fr-FR" smtClean="0"/>
              <a:t>‹#›</a:t>
            </a:fld>
            <a:endParaRPr lang="fr-FR"/>
          </a:p>
        </p:txBody>
      </p:sp>
      <p:pic>
        <p:nvPicPr>
          <p:cNvPr id="9" name="Picture 8" descr="flourish2.png"/>
          <p:cNvPicPr>
            <a:picLocks noChangeAspect="1"/>
          </p:cNvPicPr>
          <p:nvPr/>
        </p:nvPicPr>
        <p:blipFill>
          <a:blip r:embed="rId2" cstate="email">
            <a:duotone>
              <a:prstClr val="black"/>
              <a:schemeClr val="tx2">
                <a:tint val="45000"/>
                <a:satMod val="400000"/>
              </a:schemeClr>
            </a:duotone>
            <a:lum bright="-14000"/>
            <a:extLst>
              <a:ext uri="{28A0092B-C50C-407E-A947-70E740481C1C}">
                <a14:useLocalDpi xmlns:a14="http://schemas.microsoft.com/office/drawing/2010/main"/>
              </a:ext>
            </a:extLst>
          </a:blip>
          <a:stretch>
            <a:fillRect/>
          </a:stretch>
        </p:blipFill>
        <p:spPr>
          <a:xfrm>
            <a:off x="0" y="1618488"/>
            <a:ext cx="9144000" cy="93268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64307D8-CE4F-EB43-99A4-FA5E990A49D0}" type="datetimeFigureOut">
              <a:rPr lang="fr-FR" smtClean="0"/>
              <a:t>16-10-03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234BE1D-6AFA-E840-9A2C-4B58F0BD7ECA}" type="slidenum">
              <a:rPr lang="fr-FR" smtClean="0"/>
              <a:t>‹#›</a:t>
            </a:fld>
            <a:endParaRPr lang="fr-FR"/>
          </a:p>
        </p:txBody>
      </p:sp>
      <p:pic>
        <p:nvPicPr>
          <p:cNvPr id="7" name="Picture 6" descr="flourish2.png"/>
          <p:cNvPicPr>
            <a:picLocks noChangeAspect="1"/>
          </p:cNvPicPr>
          <p:nvPr/>
        </p:nvPicPr>
        <p:blipFill>
          <a:blip r:embed="rId2" cstate="email">
            <a:duotone>
              <a:prstClr val="black"/>
              <a:schemeClr val="tx2">
                <a:tint val="45000"/>
                <a:satMod val="400000"/>
              </a:schemeClr>
            </a:duotone>
            <a:lum bright="-14000"/>
            <a:extLst>
              <a:ext uri="{28A0092B-C50C-407E-A947-70E740481C1C}">
                <a14:useLocalDpi xmlns:a14="http://schemas.microsoft.com/office/drawing/2010/main"/>
              </a:ext>
            </a:extLst>
          </a:blip>
          <a:stretch>
            <a:fillRect/>
          </a:stretch>
        </p:blipFill>
        <p:spPr>
          <a:xfrm>
            <a:off x="0" y="2684462"/>
            <a:ext cx="9144000" cy="932688"/>
          </a:xfrm>
          <a:prstGeom prst="rect">
            <a:avLst/>
          </a:prstGeom>
        </p:spPr>
      </p:pic>
      <p:sp>
        <p:nvSpPr>
          <p:cNvPr id="2" name="Title 1"/>
          <p:cNvSpPr>
            <a:spLocks noGrp="1"/>
          </p:cNvSpPr>
          <p:nvPr>
            <p:ph type="title"/>
          </p:nvPr>
        </p:nvSpPr>
        <p:spPr>
          <a:xfrm>
            <a:off x="1447800" y="3410267"/>
            <a:ext cx="6248400" cy="1456373"/>
          </a:xfrm>
        </p:spPr>
        <p:txBody>
          <a:bodyPr anchor="t">
            <a:normAutofit/>
          </a:bodyPr>
          <a:lstStyle>
            <a:lvl1pPr algn="ctr">
              <a:defRPr sz="3600" b="0" i="0" cap="all" baseline="0"/>
            </a:lvl1pPr>
          </a:lstStyle>
          <a:p>
            <a:r>
              <a:rPr lang="fr-CA" smtClean="0"/>
              <a:t>Cliquez et modifiez le titre</a:t>
            </a:r>
            <a:endParaRPr lang="en-US" dirty="0"/>
          </a:p>
        </p:txBody>
      </p:sp>
      <p:sp>
        <p:nvSpPr>
          <p:cNvPr id="3" name="Text Placeholder 2"/>
          <p:cNvSpPr>
            <a:spLocks noGrp="1"/>
          </p:cNvSpPr>
          <p:nvPr>
            <p:ph type="body" idx="1"/>
          </p:nvPr>
        </p:nvSpPr>
        <p:spPr>
          <a:xfrm>
            <a:off x="1447800" y="1503680"/>
            <a:ext cx="6248400" cy="1566862"/>
          </a:xfrm>
        </p:spPr>
        <p:txBody>
          <a:bodyPr anchor="b"/>
          <a:lstStyle>
            <a:lvl1pPr marL="0" indent="0" algn="ctr">
              <a:buNone/>
              <a:defRPr sz="2000" b="0" i="1"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smtClean="0"/>
              <a:t>Cliquez pour modifier les styles du texte du masque</a:t>
            </a:r>
          </a:p>
        </p:txBody>
      </p:sp>
      <p:pic>
        <p:nvPicPr>
          <p:cNvPr id="8" name="Picture 7" descr="flourish2.png"/>
          <p:cNvPicPr>
            <a:picLocks noChangeAspect="1"/>
          </p:cNvPicPr>
          <p:nvPr/>
        </p:nvPicPr>
        <p:blipFill>
          <a:blip r:embed="rId2" cstate="email">
            <a:duotone>
              <a:prstClr val="black"/>
              <a:schemeClr val="tx2">
                <a:tint val="45000"/>
                <a:satMod val="400000"/>
              </a:schemeClr>
            </a:duotone>
            <a:lum bright="-14000"/>
            <a:extLst>
              <a:ext uri="{28A0092B-C50C-407E-A947-70E740481C1C}">
                <a14:useLocalDpi xmlns:a14="http://schemas.microsoft.com/office/drawing/2010/main"/>
              </a:ext>
            </a:extLst>
          </a:blip>
          <a:stretch>
            <a:fillRect/>
          </a:stretch>
        </p:blipFill>
        <p:spPr>
          <a:xfrm>
            <a:off x="0" y="2684462"/>
            <a:ext cx="9144000" cy="932688"/>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10" name="Content Placeholder 9"/>
          <p:cNvSpPr>
            <a:spLocks noGrp="1"/>
          </p:cNvSpPr>
          <p:nvPr>
            <p:ph sz="quarter" idx="13"/>
          </p:nvPr>
        </p:nvSpPr>
        <p:spPr>
          <a:xfrm>
            <a:off x="1371600" y="2438400"/>
            <a:ext cx="3124200" cy="3124200"/>
          </a:xfrm>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dirty="0"/>
          </a:p>
        </p:txBody>
      </p:sp>
      <p:sp>
        <p:nvSpPr>
          <p:cNvPr id="2" name="Title 1"/>
          <p:cNvSpPr>
            <a:spLocks noGrp="1"/>
          </p:cNvSpPr>
          <p:nvPr>
            <p:ph type="title"/>
          </p:nvPr>
        </p:nvSpPr>
        <p:spPr/>
        <p:txBody>
          <a:bodyPr/>
          <a:lstStyle/>
          <a:p>
            <a:r>
              <a:rPr lang="fr-CA" smtClean="0"/>
              <a:t>Cliquez et modifiez le titre</a:t>
            </a:r>
            <a:endParaRPr lang="en-US"/>
          </a:p>
        </p:txBody>
      </p:sp>
      <p:sp>
        <p:nvSpPr>
          <p:cNvPr id="5" name="Date Placeholder 4"/>
          <p:cNvSpPr>
            <a:spLocks noGrp="1"/>
          </p:cNvSpPr>
          <p:nvPr>
            <p:ph type="dt" sz="half" idx="10"/>
          </p:nvPr>
        </p:nvSpPr>
        <p:spPr/>
        <p:txBody>
          <a:bodyPr/>
          <a:lstStyle/>
          <a:p>
            <a:fld id="{064307D8-CE4F-EB43-99A4-FA5E990A49D0}" type="datetimeFigureOut">
              <a:rPr lang="fr-FR" smtClean="0"/>
              <a:t>16-10-03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234BE1D-6AFA-E840-9A2C-4B58F0BD7ECA}" type="slidenum">
              <a:rPr lang="fr-FR" smtClean="0"/>
              <a:t>‹#›</a:t>
            </a:fld>
            <a:endParaRPr lang="fr-FR"/>
          </a:p>
        </p:txBody>
      </p:sp>
      <p:sp>
        <p:nvSpPr>
          <p:cNvPr id="12" name="Content Placeholder 11"/>
          <p:cNvSpPr>
            <a:spLocks noGrp="1"/>
          </p:cNvSpPr>
          <p:nvPr>
            <p:ph sz="quarter" idx="14"/>
          </p:nvPr>
        </p:nvSpPr>
        <p:spPr>
          <a:xfrm>
            <a:off x="4648200" y="2438400"/>
            <a:ext cx="3124200" cy="3124200"/>
          </a:xfrm>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dirty="0"/>
          </a:p>
        </p:txBody>
      </p:sp>
      <p:pic>
        <p:nvPicPr>
          <p:cNvPr id="9" name="Picture 8" descr="flourish2.png"/>
          <p:cNvPicPr>
            <a:picLocks noChangeAspect="1"/>
          </p:cNvPicPr>
          <p:nvPr/>
        </p:nvPicPr>
        <p:blipFill>
          <a:blip r:embed="rId2" cstate="email">
            <a:duotone>
              <a:prstClr val="black"/>
              <a:schemeClr val="tx2">
                <a:tint val="45000"/>
                <a:satMod val="400000"/>
              </a:schemeClr>
            </a:duotone>
            <a:lum bright="-14000"/>
            <a:extLst>
              <a:ext uri="{28A0092B-C50C-407E-A947-70E740481C1C}">
                <a14:useLocalDpi xmlns:a14="http://schemas.microsoft.com/office/drawing/2010/main"/>
              </a:ext>
            </a:extLst>
          </a:blip>
          <a:stretch>
            <a:fillRect/>
          </a:stretch>
        </p:blipFill>
        <p:spPr>
          <a:xfrm>
            <a:off x="0" y="1618488"/>
            <a:ext cx="9144000" cy="93268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2" name="Picture 11" descr="flourish2.png"/>
          <p:cNvPicPr>
            <a:picLocks noChangeAspect="1"/>
          </p:cNvPicPr>
          <p:nvPr/>
        </p:nvPicPr>
        <p:blipFill>
          <a:blip r:embed="rId2" cstate="email">
            <a:clrChange>
              <a:clrFrom>
                <a:srgbClr val="000000">
                  <a:alpha val="0"/>
                </a:srgbClr>
              </a:clrFrom>
              <a:clrTo>
                <a:srgbClr val="000000">
                  <a:alpha val="0"/>
                </a:srgbClr>
              </a:clrTo>
            </a:clrChange>
            <a:lum bright="-14000"/>
            <a:extLst>
              <a:ext uri="{28A0092B-C50C-407E-A947-70E740481C1C}">
                <a14:useLocalDpi xmlns:a14="http://schemas.microsoft.com/office/drawing/2010/main"/>
              </a:ext>
            </a:extLst>
          </a:blip>
          <a:stretch>
            <a:fillRect/>
          </a:stretch>
        </p:blipFill>
        <p:spPr>
          <a:xfrm>
            <a:off x="0" y="1618488"/>
            <a:ext cx="9144000" cy="932688"/>
          </a:xfrm>
          <a:prstGeom prst="rect">
            <a:avLst/>
          </a:prstGeom>
        </p:spPr>
      </p:pic>
      <p:sp>
        <p:nvSpPr>
          <p:cNvPr id="11" name="Content Placeholder 10"/>
          <p:cNvSpPr>
            <a:spLocks noGrp="1"/>
          </p:cNvSpPr>
          <p:nvPr>
            <p:ph sz="quarter" idx="13"/>
          </p:nvPr>
        </p:nvSpPr>
        <p:spPr>
          <a:xfrm>
            <a:off x="1371600" y="2819400"/>
            <a:ext cx="3124200" cy="2743200"/>
          </a:xfrm>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dirty="0"/>
          </a:p>
        </p:txBody>
      </p:sp>
      <p:sp>
        <p:nvSpPr>
          <p:cNvPr id="13" name="Content Placeholder 12"/>
          <p:cNvSpPr>
            <a:spLocks noGrp="1"/>
          </p:cNvSpPr>
          <p:nvPr>
            <p:ph sz="quarter" idx="14"/>
          </p:nvPr>
        </p:nvSpPr>
        <p:spPr>
          <a:xfrm>
            <a:off x="4648200" y="2819400"/>
            <a:ext cx="3124200" cy="2743200"/>
          </a:xfrm>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dirty="0"/>
          </a:p>
        </p:txBody>
      </p:sp>
      <p:sp>
        <p:nvSpPr>
          <p:cNvPr id="2" name="Title 1"/>
          <p:cNvSpPr>
            <a:spLocks noGrp="1"/>
          </p:cNvSpPr>
          <p:nvPr>
            <p:ph type="title"/>
          </p:nvPr>
        </p:nvSpPr>
        <p:spPr/>
        <p:txBody>
          <a:bodyPr/>
          <a:lstStyle>
            <a:lvl1pPr>
              <a:defRPr/>
            </a:lvl1pPr>
          </a:lstStyle>
          <a:p>
            <a:r>
              <a:rPr lang="fr-CA" smtClean="0"/>
              <a:t>Cliquez et modifiez le titre</a:t>
            </a:r>
            <a:endParaRPr lang="en-US"/>
          </a:p>
        </p:txBody>
      </p:sp>
      <p:sp>
        <p:nvSpPr>
          <p:cNvPr id="3" name="Text Placeholder 2"/>
          <p:cNvSpPr>
            <a:spLocks noGrp="1"/>
          </p:cNvSpPr>
          <p:nvPr>
            <p:ph type="body" idx="1"/>
          </p:nvPr>
        </p:nvSpPr>
        <p:spPr>
          <a:xfrm>
            <a:off x="1371600" y="2362201"/>
            <a:ext cx="3125788" cy="451338"/>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Cliquez pour modifier les styles du texte du masque</a:t>
            </a:r>
          </a:p>
        </p:txBody>
      </p:sp>
      <p:sp>
        <p:nvSpPr>
          <p:cNvPr id="5" name="Text Placeholder 4"/>
          <p:cNvSpPr>
            <a:spLocks noGrp="1"/>
          </p:cNvSpPr>
          <p:nvPr>
            <p:ph type="body" sz="quarter" idx="3"/>
          </p:nvPr>
        </p:nvSpPr>
        <p:spPr>
          <a:xfrm>
            <a:off x="4645025" y="2359152"/>
            <a:ext cx="3127375" cy="448056"/>
          </a:xfrm>
        </p:spPr>
        <p:txBody>
          <a:bodyPr anchor="b"/>
          <a:lstStyle>
            <a:lvl1pPr marL="0" indent="0" algn="ctr">
              <a:buNone/>
              <a:defRPr sz="18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Cliquez pour modifier les styles du texte du masque</a:t>
            </a:r>
          </a:p>
        </p:txBody>
      </p:sp>
      <p:sp>
        <p:nvSpPr>
          <p:cNvPr id="7" name="Date Placeholder 6"/>
          <p:cNvSpPr>
            <a:spLocks noGrp="1"/>
          </p:cNvSpPr>
          <p:nvPr>
            <p:ph type="dt" sz="half" idx="10"/>
          </p:nvPr>
        </p:nvSpPr>
        <p:spPr/>
        <p:txBody>
          <a:bodyPr/>
          <a:lstStyle/>
          <a:p>
            <a:fld id="{064307D8-CE4F-EB43-99A4-FA5E990A49D0}" type="datetimeFigureOut">
              <a:rPr lang="fr-FR" smtClean="0"/>
              <a:t>16-10-03</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0234BE1D-6AFA-E840-9A2C-4B58F0BD7ECA}" type="slidenum">
              <a:rPr lang="fr-FR" smtClean="0"/>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mtClean="0"/>
              <a:t>Cliquez et modifiez le titre</a:t>
            </a:r>
            <a:endParaRPr lang="en-US"/>
          </a:p>
        </p:txBody>
      </p:sp>
      <p:sp>
        <p:nvSpPr>
          <p:cNvPr id="3" name="Date Placeholder 2"/>
          <p:cNvSpPr>
            <a:spLocks noGrp="1"/>
          </p:cNvSpPr>
          <p:nvPr>
            <p:ph type="dt" sz="half" idx="10"/>
          </p:nvPr>
        </p:nvSpPr>
        <p:spPr/>
        <p:txBody>
          <a:bodyPr/>
          <a:lstStyle/>
          <a:p>
            <a:fld id="{064307D8-CE4F-EB43-99A4-FA5E990A49D0}" type="datetimeFigureOut">
              <a:rPr lang="fr-FR" smtClean="0"/>
              <a:t>16-10-03</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0234BE1D-6AFA-E840-9A2C-4B58F0BD7ECA}" type="slidenum">
              <a:rPr lang="fr-FR" smtClean="0"/>
              <a:t>‹#›</a:t>
            </a:fld>
            <a:endParaRPr lang="fr-FR"/>
          </a:p>
        </p:txBody>
      </p:sp>
      <p:pic>
        <p:nvPicPr>
          <p:cNvPr id="7" name="Picture 6" descr="flourish2.png"/>
          <p:cNvPicPr>
            <a:picLocks noChangeAspect="1"/>
          </p:cNvPicPr>
          <p:nvPr/>
        </p:nvPicPr>
        <p:blipFill>
          <a:blip r:embed="rId2" cstate="email">
            <a:duotone>
              <a:prstClr val="black"/>
              <a:schemeClr val="tx2">
                <a:tint val="45000"/>
                <a:satMod val="400000"/>
              </a:schemeClr>
            </a:duotone>
            <a:lum bright="-14000"/>
            <a:extLst>
              <a:ext uri="{28A0092B-C50C-407E-A947-70E740481C1C}">
                <a14:useLocalDpi xmlns:a14="http://schemas.microsoft.com/office/drawing/2010/main"/>
              </a:ext>
            </a:extLst>
          </a:blip>
          <a:stretch>
            <a:fillRect/>
          </a:stretch>
        </p:blipFill>
        <p:spPr>
          <a:xfrm>
            <a:off x="0" y="1618488"/>
            <a:ext cx="9144000" cy="932688"/>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64307D8-CE4F-EB43-99A4-FA5E990A49D0}" type="datetimeFigureOut">
              <a:rPr lang="fr-FR" smtClean="0"/>
              <a:t>16-10-03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234BE1D-6AFA-E840-9A2C-4B58F0BD7ECA}" type="slidenum">
              <a:rPr lang="fr-FR" smtClean="0"/>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953001" y="1676400"/>
            <a:ext cx="2819399" cy="599440"/>
          </a:xfrm>
        </p:spPr>
        <p:txBody>
          <a:bodyPr anchor="b">
            <a:noAutofit/>
          </a:bodyPr>
          <a:lstStyle>
            <a:lvl1pPr algn="ctr">
              <a:defRPr sz="1700" b="1" cap="all" spc="0" baseline="0"/>
            </a:lvl1pPr>
          </a:lstStyle>
          <a:p>
            <a:r>
              <a:rPr lang="fr-CA" smtClean="0"/>
              <a:t>Cliquez et modifiez le titre</a:t>
            </a:r>
            <a:endParaRPr lang="en-US" dirty="0"/>
          </a:p>
        </p:txBody>
      </p:sp>
      <p:sp>
        <p:nvSpPr>
          <p:cNvPr id="4" name="Text Placeholder 3"/>
          <p:cNvSpPr>
            <a:spLocks noGrp="1"/>
          </p:cNvSpPr>
          <p:nvPr>
            <p:ph type="body" sz="half" idx="2"/>
          </p:nvPr>
        </p:nvSpPr>
        <p:spPr>
          <a:xfrm>
            <a:off x="4953001" y="2275840"/>
            <a:ext cx="2819399" cy="290576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smtClean="0"/>
              <a:t>Cliquez pour modifier les styles du texte du masque</a:t>
            </a:r>
          </a:p>
        </p:txBody>
      </p:sp>
      <p:sp>
        <p:nvSpPr>
          <p:cNvPr id="5" name="Date Placeholder 4"/>
          <p:cNvSpPr>
            <a:spLocks noGrp="1"/>
          </p:cNvSpPr>
          <p:nvPr>
            <p:ph type="dt" sz="half" idx="10"/>
          </p:nvPr>
        </p:nvSpPr>
        <p:spPr/>
        <p:txBody>
          <a:bodyPr/>
          <a:lstStyle/>
          <a:p>
            <a:fld id="{064307D8-CE4F-EB43-99A4-FA5E990A49D0}" type="datetimeFigureOut">
              <a:rPr lang="fr-FR" smtClean="0"/>
              <a:t>16-10-03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234BE1D-6AFA-E840-9A2C-4B58F0BD7ECA}" type="slidenum">
              <a:rPr lang="fr-FR" smtClean="0"/>
              <a:t>‹#›</a:t>
            </a:fld>
            <a:endParaRPr lang="fr-FR"/>
          </a:p>
        </p:txBody>
      </p:sp>
      <p:sp>
        <p:nvSpPr>
          <p:cNvPr id="9" name="Content Placeholder 8"/>
          <p:cNvSpPr>
            <a:spLocks noGrp="1"/>
          </p:cNvSpPr>
          <p:nvPr>
            <p:ph sz="quarter" idx="13"/>
          </p:nvPr>
        </p:nvSpPr>
        <p:spPr>
          <a:xfrm>
            <a:off x="1371600" y="1676400"/>
            <a:ext cx="3276600" cy="3505200"/>
          </a:xfrm>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10" name="Plaque 9"/>
          <p:cNvSpPr/>
          <p:nvPr/>
        </p:nvSpPr>
        <p:spPr>
          <a:xfrm>
            <a:off x="1463040" y="1847088"/>
            <a:ext cx="3090672" cy="3090672"/>
          </a:xfrm>
          <a:prstGeom prst="plaque">
            <a:avLst>
              <a:gd name="adj" fmla="val 8438"/>
            </a:avLst>
          </a:prstGeom>
          <a:noFill/>
          <a:ln w="9525">
            <a:solidFill>
              <a:schemeClr val="tx2">
                <a:alpha val="17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53000" y="1676400"/>
            <a:ext cx="2819400" cy="599440"/>
          </a:xfrm>
        </p:spPr>
        <p:txBody>
          <a:bodyPr anchor="b">
            <a:noAutofit/>
          </a:bodyPr>
          <a:lstStyle>
            <a:lvl1pPr algn="ctr">
              <a:defRPr sz="1700" b="1" cap="all" spc="0" baseline="0"/>
            </a:lvl1pPr>
          </a:lstStyle>
          <a:p>
            <a:r>
              <a:rPr lang="fr-CA" smtClean="0"/>
              <a:t>Cliquez et modifiez le titre</a:t>
            </a:r>
            <a:endParaRPr lang="en-US" dirty="0"/>
          </a:p>
        </p:txBody>
      </p:sp>
      <p:sp>
        <p:nvSpPr>
          <p:cNvPr id="3" name="Picture Placeholder 2"/>
          <p:cNvSpPr>
            <a:spLocks noGrp="1"/>
          </p:cNvSpPr>
          <p:nvPr>
            <p:ph type="pic" idx="1"/>
          </p:nvPr>
        </p:nvSpPr>
        <p:spPr>
          <a:xfrm>
            <a:off x="1524000" y="1905000"/>
            <a:ext cx="2971800" cy="2971800"/>
          </a:xfrm>
          <a:prstGeom prst="plaque">
            <a:avLst>
              <a:gd name="adj" fmla="val 8341"/>
            </a:avLst>
          </a:prstGeom>
          <a:solidFill>
            <a:schemeClr val="bg1">
              <a:lumMod val="95000"/>
              <a:alpha val="35000"/>
            </a:schemeClr>
          </a:solidFill>
          <a:ln w="98425" cmpd="thinThick">
            <a:noFill/>
            <a:bevel/>
          </a:ln>
        </p:spPr>
        <p:txBody>
          <a:bodyPr>
            <a:normAutofit/>
          </a:bodyPr>
          <a:lstStyle>
            <a:lvl1pPr marL="0" indent="0" algn="ctr">
              <a:buNone/>
              <a:defRPr sz="1800" baseline="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CA" smtClean="0"/>
              <a:t>Faire glisser l'image vers l'espace réservé ou cliquer sur l'icône pour l'ajouter</a:t>
            </a:r>
            <a:endParaRPr lang="en-US" dirty="0"/>
          </a:p>
        </p:txBody>
      </p:sp>
      <p:sp>
        <p:nvSpPr>
          <p:cNvPr id="4" name="Text Placeholder 3"/>
          <p:cNvSpPr>
            <a:spLocks noGrp="1"/>
          </p:cNvSpPr>
          <p:nvPr>
            <p:ph type="body" sz="half" idx="2"/>
          </p:nvPr>
        </p:nvSpPr>
        <p:spPr>
          <a:xfrm>
            <a:off x="4953000" y="2276856"/>
            <a:ext cx="2819400" cy="2875280"/>
          </a:xfrm>
        </p:spPr>
        <p:txBody>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smtClean="0"/>
              <a:t>Cliquez pour modifier les styles du texte du masque</a:t>
            </a:r>
          </a:p>
        </p:txBody>
      </p:sp>
      <p:sp>
        <p:nvSpPr>
          <p:cNvPr id="5" name="Date Placeholder 4"/>
          <p:cNvSpPr>
            <a:spLocks noGrp="1"/>
          </p:cNvSpPr>
          <p:nvPr>
            <p:ph type="dt" sz="half" idx="10"/>
          </p:nvPr>
        </p:nvSpPr>
        <p:spPr/>
        <p:txBody>
          <a:bodyPr/>
          <a:lstStyle/>
          <a:p>
            <a:fld id="{064307D8-CE4F-EB43-99A4-FA5E990A49D0}" type="datetimeFigureOut">
              <a:rPr lang="fr-FR" smtClean="0"/>
              <a:t>16-10-03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234BE1D-6AFA-E840-9A2C-4B58F0BD7ECA}" type="slidenum">
              <a:rPr lang="fr-FR" smtClean="0"/>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window3.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1371600" y="1295400"/>
            <a:ext cx="6400800" cy="685800"/>
          </a:xfrm>
          <a:prstGeom prst="rect">
            <a:avLst/>
          </a:prstGeom>
        </p:spPr>
        <p:txBody>
          <a:bodyPr vert="horz" lIns="91440" tIns="45720" rIns="91440" bIns="45720" rtlCol="0" anchor="b" anchorCtr="0">
            <a:normAutofit/>
          </a:bodyPr>
          <a:lstStyle/>
          <a:p>
            <a:r>
              <a:rPr lang="fr-CA" smtClean="0"/>
              <a:t>Cliquez et modifiez le titre</a:t>
            </a:r>
            <a:endParaRPr lang="en-US" dirty="0"/>
          </a:p>
        </p:txBody>
      </p:sp>
      <p:sp>
        <p:nvSpPr>
          <p:cNvPr id="3" name="Text Placeholder 2"/>
          <p:cNvSpPr>
            <a:spLocks noGrp="1"/>
          </p:cNvSpPr>
          <p:nvPr>
            <p:ph type="body" idx="1"/>
          </p:nvPr>
        </p:nvSpPr>
        <p:spPr>
          <a:xfrm>
            <a:off x="1371600" y="2057400"/>
            <a:ext cx="6400800" cy="3429001"/>
          </a:xfrm>
          <a:prstGeom prst="rect">
            <a:avLst/>
          </a:prstGeom>
        </p:spPr>
        <p:txBody>
          <a:bodyPr vert="horz" lIns="91440" tIns="45720" rIns="91440" bIns="45720" rtlCol="0">
            <a:normAutofit/>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lang="en-US" dirty="0"/>
          </a:p>
        </p:txBody>
      </p:sp>
      <p:sp>
        <p:nvSpPr>
          <p:cNvPr id="4" name="Date Placeholder 3"/>
          <p:cNvSpPr>
            <a:spLocks noGrp="1"/>
          </p:cNvSpPr>
          <p:nvPr>
            <p:ph type="dt" sz="half" idx="2"/>
          </p:nvPr>
        </p:nvSpPr>
        <p:spPr bwMode="white">
          <a:xfrm>
            <a:off x="304800" y="6356350"/>
            <a:ext cx="2133600" cy="365125"/>
          </a:xfrm>
          <a:prstGeom prst="rect">
            <a:avLst/>
          </a:prstGeom>
          <a:ln>
            <a:noFill/>
          </a:ln>
        </p:spPr>
        <p:txBody>
          <a:bodyPr vert="horz" lIns="91440" tIns="45720" rIns="91440" bIns="45720" rtlCol="0" anchor="ctr"/>
          <a:lstStyle>
            <a:lvl1pPr algn="l">
              <a:defRPr sz="1100" baseline="0">
                <a:solidFill>
                  <a:schemeClr val="accent1">
                    <a:lumMod val="60000"/>
                    <a:lumOff val="40000"/>
                  </a:schemeClr>
                </a:solidFill>
              </a:defRPr>
            </a:lvl1pPr>
          </a:lstStyle>
          <a:p>
            <a:fld id="{064307D8-CE4F-EB43-99A4-FA5E990A49D0}" type="datetimeFigureOut">
              <a:rPr lang="fr-FR" smtClean="0"/>
              <a:t>16-10-03</a:t>
            </a:fld>
            <a:endParaRPr lang="fr-FR"/>
          </a:p>
        </p:txBody>
      </p:sp>
      <p:sp>
        <p:nvSpPr>
          <p:cNvPr id="5" name="Footer Placeholder 4"/>
          <p:cNvSpPr>
            <a:spLocks noGrp="1"/>
          </p:cNvSpPr>
          <p:nvPr>
            <p:ph type="ftr" sz="quarter" idx="3"/>
          </p:nvPr>
        </p:nvSpPr>
        <p:spPr bwMode="white">
          <a:xfrm>
            <a:off x="2971800" y="6356350"/>
            <a:ext cx="3200400" cy="365125"/>
          </a:xfrm>
          <a:prstGeom prst="rect">
            <a:avLst/>
          </a:prstGeom>
        </p:spPr>
        <p:txBody>
          <a:bodyPr vert="horz" lIns="91440" tIns="45720" rIns="91440" bIns="45720" rtlCol="0" anchor="ctr"/>
          <a:lstStyle>
            <a:lvl1pPr algn="ctr">
              <a:defRPr sz="1100" baseline="0">
                <a:solidFill>
                  <a:schemeClr val="accent1">
                    <a:lumMod val="60000"/>
                    <a:lumOff val="40000"/>
                  </a:schemeClr>
                </a:solidFill>
              </a:defRPr>
            </a:lvl1pPr>
          </a:lstStyle>
          <a:p>
            <a:endParaRPr lang="fr-FR"/>
          </a:p>
        </p:txBody>
      </p:sp>
      <p:sp>
        <p:nvSpPr>
          <p:cNvPr id="6" name="Slide Number Placeholder 5"/>
          <p:cNvSpPr>
            <a:spLocks noGrp="1"/>
          </p:cNvSpPr>
          <p:nvPr>
            <p:ph type="sldNum" sz="quarter" idx="4"/>
          </p:nvPr>
        </p:nvSpPr>
        <p:spPr bwMode="white">
          <a:xfrm>
            <a:off x="6675120" y="6364224"/>
            <a:ext cx="2133600" cy="365125"/>
          </a:xfrm>
          <a:prstGeom prst="rect">
            <a:avLst/>
          </a:prstGeom>
        </p:spPr>
        <p:txBody>
          <a:bodyPr vert="horz" lIns="91440" tIns="45720" rIns="91440" bIns="45720" rtlCol="0" anchor="ctr"/>
          <a:lstStyle>
            <a:lvl1pPr algn="r">
              <a:defRPr sz="1200" b="1" baseline="0">
                <a:solidFill>
                  <a:schemeClr val="accent1">
                    <a:lumMod val="60000"/>
                    <a:lumOff val="40000"/>
                  </a:schemeClr>
                </a:solidFill>
              </a:defRPr>
            </a:lvl1pPr>
          </a:lstStyle>
          <a:p>
            <a:fld id="{0234BE1D-6AFA-E840-9A2C-4B58F0BD7ECA}" type="slidenum">
              <a:rPr lang="fr-FR" smtClean="0"/>
              <a:t>‹#›</a:t>
            </a:fld>
            <a:endParaRPr lang="fr-F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3600" kern="1200" cap="all" spc="3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274320" algn="l" defTabSz="914400" rtl="0" eaLnBrk="1" latinLnBrk="0" hangingPunct="1">
        <a:lnSpc>
          <a:spcPct val="150000"/>
        </a:lnSpc>
        <a:spcBef>
          <a:spcPct val="20000"/>
        </a:spcBef>
        <a:buClrTx/>
        <a:buFont typeface="Wingdings" pitchFamily="2" charset="2"/>
        <a:buChar char="v"/>
        <a:defRPr sz="1800" kern="1200" baseline="0">
          <a:solidFill>
            <a:schemeClr val="tx1"/>
          </a:solidFill>
          <a:latin typeface="+mn-lt"/>
          <a:ea typeface="+mn-ea"/>
          <a:cs typeface="+mn-cs"/>
        </a:defRPr>
      </a:lvl1pPr>
      <a:lvl2pPr marL="742950" indent="-228600" algn="l" defTabSz="914400" rtl="0" eaLnBrk="1" latinLnBrk="0" hangingPunct="1">
        <a:spcBef>
          <a:spcPct val="20000"/>
        </a:spcBef>
        <a:buClrTx/>
        <a:buFont typeface="Arial" pitchFamily="34" charset="0"/>
        <a:buChar char="•"/>
        <a:defRPr sz="1600" kern="1200" baseline="0">
          <a:solidFill>
            <a:schemeClr val="tx1"/>
          </a:solidFill>
          <a:latin typeface="+mn-lt"/>
          <a:ea typeface="+mn-ea"/>
          <a:cs typeface="+mn-cs"/>
        </a:defRPr>
      </a:lvl2pPr>
      <a:lvl3pPr marL="11430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3pPr>
      <a:lvl4pPr marL="16002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ClrTx/>
        <a:buFont typeface="Arial" pitchFamily="34" charset="0"/>
        <a:buChar char="•"/>
        <a:defRPr sz="1400" kern="1200" baseline="0">
          <a:solidFill>
            <a:schemeClr val="tx1"/>
          </a:solidFill>
          <a:latin typeface="+mn-lt"/>
          <a:ea typeface="+mn-ea"/>
          <a:cs typeface="+mn-cs"/>
        </a:defRPr>
      </a:lvl5pPr>
      <a:lvl6pPr marL="2514600" indent="-228600" algn="l" defTabSz="914400" rtl="0" eaLnBrk="1" latinLnBrk="0" hangingPunct="1">
        <a:spcBef>
          <a:spcPct val="20000"/>
        </a:spcBef>
        <a:buClrTx/>
        <a:buFont typeface="Arial" pitchFamily="34" charset="0"/>
        <a:buChar char="•"/>
        <a:defRPr sz="1400" kern="1200">
          <a:solidFill>
            <a:schemeClr val="tx1"/>
          </a:solidFill>
          <a:latin typeface="+mn-lt"/>
          <a:ea typeface="+mn-ea"/>
          <a:cs typeface="+mn-cs"/>
        </a:defRPr>
      </a:lvl6pPr>
      <a:lvl7pPr marL="29718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7pPr>
      <a:lvl8pPr marL="3429000" indent="-228600" algn="l" defTabSz="914400" rtl="0" eaLnBrk="1" latinLnBrk="0" hangingPunct="1">
        <a:spcBef>
          <a:spcPct val="20000"/>
        </a:spcBef>
        <a:buClrTx/>
        <a:buFont typeface="Arial" pitchFamily="34" charset="0"/>
        <a:buChar char="•"/>
        <a:defRPr sz="1200" kern="1200" baseline="0">
          <a:solidFill>
            <a:schemeClr val="tx1"/>
          </a:solidFill>
          <a:latin typeface="+mn-lt"/>
          <a:ea typeface="+mn-ea"/>
          <a:cs typeface="+mn-cs"/>
        </a:defRPr>
      </a:lvl8pPr>
      <a:lvl9pPr marL="3886200" indent="-228600" algn="l" defTabSz="914400" rtl="0" eaLnBrk="1" latinLnBrk="0" hangingPunct="1">
        <a:spcBef>
          <a:spcPct val="20000"/>
        </a:spcBef>
        <a:buClrTx/>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 Id="rId3"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 Id="rId3"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6.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2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jpeg"/><Relationship Id="rId3" Type="http://schemas.openxmlformats.org/officeDocument/2006/relationships/image" Target="../media/image3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3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3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3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0.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2.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3.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47.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48.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9.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0.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2.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3.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7.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8.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9.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0.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1.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2.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http://remacle.org/bloodwolf/auteurs/"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1364515"/>
            <a:ext cx="6400800" cy="1790165"/>
          </a:xfrm>
        </p:spPr>
        <p:txBody>
          <a:bodyPr>
            <a:noAutofit/>
          </a:bodyPr>
          <a:lstStyle/>
          <a:p>
            <a:r>
              <a:rPr lang="fr-CA" sz="2400" dirty="0"/>
              <a:t>Les rois du monde :  </a:t>
            </a:r>
            <a:br>
              <a:rPr lang="fr-CA" sz="2400" dirty="0"/>
            </a:br>
            <a:r>
              <a:rPr lang="fr-CA" sz="2400" dirty="0"/>
              <a:t>les Romains de l’Antiquité</a:t>
            </a:r>
            <a:br>
              <a:rPr lang="fr-CA" sz="2400" dirty="0"/>
            </a:br>
            <a:r>
              <a:rPr lang="fr-CA" sz="2400" dirty="0"/>
              <a:t>cours 4</a:t>
            </a:r>
            <a:br>
              <a:rPr lang="fr-CA" sz="2400" dirty="0"/>
            </a:br>
            <a:endParaRPr lang="fr-FR" sz="2400" dirty="0"/>
          </a:p>
        </p:txBody>
      </p:sp>
      <p:sp>
        <p:nvSpPr>
          <p:cNvPr id="3" name="Sous-titre 2"/>
          <p:cNvSpPr>
            <a:spLocks noGrp="1"/>
          </p:cNvSpPr>
          <p:nvPr>
            <p:ph type="subTitle" idx="1"/>
          </p:nvPr>
        </p:nvSpPr>
        <p:spPr/>
        <p:txBody>
          <a:bodyPr>
            <a:normAutofit fontScale="70000" lnSpcReduction="20000"/>
          </a:bodyPr>
          <a:lstStyle/>
          <a:p>
            <a:r>
              <a:rPr lang="fr-FR" dirty="0"/>
              <a:t>Luc Guay, </a:t>
            </a:r>
            <a:r>
              <a:rPr lang="fr-FR" dirty="0" err="1"/>
              <a:t>Ph.D</a:t>
            </a:r>
            <a:r>
              <a:rPr lang="fr-FR" dirty="0"/>
              <a:t> didactique de l’histoire</a:t>
            </a:r>
          </a:p>
          <a:p>
            <a:r>
              <a:rPr lang="fr-FR" dirty="0"/>
              <a:t>UTA, automne 2016</a:t>
            </a:r>
          </a:p>
          <a:p>
            <a:endParaRPr lang="fr-FR" dirty="0"/>
          </a:p>
        </p:txBody>
      </p:sp>
    </p:spTree>
    <p:extLst>
      <p:ext uri="{BB962C8B-B14F-4D97-AF65-F5344CB8AC3E}">
        <p14:creationId xmlns:p14="http://schemas.microsoft.com/office/powerpoint/2010/main" val="279963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temple_nime2.jpg                                               0052BD74Macintosh HD                   7C26334F:"/>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l="-4760" r="-4760"/>
          <a:stretch>
            <a:fillRect/>
          </a:stretch>
        </p:blipFill>
        <p:spPr>
          <a:xfrm>
            <a:off x="598204" y="1001713"/>
            <a:ext cx="7177088" cy="4914900"/>
          </a:xfrm>
        </p:spPr>
      </p:pic>
      <p:sp>
        <p:nvSpPr>
          <p:cNvPr id="5" name="ZoneTexte 4"/>
          <p:cNvSpPr txBox="1"/>
          <p:nvPr/>
        </p:nvSpPr>
        <p:spPr>
          <a:xfrm>
            <a:off x="7331170" y="2508836"/>
            <a:ext cx="1262421" cy="2585323"/>
          </a:xfrm>
          <a:prstGeom prst="rect">
            <a:avLst/>
          </a:prstGeom>
          <a:noFill/>
        </p:spPr>
        <p:txBody>
          <a:bodyPr wrap="square" rtlCol="0">
            <a:spAutoFit/>
          </a:bodyPr>
          <a:lstStyle/>
          <a:p>
            <a:r>
              <a:rPr lang="fr-FR" dirty="0" smtClean="0"/>
              <a:t>Nîmes (France) Maison Carrée, 1</a:t>
            </a:r>
            <a:r>
              <a:rPr lang="fr-FR" baseline="30000" dirty="0" smtClean="0"/>
              <a:t>er</a:t>
            </a:r>
            <a:r>
              <a:rPr lang="fr-FR" dirty="0" smtClean="0"/>
              <a:t> s. en l’honneur des petits fils d’Auguste</a:t>
            </a:r>
            <a:endParaRPr lang="fr-FR" dirty="0"/>
          </a:p>
        </p:txBody>
      </p:sp>
    </p:spTree>
    <p:extLst>
      <p:ext uri="{BB962C8B-B14F-4D97-AF65-F5344CB8AC3E}">
        <p14:creationId xmlns:p14="http://schemas.microsoft.com/office/powerpoint/2010/main" val="469870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mple_nimes2.jpg                                              0052BD74Macintosh HD                   7C26334F:"/>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l="-5335" r="-5335"/>
          <a:stretch>
            <a:fillRect/>
          </a:stretch>
        </p:blipFill>
        <p:spPr>
          <a:xfrm>
            <a:off x="630041" y="928688"/>
            <a:ext cx="7084945" cy="4801368"/>
          </a:xfrm>
        </p:spPr>
      </p:pic>
      <p:sp>
        <p:nvSpPr>
          <p:cNvPr id="5" name="ZoneTexte 4"/>
          <p:cNvSpPr txBox="1"/>
          <p:nvPr/>
        </p:nvSpPr>
        <p:spPr>
          <a:xfrm>
            <a:off x="7315960" y="2281698"/>
            <a:ext cx="1193977" cy="1754327"/>
          </a:xfrm>
          <a:prstGeom prst="rect">
            <a:avLst/>
          </a:prstGeom>
          <a:noFill/>
        </p:spPr>
        <p:txBody>
          <a:bodyPr wrap="square" rtlCol="0">
            <a:spAutoFit/>
          </a:bodyPr>
          <a:lstStyle/>
          <a:p>
            <a:r>
              <a:rPr lang="fr-FR" dirty="0" smtClean="0"/>
              <a:t>Nîmes, (France) Maison Carrée. Chapiteaux corinthiens</a:t>
            </a:r>
            <a:endParaRPr lang="fr-FR" dirty="0"/>
          </a:p>
        </p:txBody>
      </p:sp>
    </p:spTree>
    <p:extLst>
      <p:ext uri="{BB962C8B-B14F-4D97-AF65-F5344CB8AC3E}">
        <p14:creationId xmlns:p14="http://schemas.microsoft.com/office/powerpoint/2010/main" val="1399633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dougga.JPG"/>
          <p:cNvPicPr>
            <a:picLocks noGrp="1" noChangeAspect="1"/>
          </p:cNvPicPr>
          <p:nvPr>
            <p:ph idx="1"/>
          </p:nvPr>
        </p:nvPicPr>
        <p:blipFill>
          <a:blip r:embed="rId2" cstate="email">
            <a:extLst>
              <a:ext uri="{28A0092B-C50C-407E-A947-70E740481C1C}">
                <a14:useLocalDpi xmlns:a14="http://schemas.microsoft.com/office/drawing/2010/main"/>
              </a:ext>
            </a:extLst>
          </a:blip>
          <a:srcRect l="-50220" r="-50220"/>
          <a:stretch>
            <a:fillRect/>
          </a:stretch>
        </p:blipFill>
        <p:spPr>
          <a:xfrm>
            <a:off x="-774183" y="1042988"/>
            <a:ext cx="6515094" cy="4333842"/>
          </a:xfrm>
        </p:spPr>
      </p:pic>
      <p:pic>
        <p:nvPicPr>
          <p:cNvPr id="5" name="Image 4" descr="pergame.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78711" y="1042988"/>
            <a:ext cx="2889227" cy="4333842"/>
          </a:xfrm>
          <a:prstGeom prst="rect">
            <a:avLst/>
          </a:prstGeom>
        </p:spPr>
      </p:pic>
      <p:sp>
        <p:nvSpPr>
          <p:cNvPr id="6" name="ZoneTexte 5"/>
          <p:cNvSpPr txBox="1"/>
          <p:nvPr/>
        </p:nvSpPr>
        <p:spPr>
          <a:xfrm>
            <a:off x="704725" y="5384574"/>
            <a:ext cx="4476166" cy="923330"/>
          </a:xfrm>
          <a:prstGeom prst="rect">
            <a:avLst/>
          </a:prstGeom>
          <a:noFill/>
        </p:spPr>
        <p:txBody>
          <a:bodyPr wrap="square" rtlCol="0">
            <a:spAutoFit/>
          </a:bodyPr>
          <a:lstStyle/>
          <a:p>
            <a:r>
              <a:rPr lang="fr-FR" dirty="0" smtClean="0"/>
              <a:t>Dougga (Tunisie), Jupiter, Junon et Minerve; 2</a:t>
            </a:r>
            <a:r>
              <a:rPr lang="fr-FR" baseline="30000" dirty="0" smtClean="0"/>
              <a:t>e</a:t>
            </a:r>
            <a:r>
              <a:rPr lang="fr-FR" dirty="0" smtClean="0"/>
              <a:t> s </a:t>
            </a:r>
          </a:p>
          <a:p>
            <a:r>
              <a:rPr lang="fr-FR" dirty="0" smtClean="0"/>
              <a:t>2e s.</a:t>
            </a:r>
            <a:endParaRPr lang="fr-FR" dirty="0"/>
          </a:p>
        </p:txBody>
      </p:sp>
      <p:sp>
        <p:nvSpPr>
          <p:cNvPr id="2" name="ZoneTexte 1"/>
          <p:cNvSpPr txBox="1"/>
          <p:nvPr/>
        </p:nvSpPr>
        <p:spPr>
          <a:xfrm>
            <a:off x="5180891" y="5376830"/>
            <a:ext cx="3244832" cy="369332"/>
          </a:xfrm>
          <a:prstGeom prst="rect">
            <a:avLst/>
          </a:prstGeom>
          <a:noFill/>
        </p:spPr>
        <p:txBody>
          <a:bodyPr wrap="square" rtlCol="0">
            <a:spAutoFit/>
          </a:bodyPr>
          <a:lstStyle/>
          <a:p>
            <a:r>
              <a:rPr lang="fr-FR" dirty="0"/>
              <a:t>Pergame (Turquie), </a:t>
            </a:r>
            <a:r>
              <a:rPr lang="fr-FR" dirty="0" smtClean="0"/>
              <a:t>Trajan, 2</a:t>
            </a:r>
            <a:r>
              <a:rPr lang="fr-FR" baseline="30000" dirty="0" smtClean="0"/>
              <a:t>e</a:t>
            </a:r>
            <a:r>
              <a:rPr lang="fr-FR" dirty="0" smtClean="0"/>
              <a:t> s </a:t>
            </a:r>
            <a:endParaRPr lang="fr-FR" dirty="0"/>
          </a:p>
        </p:txBody>
      </p:sp>
    </p:spTree>
    <p:extLst>
      <p:ext uri="{BB962C8B-B14F-4D97-AF65-F5344CB8AC3E}">
        <p14:creationId xmlns:p14="http://schemas.microsoft.com/office/powerpoint/2010/main" val="1231901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volubilis.jpg"/>
          <p:cNvPicPr>
            <a:picLocks noGrp="1" noChangeAspect="1"/>
          </p:cNvPicPr>
          <p:nvPr>
            <p:ph idx="1"/>
          </p:nvPr>
        </p:nvPicPr>
        <p:blipFill>
          <a:blip r:embed="rId2" cstate="email">
            <a:extLst>
              <a:ext uri="{28A0092B-C50C-407E-A947-70E740481C1C}">
                <a14:useLocalDpi xmlns:a14="http://schemas.microsoft.com/office/drawing/2010/main"/>
              </a:ext>
            </a:extLst>
          </a:blip>
          <a:srcRect l="-6769" r="-6769"/>
          <a:stretch>
            <a:fillRect/>
          </a:stretch>
        </p:blipFill>
        <p:spPr>
          <a:xfrm>
            <a:off x="525943" y="1031875"/>
            <a:ext cx="6518363" cy="4305853"/>
          </a:xfrm>
        </p:spPr>
      </p:pic>
      <p:sp>
        <p:nvSpPr>
          <p:cNvPr id="5" name="ZoneTexte 4"/>
          <p:cNvSpPr txBox="1"/>
          <p:nvPr/>
        </p:nvSpPr>
        <p:spPr>
          <a:xfrm>
            <a:off x="6752492" y="2168129"/>
            <a:ext cx="1579712" cy="1754327"/>
          </a:xfrm>
          <a:prstGeom prst="rect">
            <a:avLst/>
          </a:prstGeom>
          <a:noFill/>
        </p:spPr>
        <p:txBody>
          <a:bodyPr wrap="square" rtlCol="0">
            <a:spAutoFit/>
          </a:bodyPr>
          <a:lstStyle/>
          <a:p>
            <a:r>
              <a:rPr lang="fr-FR" dirty="0" smtClean="0"/>
              <a:t>Volubilis (Maroc), Jupiter, Junon et Minerve;  </a:t>
            </a:r>
          </a:p>
          <a:p>
            <a:r>
              <a:rPr lang="fr-FR" dirty="0" smtClean="0"/>
              <a:t>3</a:t>
            </a:r>
            <a:r>
              <a:rPr lang="fr-FR" baseline="30000" dirty="0" smtClean="0"/>
              <a:t>e</a:t>
            </a:r>
            <a:r>
              <a:rPr lang="fr-FR" dirty="0" smtClean="0"/>
              <a:t> s.</a:t>
            </a:r>
          </a:p>
          <a:p>
            <a:r>
              <a:rPr lang="fr-FR" dirty="0" smtClean="0"/>
              <a:t>Style corinthien</a:t>
            </a:r>
            <a:endParaRPr lang="fr-FR" dirty="0"/>
          </a:p>
        </p:txBody>
      </p:sp>
    </p:spTree>
    <p:extLst>
      <p:ext uri="{BB962C8B-B14F-4D97-AF65-F5344CB8AC3E}">
        <p14:creationId xmlns:p14="http://schemas.microsoft.com/office/powerpoint/2010/main" val="20502746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temple_diane.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000125" y="990600"/>
            <a:ext cx="7264400" cy="4733925"/>
          </a:xfrm>
        </p:spPr>
      </p:pic>
      <p:sp>
        <p:nvSpPr>
          <p:cNvPr id="5" name="ZoneTexte 4"/>
          <p:cNvSpPr txBox="1"/>
          <p:nvPr/>
        </p:nvSpPr>
        <p:spPr>
          <a:xfrm>
            <a:off x="1000125" y="1347064"/>
            <a:ext cx="1549563" cy="1754327"/>
          </a:xfrm>
          <a:prstGeom prst="rect">
            <a:avLst/>
          </a:prstGeom>
          <a:noFill/>
        </p:spPr>
        <p:txBody>
          <a:bodyPr wrap="square" rtlCol="0">
            <a:spAutoFit/>
          </a:bodyPr>
          <a:lstStyle/>
          <a:p>
            <a:r>
              <a:rPr lang="fr-FR" dirty="0" smtClean="0">
                <a:solidFill>
                  <a:srgbClr val="FFFFFF"/>
                </a:solidFill>
              </a:rPr>
              <a:t>Merida</a:t>
            </a:r>
          </a:p>
          <a:p>
            <a:r>
              <a:rPr lang="fr-FR" dirty="0" smtClean="0">
                <a:solidFill>
                  <a:srgbClr val="FFFFFF"/>
                </a:solidFill>
              </a:rPr>
              <a:t>« Diane », en fait, culte impérial</a:t>
            </a:r>
          </a:p>
          <a:p>
            <a:r>
              <a:rPr lang="fr-FR" dirty="0" smtClean="0">
                <a:solidFill>
                  <a:srgbClr val="FFFFFF"/>
                </a:solidFill>
              </a:rPr>
              <a:t>1</a:t>
            </a:r>
            <a:r>
              <a:rPr lang="fr-FR" baseline="30000" dirty="0" smtClean="0">
                <a:solidFill>
                  <a:srgbClr val="FFFFFF"/>
                </a:solidFill>
              </a:rPr>
              <a:t>er</a:t>
            </a:r>
            <a:r>
              <a:rPr lang="fr-FR" dirty="0" smtClean="0">
                <a:solidFill>
                  <a:srgbClr val="FFFFFF"/>
                </a:solidFill>
              </a:rPr>
              <a:t> s. av. J.C. sous Auguste</a:t>
            </a:r>
            <a:endParaRPr lang="fr-FR" dirty="0">
              <a:solidFill>
                <a:srgbClr val="FFFFFF"/>
              </a:solidFill>
            </a:endParaRPr>
          </a:p>
        </p:txBody>
      </p:sp>
    </p:spTree>
    <p:extLst>
      <p:ext uri="{BB962C8B-B14F-4D97-AF65-F5344CB8AC3E}">
        <p14:creationId xmlns:p14="http://schemas.microsoft.com/office/powerpoint/2010/main" val="338087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pula.jpg"/>
          <p:cNvPicPr>
            <a:picLocks noGrp="1" noChangeAspect="1"/>
          </p:cNvPicPr>
          <p:nvPr>
            <p:ph idx="1"/>
          </p:nvPr>
        </p:nvPicPr>
        <p:blipFill>
          <a:blip r:embed="rId2" cstate="email">
            <a:extLst>
              <a:ext uri="{28A0092B-C50C-407E-A947-70E740481C1C}">
                <a14:useLocalDpi xmlns:a14="http://schemas.microsoft.com/office/drawing/2010/main"/>
              </a:ext>
            </a:extLst>
          </a:blip>
          <a:srcRect l="-42252" r="-42252"/>
          <a:stretch>
            <a:fillRect/>
          </a:stretch>
        </p:blipFill>
        <p:spPr>
          <a:xfrm>
            <a:off x="-712211" y="928688"/>
            <a:ext cx="7351713" cy="4914900"/>
          </a:xfrm>
        </p:spPr>
      </p:pic>
      <p:sp>
        <p:nvSpPr>
          <p:cNvPr id="6" name="ZoneTexte 5"/>
          <p:cNvSpPr txBox="1"/>
          <p:nvPr/>
        </p:nvSpPr>
        <p:spPr>
          <a:xfrm>
            <a:off x="5300109" y="4597366"/>
            <a:ext cx="3064618" cy="646331"/>
          </a:xfrm>
          <a:prstGeom prst="rect">
            <a:avLst/>
          </a:prstGeom>
          <a:noFill/>
        </p:spPr>
        <p:txBody>
          <a:bodyPr wrap="square" rtlCol="0">
            <a:spAutoFit/>
          </a:bodyPr>
          <a:lstStyle/>
          <a:p>
            <a:r>
              <a:rPr lang="fr-FR" dirty="0" smtClean="0"/>
              <a:t>Pula (Croatie) pour Auguste et Livie, 1</a:t>
            </a:r>
            <a:r>
              <a:rPr lang="fr-FR" baseline="30000" dirty="0" smtClean="0"/>
              <a:t>er</a:t>
            </a:r>
            <a:r>
              <a:rPr lang="fr-FR" dirty="0" smtClean="0"/>
              <a:t> s.;  style corinthien</a:t>
            </a:r>
            <a:endParaRPr lang="fr-FR" dirty="0"/>
          </a:p>
        </p:txBody>
      </p:sp>
    </p:spTree>
    <p:extLst>
      <p:ext uri="{BB962C8B-B14F-4D97-AF65-F5344CB8AC3E}">
        <p14:creationId xmlns:p14="http://schemas.microsoft.com/office/powerpoint/2010/main" val="4001600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vienne_fr.JPG"/>
          <p:cNvPicPr>
            <a:picLocks noGrp="1" noChangeAspect="1"/>
          </p:cNvPicPr>
          <p:nvPr>
            <p:ph idx="1"/>
          </p:nvPr>
        </p:nvPicPr>
        <p:blipFill>
          <a:blip r:embed="rId2" cstate="email">
            <a:extLst>
              <a:ext uri="{28A0092B-C50C-407E-A947-70E740481C1C}">
                <a14:useLocalDpi xmlns:a14="http://schemas.microsoft.com/office/drawing/2010/main"/>
              </a:ext>
            </a:extLst>
          </a:blip>
          <a:srcRect l="-13857" r="-13857"/>
          <a:stretch>
            <a:fillRect/>
          </a:stretch>
        </p:blipFill>
        <p:spPr>
          <a:xfrm>
            <a:off x="1031875" y="884238"/>
            <a:ext cx="7223125" cy="4241800"/>
          </a:xfrm>
          <a:prstGeom prst="rect">
            <a:avLst/>
          </a:prstGeom>
        </p:spPr>
      </p:pic>
      <p:sp>
        <p:nvSpPr>
          <p:cNvPr id="5" name="ZoneTexte 4"/>
          <p:cNvSpPr txBox="1"/>
          <p:nvPr/>
        </p:nvSpPr>
        <p:spPr>
          <a:xfrm>
            <a:off x="1726323" y="5273204"/>
            <a:ext cx="5769177" cy="646331"/>
          </a:xfrm>
          <a:prstGeom prst="rect">
            <a:avLst/>
          </a:prstGeom>
          <a:noFill/>
        </p:spPr>
        <p:txBody>
          <a:bodyPr wrap="square" rtlCol="0">
            <a:spAutoFit/>
          </a:bodyPr>
          <a:lstStyle/>
          <a:p>
            <a:r>
              <a:rPr lang="fr-FR" dirty="0"/>
              <a:t>Vienne (France), pour Auguste et </a:t>
            </a:r>
            <a:r>
              <a:rPr lang="fr-FR" dirty="0" smtClean="0"/>
              <a:t>Livie, 1</a:t>
            </a:r>
            <a:r>
              <a:rPr lang="fr-FR" baseline="30000" dirty="0" smtClean="0"/>
              <a:t>er</a:t>
            </a:r>
            <a:r>
              <a:rPr lang="fr-FR" dirty="0" smtClean="0"/>
              <a:t> s. style corinthien</a:t>
            </a:r>
            <a:endParaRPr lang="fr-FR" dirty="0"/>
          </a:p>
          <a:p>
            <a:endParaRPr lang="fr-FR" dirty="0"/>
          </a:p>
        </p:txBody>
      </p:sp>
    </p:spTree>
    <p:extLst>
      <p:ext uri="{BB962C8B-B14F-4D97-AF65-F5344CB8AC3E}">
        <p14:creationId xmlns:p14="http://schemas.microsoft.com/office/powerpoint/2010/main" val="625778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pantheon.png"/>
          <p:cNvPicPr>
            <a:picLocks noGrp="1" noChangeAspect="1"/>
          </p:cNvPicPr>
          <p:nvPr>
            <p:ph idx="1"/>
          </p:nvPr>
        </p:nvPicPr>
        <p:blipFill>
          <a:blip r:embed="rId2" cstate="email">
            <a:extLst>
              <a:ext uri="{28A0092B-C50C-407E-A947-70E740481C1C}">
                <a14:useLocalDpi xmlns:a14="http://schemas.microsoft.com/office/drawing/2010/main"/>
              </a:ext>
            </a:extLst>
          </a:blip>
          <a:srcRect t="-1539" b="-1539"/>
          <a:stretch>
            <a:fillRect/>
          </a:stretch>
        </p:blipFill>
        <p:spPr>
          <a:xfrm>
            <a:off x="915921" y="516488"/>
            <a:ext cx="7364380" cy="4862538"/>
          </a:xfrm>
        </p:spPr>
      </p:pic>
      <p:sp>
        <p:nvSpPr>
          <p:cNvPr id="5" name="ZoneTexte 4"/>
          <p:cNvSpPr txBox="1"/>
          <p:nvPr/>
        </p:nvSpPr>
        <p:spPr>
          <a:xfrm>
            <a:off x="915921" y="5296430"/>
            <a:ext cx="7364379" cy="646331"/>
          </a:xfrm>
          <a:prstGeom prst="rect">
            <a:avLst/>
          </a:prstGeom>
          <a:noFill/>
        </p:spPr>
        <p:txBody>
          <a:bodyPr wrap="square" rtlCol="0">
            <a:spAutoFit/>
          </a:bodyPr>
          <a:lstStyle/>
          <a:p>
            <a:r>
              <a:rPr lang="fr-FR" dirty="0" smtClean="0"/>
              <a:t>Rome, le Panthéon: temple dédié à tous les dieux, 1</a:t>
            </a:r>
            <a:r>
              <a:rPr lang="fr-FR" baseline="30000" dirty="0" smtClean="0"/>
              <a:t>er</a:t>
            </a:r>
            <a:r>
              <a:rPr lang="fr-FR" dirty="0" smtClean="0"/>
              <a:t> s av. J.C. au 2</a:t>
            </a:r>
            <a:r>
              <a:rPr lang="fr-FR" baseline="30000" dirty="0" smtClean="0"/>
              <a:t>e</a:t>
            </a:r>
            <a:r>
              <a:rPr lang="fr-FR" dirty="0" smtClean="0"/>
              <a:t> s. après J.C. Coupole = 43 m</a:t>
            </a:r>
          </a:p>
        </p:txBody>
      </p:sp>
    </p:spTree>
    <p:extLst>
      <p:ext uri="{BB962C8B-B14F-4D97-AF65-F5344CB8AC3E}">
        <p14:creationId xmlns:p14="http://schemas.microsoft.com/office/powerpoint/2010/main" val="35386878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descr="IMG_0620.JPG"/>
          <p:cNvPicPr>
            <a:picLocks noGrp="1" noChangeAspect="1"/>
          </p:cNvPicPr>
          <p:nvPr>
            <p:ph idx="1"/>
          </p:nvPr>
        </p:nvPicPr>
        <p:blipFill>
          <a:blip r:embed="rId2" cstate="email">
            <a:extLst>
              <a:ext uri="{28A0092B-C50C-407E-A947-70E740481C1C}">
                <a14:useLocalDpi xmlns:a14="http://schemas.microsoft.com/office/drawing/2010/main"/>
              </a:ext>
            </a:extLst>
          </a:blip>
          <a:srcRect l="-107500" r="-107500"/>
          <a:stretch>
            <a:fillRect/>
          </a:stretch>
        </p:blipFill>
        <p:spPr>
          <a:xfrm>
            <a:off x="-2776874" y="856205"/>
            <a:ext cx="10479576" cy="4990276"/>
          </a:xfrm>
        </p:spPr>
      </p:pic>
      <p:pic>
        <p:nvPicPr>
          <p:cNvPr id="7" name="Image 6" descr="IMG_124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83186" y="1117995"/>
            <a:ext cx="4728486" cy="4728486"/>
          </a:xfrm>
          <a:prstGeom prst="rect">
            <a:avLst/>
          </a:prstGeom>
        </p:spPr>
      </p:pic>
    </p:spTree>
    <p:extLst>
      <p:ext uri="{BB962C8B-B14F-4D97-AF65-F5344CB8AC3E}">
        <p14:creationId xmlns:p14="http://schemas.microsoft.com/office/powerpoint/2010/main" val="26909573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Capture d’écran 2016-10-03 à 14.29.28.png"/>
          <p:cNvPicPr>
            <a:picLocks noGrp="1" noChangeAspect="1"/>
          </p:cNvPicPr>
          <p:nvPr>
            <p:ph idx="1"/>
          </p:nvPr>
        </p:nvPicPr>
        <p:blipFill>
          <a:blip r:embed="rId2" cstate="email">
            <a:extLst>
              <a:ext uri="{28A0092B-C50C-407E-A947-70E740481C1C}">
                <a14:useLocalDpi xmlns:a14="http://schemas.microsoft.com/office/drawing/2010/main"/>
              </a:ext>
            </a:extLst>
          </a:blip>
          <a:srcRect l="-10075" r="-10075"/>
          <a:stretch>
            <a:fillRect/>
          </a:stretch>
        </p:blipFill>
        <p:spPr>
          <a:xfrm>
            <a:off x="458543" y="1084263"/>
            <a:ext cx="7297737" cy="4562475"/>
          </a:xfrm>
        </p:spPr>
      </p:pic>
      <p:sp>
        <p:nvSpPr>
          <p:cNvPr id="5" name="ZoneTexte 4"/>
          <p:cNvSpPr txBox="1"/>
          <p:nvPr/>
        </p:nvSpPr>
        <p:spPr>
          <a:xfrm>
            <a:off x="7170615" y="2041769"/>
            <a:ext cx="1152770" cy="1200329"/>
          </a:xfrm>
          <a:prstGeom prst="rect">
            <a:avLst/>
          </a:prstGeom>
          <a:noFill/>
        </p:spPr>
        <p:txBody>
          <a:bodyPr wrap="square" rtlCol="0">
            <a:spAutoFit/>
          </a:bodyPr>
          <a:lstStyle/>
          <a:p>
            <a:r>
              <a:rPr lang="fr-FR" dirty="0" smtClean="0"/>
              <a:t>Reconstitution du Panthéon à Rome</a:t>
            </a:r>
            <a:endParaRPr lang="fr-FR" dirty="0"/>
          </a:p>
        </p:txBody>
      </p:sp>
    </p:spTree>
    <p:extLst>
      <p:ext uri="{BB962C8B-B14F-4D97-AF65-F5344CB8AC3E}">
        <p14:creationId xmlns:p14="http://schemas.microsoft.com/office/powerpoint/2010/main" val="4040177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1800" dirty="0" smtClean="0"/>
              <a:t>L’influence de l’architecture religieuse et de l’art</a:t>
            </a:r>
            <a:endParaRPr lang="fr-FR" sz="1800" dirty="0"/>
          </a:p>
        </p:txBody>
      </p:sp>
      <p:sp>
        <p:nvSpPr>
          <p:cNvPr id="3" name="Espace réservé du contenu 2"/>
          <p:cNvSpPr>
            <a:spLocks noGrp="1"/>
          </p:cNvSpPr>
          <p:nvPr>
            <p:ph idx="1"/>
          </p:nvPr>
        </p:nvSpPr>
        <p:spPr/>
        <p:txBody>
          <a:bodyPr>
            <a:normAutofit fontScale="70000" lnSpcReduction="20000"/>
          </a:bodyPr>
          <a:lstStyle/>
          <a:p>
            <a:pPr marL="457200" lvl="1" indent="-457200">
              <a:lnSpc>
                <a:spcPct val="150000"/>
              </a:lnSpc>
              <a:buAutoNum type="arabicPeriod"/>
            </a:pPr>
            <a:r>
              <a:rPr lang="fr-CA" sz="2400" dirty="0"/>
              <a:t>Temples</a:t>
            </a:r>
          </a:p>
          <a:p>
            <a:pPr marL="457200" lvl="1" indent="-457200">
              <a:lnSpc>
                <a:spcPct val="150000"/>
              </a:lnSpc>
              <a:buAutoNum type="arabicPeriod"/>
            </a:pPr>
            <a:r>
              <a:rPr lang="fr-CA" sz="2400" dirty="0"/>
              <a:t>Ponts </a:t>
            </a:r>
          </a:p>
          <a:p>
            <a:pPr marL="457200" lvl="1" indent="-457200">
              <a:lnSpc>
                <a:spcPct val="150000"/>
              </a:lnSpc>
              <a:buAutoNum type="arabicPeriod"/>
            </a:pPr>
            <a:r>
              <a:rPr lang="fr-CA" sz="2400" dirty="0"/>
              <a:t>Sculpture </a:t>
            </a:r>
          </a:p>
          <a:p>
            <a:pPr marL="457200" lvl="1" indent="-457200">
              <a:lnSpc>
                <a:spcPct val="150000"/>
              </a:lnSpc>
              <a:buAutoNum type="arabicPeriod"/>
            </a:pPr>
            <a:r>
              <a:rPr lang="fr-CA" sz="2400" dirty="0"/>
              <a:t>Peintures</a:t>
            </a:r>
          </a:p>
          <a:p>
            <a:pPr marL="457200" lvl="1" indent="-457200">
              <a:lnSpc>
                <a:spcPct val="150000"/>
              </a:lnSpc>
              <a:buAutoNum type="arabicPeriod"/>
            </a:pPr>
            <a:r>
              <a:rPr lang="fr-CA" sz="2400" dirty="0"/>
              <a:t>Mosaïques</a:t>
            </a:r>
          </a:p>
          <a:p>
            <a:pPr marL="457200" lvl="1" indent="-457200">
              <a:lnSpc>
                <a:spcPct val="150000"/>
              </a:lnSpc>
              <a:buAutoNum type="arabicPeriod"/>
            </a:pPr>
            <a:r>
              <a:rPr lang="fr-CA" sz="2400" dirty="0"/>
              <a:t>Céramique </a:t>
            </a:r>
          </a:p>
          <a:p>
            <a:pPr marL="457200" lvl="1" indent="-457200">
              <a:lnSpc>
                <a:spcPct val="150000"/>
              </a:lnSpc>
              <a:buAutoNum type="arabicPeriod"/>
            </a:pPr>
            <a:r>
              <a:rPr lang="fr-CA" sz="2400" dirty="0"/>
              <a:t>Inscriptions et ouvrages littéraires</a:t>
            </a:r>
          </a:p>
        </p:txBody>
      </p:sp>
    </p:spTree>
    <p:extLst>
      <p:ext uri="{BB962C8B-B14F-4D97-AF65-F5344CB8AC3E}">
        <p14:creationId xmlns:p14="http://schemas.microsoft.com/office/powerpoint/2010/main" val="1899722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ponts</a:t>
            </a:r>
            <a:endParaRPr lang="fr-FR" dirty="0"/>
          </a:p>
        </p:txBody>
      </p:sp>
      <p:sp>
        <p:nvSpPr>
          <p:cNvPr id="3" name="Espace réservé du contenu 2"/>
          <p:cNvSpPr>
            <a:spLocks noGrp="1"/>
          </p:cNvSpPr>
          <p:nvPr>
            <p:ph idx="1"/>
          </p:nvPr>
        </p:nvSpPr>
        <p:spPr/>
        <p:txBody>
          <a:bodyPr/>
          <a:lstStyle/>
          <a:p>
            <a:r>
              <a:rPr lang="fr-FR" dirty="0" smtClean="0"/>
              <a:t>Utilisation de l’arc</a:t>
            </a:r>
          </a:p>
          <a:p>
            <a:r>
              <a:rPr lang="fr-FR" dirty="0" smtClean="0"/>
              <a:t>À dos d’âne</a:t>
            </a:r>
          </a:p>
          <a:p>
            <a:r>
              <a:rPr lang="fr-FR" dirty="0" smtClean="0"/>
              <a:t>Font environ 4 m de large</a:t>
            </a:r>
            <a:endParaRPr lang="fr-FR" dirty="0"/>
          </a:p>
        </p:txBody>
      </p:sp>
    </p:spTree>
    <p:extLst>
      <p:ext uri="{BB962C8B-B14F-4D97-AF65-F5344CB8AC3E}">
        <p14:creationId xmlns:p14="http://schemas.microsoft.com/office/powerpoint/2010/main" val="1536979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2. Les ponts</a:t>
            </a:r>
            <a:endParaRPr lang="fr-FR" dirty="0"/>
          </a:p>
        </p:txBody>
      </p:sp>
      <p:pic>
        <p:nvPicPr>
          <p:cNvPr id="4" name="Espace réservé du contenu 3" descr="pont_merida4.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411480" y="1896537"/>
            <a:ext cx="8084274" cy="3849655"/>
          </a:xfrm>
        </p:spPr>
      </p:pic>
      <p:sp>
        <p:nvSpPr>
          <p:cNvPr id="5" name="ZoneTexte 4"/>
          <p:cNvSpPr txBox="1"/>
          <p:nvPr/>
        </p:nvSpPr>
        <p:spPr>
          <a:xfrm>
            <a:off x="1991643" y="5157331"/>
            <a:ext cx="1414356" cy="369332"/>
          </a:xfrm>
          <a:prstGeom prst="rect">
            <a:avLst/>
          </a:prstGeom>
          <a:noFill/>
        </p:spPr>
        <p:txBody>
          <a:bodyPr wrap="square" rtlCol="0">
            <a:spAutoFit/>
          </a:bodyPr>
          <a:lstStyle/>
          <a:p>
            <a:r>
              <a:rPr lang="fr-FR" dirty="0" smtClean="0">
                <a:solidFill>
                  <a:schemeClr val="bg1"/>
                </a:solidFill>
              </a:rPr>
              <a:t>Cordoue</a:t>
            </a:r>
            <a:endParaRPr lang="fr-FR" dirty="0">
              <a:solidFill>
                <a:schemeClr val="bg1"/>
              </a:solidFill>
            </a:endParaRPr>
          </a:p>
        </p:txBody>
      </p:sp>
    </p:spTree>
    <p:extLst>
      <p:ext uri="{BB962C8B-B14F-4D97-AF65-F5344CB8AC3E}">
        <p14:creationId xmlns:p14="http://schemas.microsoft.com/office/powerpoint/2010/main" val="423001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pont_cordoue2.JPG"/>
          <p:cNvPicPr>
            <a:picLocks noGrp="1" noChangeAspect="1"/>
          </p:cNvPicPr>
          <p:nvPr>
            <p:ph idx="1"/>
          </p:nvPr>
        </p:nvPicPr>
        <p:blipFill>
          <a:blip r:embed="rId2" cstate="email">
            <a:extLst>
              <a:ext uri="{28A0092B-C50C-407E-A947-70E740481C1C}">
                <a14:useLocalDpi xmlns:a14="http://schemas.microsoft.com/office/drawing/2010/main"/>
              </a:ext>
            </a:extLst>
          </a:blip>
          <a:srcRect l="-531" r="-531"/>
          <a:stretch>
            <a:fillRect/>
          </a:stretch>
        </p:blipFill>
        <p:spPr>
          <a:xfrm>
            <a:off x="1009650" y="990600"/>
            <a:ext cx="7323138" cy="4830763"/>
          </a:xfrm>
        </p:spPr>
      </p:pic>
      <p:sp>
        <p:nvSpPr>
          <p:cNvPr id="5" name="ZoneTexte 4"/>
          <p:cNvSpPr txBox="1"/>
          <p:nvPr/>
        </p:nvSpPr>
        <p:spPr>
          <a:xfrm>
            <a:off x="5551585" y="1164248"/>
            <a:ext cx="2001265" cy="369332"/>
          </a:xfrm>
          <a:prstGeom prst="rect">
            <a:avLst/>
          </a:prstGeom>
          <a:noFill/>
        </p:spPr>
        <p:txBody>
          <a:bodyPr wrap="square" rtlCol="0">
            <a:spAutoFit/>
          </a:bodyPr>
          <a:lstStyle/>
          <a:p>
            <a:r>
              <a:rPr lang="fr-FR" dirty="0" smtClean="0"/>
              <a:t>Merida</a:t>
            </a:r>
            <a:endParaRPr lang="fr-FR" dirty="0"/>
          </a:p>
        </p:txBody>
      </p:sp>
    </p:spTree>
    <p:extLst>
      <p:ext uri="{BB962C8B-B14F-4D97-AF65-F5344CB8AC3E}">
        <p14:creationId xmlns:p14="http://schemas.microsoft.com/office/powerpoint/2010/main" val="35614007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descr="Capture d’écran 2016-09-28 à 22.01.29.png"/>
          <p:cNvPicPr>
            <a:picLocks noGrp="1" noChangeAspect="1"/>
          </p:cNvPicPr>
          <p:nvPr>
            <p:ph idx="1"/>
          </p:nvPr>
        </p:nvPicPr>
        <p:blipFill>
          <a:blip r:embed="rId2" cstate="email">
            <a:extLst>
              <a:ext uri="{28A0092B-C50C-407E-A947-70E740481C1C}">
                <a14:useLocalDpi xmlns:a14="http://schemas.microsoft.com/office/drawing/2010/main"/>
              </a:ext>
            </a:extLst>
          </a:blip>
          <a:srcRect l="-22391" r="-22391"/>
          <a:stretch>
            <a:fillRect/>
          </a:stretch>
        </p:blipFill>
        <p:spPr>
          <a:xfrm>
            <a:off x="-1" y="1070707"/>
            <a:ext cx="8645769" cy="4117034"/>
          </a:xfrm>
        </p:spPr>
      </p:pic>
      <p:sp>
        <p:nvSpPr>
          <p:cNvPr id="7" name="ZoneTexte 6"/>
          <p:cNvSpPr txBox="1"/>
          <p:nvPr/>
        </p:nvSpPr>
        <p:spPr>
          <a:xfrm>
            <a:off x="1641231" y="5187741"/>
            <a:ext cx="4806461" cy="369332"/>
          </a:xfrm>
          <a:prstGeom prst="rect">
            <a:avLst/>
          </a:prstGeom>
          <a:noFill/>
        </p:spPr>
        <p:txBody>
          <a:bodyPr wrap="square" rtlCol="0">
            <a:spAutoFit/>
          </a:bodyPr>
          <a:lstStyle/>
          <a:p>
            <a:r>
              <a:rPr lang="fr-FR" dirty="0" smtClean="0"/>
              <a:t>Pont de Vaison-la-Romaine, France.</a:t>
            </a:r>
            <a:endParaRPr lang="fr-FR" dirty="0"/>
          </a:p>
        </p:txBody>
      </p:sp>
    </p:spTree>
    <p:extLst>
      <p:ext uri="{BB962C8B-B14F-4D97-AF65-F5344CB8AC3E}">
        <p14:creationId xmlns:p14="http://schemas.microsoft.com/office/powerpoint/2010/main" val="2319693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normAutofit/>
          </a:bodyPr>
          <a:lstStyle/>
          <a:p>
            <a:pPr eaLnBrk="1" hangingPunct="1">
              <a:defRPr/>
            </a:pPr>
            <a:r>
              <a:rPr lang="fr-FR" dirty="0" smtClean="0">
                <a:cs typeface="+mj-cs"/>
              </a:rPr>
              <a:t>3. La sculpture</a:t>
            </a:r>
          </a:p>
        </p:txBody>
      </p:sp>
      <p:sp>
        <p:nvSpPr>
          <p:cNvPr id="3075" name="Rectangle 3"/>
          <p:cNvSpPr>
            <a:spLocks noGrp="1" noChangeArrowheads="1"/>
          </p:cNvSpPr>
          <p:nvPr>
            <p:ph type="body" idx="1"/>
          </p:nvPr>
        </p:nvSpPr>
        <p:spPr/>
        <p:txBody>
          <a:bodyPr/>
          <a:lstStyle/>
          <a:p>
            <a:pPr eaLnBrk="1" hangingPunct="1">
              <a:defRPr/>
            </a:pPr>
            <a:r>
              <a:rPr lang="fr-FR" smtClean="0">
                <a:cs typeface="+mn-cs"/>
              </a:rPr>
              <a:t>Inspirations étrusque et grecque</a:t>
            </a:r>
          </a:p>
          <a:p>
            <a:pPr eaLnBrk="1" hangingPunct="1">
              <a:defRPr/>
            </a:pPr>
            <a:r>
              <a:rPr lang="fr-FR" smtClean="0">
                <a:cs typeface="+mn-cs"/>
              </a:rPr>
              <a:t>Matériaux: argile, marbre, bronze</a:t>
            </a:r>
          </a:p>
          <a:p>
            <a:pPr eaLnBrk="1" hangingPunct="1">
              <a:defRPr/>
            </a:pPr>
            <a:r>
              <a:rPr lang="fr-FR" smtClean="0">
                <a:cs typeface="+mn-cs"/>
              </a:rPr>
              <a:t>Canon à respecter</a:t>
            </a:r>
          </a:p>
          <a:p>
            <a:pPr lvl="1" eaLnBrk="1" hangingPunct="1">
              <a:defRPr/>
            </a:pPr>
            <a:r>
              <a:rPr lang="fr-FR" smtClean="0"/>
              <a:t>Représentations idéalisées</a:t>
            </a:r>
          </a:p>
          <a:p>
            <a:pPr lvl="1" eaLnBrk="1" hangingPunct="1">
              <a:defRPr/>
            </a:pPr>
            <a:r>
              <a:rPr lang="fr-FR" smtClean="0"/>
              <a:t>Représentations réalistes</a:t>
            </a:r>
          </a:p>
        </p:txBody>
      </p:sp>
    </p:spTree>
    <p:extLst>
      <p:ext uri="{BB962C8B-B14F-4D97-AF65-F5344CB8AC3E}">
        <p14:creationId xmlns:p14="http://schemas.microsoft.com/office/powerpoint/2010/main" val="18830485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Une symbolique partout présente</a:t>
            </a:r>
            <a:endParaRPr lang="fr-FR" dirty="0"/>
          </a:p>
        </p:txBody>
      </p:sp>
      <p:pic>
        <p:nvPicPr>
          <p:cNvPr id="4" name="Picture 6" descr="&#10;louve1.jpg                                                     0053E384Macintosh HD                   7C26334F:"/>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l="-28750" r="-28750"/>
          <a:stretch>
            <a:fillRect/>
          </a:stretch>
        </p:blipFill>
        <p:spPr>
          <a:xfrm>
            <a:off x="-300481" y="1981200"/>
            <a:ext cx="8072881" cy="3844230"/>
          </a:xfrm>
        </p:spPr>
      </p:pic>
      <p:sp>
        <p:nvSpPr>
          <p:cNvPr id="3" name="ZoneTexte 2"/>
          <p:cNvSpPr txBox="1"/>
          <p:nvPr/>
        </p:nvSpPr>
        <p:spPr>
          <a:xfrm>
            <a:off x="6361538" y="1979830"/>
            <a:ext cx="1939078" cy="3970318"/>
          </a:xfrm>
          <a:prstGeom prst="rect">
            <a:avLst/>
          </a:prstGeom>
          <a:noFill/>
        </p:spPr>
        <p:txBody>
          <a:bodyPr wrap="square" rtlCol="0">
            <a:spAutoFit/>
          </a:bodyPr>
          <a:lstStyle/>
          <a:p>
            <a:r>
              <a:rPr lang="fr-FR" dirty="0" smtClean="0"/>
              <a:t>La Louve du musée du Capitole (Rome), allaitant Romulus et </a:t>
            </a:r>
            <a:r>
              <a:rPr lang="fr-FR" dirty="0" err="1" smtClean="0"/>
              <a:t>Rémus</a:t>
            </a:r>
            <a:r>
              <a:rPr lang="fr-FR" dirty="0" smtClean="0"/>
              <a:t>, fondateurs légendaires de Rome. On a toujours prétendu que c’était une œuvre étrusque du 4</a:t>
            </a:r>
            <a:r>
              <a:rPr lang="fr-FR" baseline="30000" dirty="0" smtClean="0"/>
              <a:t>e</a:t>
            </a:r>
            <a:r>
              <a:rPr lang="fr-FR" dirty="0" smtClean="0"/>
              <a:t> s. av. J.C. mais les dernières datations proposent </a:t>
            </a:r>
            <a:r>
              <a:rPr lang="is-IS" dirty="0" smtClean="0"/>
              <a:t>…le Moyen Âge....</a:t>
            </a:r>
            <a:endParaRPr lang="fr-FR" dirty="0"/>
          </a:p>
        </p:txBody>
      </p:sp>
    </p:spTree>
    <p:extLst>
      <p:ext uri="{BB962C8B-B14F-4D97-AF65-F5344CB8AC3E}">
        <p14:creationId xmlns:p14="http://schemas.microsoft.com/office/powerpoint/2010/main" val="3313680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err="1" smtClean="0"/>
              <a:t>Legende</a:t>
            </a:r>
            <a:r>
              <a:rPr lang="fr-FR" dirty="0" smtClean="0"/>
              <a:t> de la fondation de </a:t>
            </a:r>
            <a:r>
              <a:rPr lang="fr-FR" dirty="0" err="1" smtClean="0"/>
              <a:t>rome</a:t>
            </a:r>
            <a:endParaRPr lang="fr-FR" dirty="0"/>
          </a:p>
        </p:txBody>
      </p:sp>
      <p:graphicFrame>
        <p:nvGraphicFramePr>
          <p:cNvPr id="4" name="Object 3"/>
          <p:cNvGraphicFramePr>
            <a:graphicFrameLocks noGrp="1" noChangeAspect="1"/>
          </p:cNvGraphicFramePr>
          <p:nvPr>
            <p:ph idx="1"/>
            <p:extLst>
              <p:ext uri="{D42A27DB-BD31-4B8C-83A1-F6EECF244321}">
                <p14:modId xmlns:p14="http://schemas.microsoft.com/office/powerpoint/2010/main" val="1947727517"/>
              </p:ext>
            </p:extLst>
          </p:nvPr>
        </p:nvGraphicFramePr>
        <p:xfrm>
          <a:off x="790574" y="2482011"/>
          <a:ext cx="7814320" cy="3059223"/>
        </p:xfrm>
        <a:graphic>
          <a:graphicData uri="http://schemas.openxmlformats.org/presentationml/2006/ole">
            <mc:AlternateContent xmlns:mc="http://schemas.openxmlformats.org/markup-compatibility/2006">
              <mc:Choice xmlns:v="urn:schemas-microsoft-com:vml" Requires="v">
                <p:oleObj spid="_x0000_s1133" name="Document" r:id="rId3" imgW="5969000" imgH="2336800" progId="Word.Document.8">
                  <p:embed/>
                </p:oleObj>
              </mc:Choice>
              <mc:Fallback>
                <p:oleObj name="Document" r:id="rId3" imgW="5969000" imgH="2336800"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0574" y="2482011"/>
                        <a:ext cx="7814320" cy="305922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9497799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remus - copie.jpg"/>
          <p:cNvPicPr>
            <a:picLocks noGrp="1" noChangeAspect="1"/>
          </p:cNvPicPr>
          <p:nvPr>
            <p:ph idx="1"/>
          </p:nvPr>
        </p:nvPicPr>
        <p:blipFill>
          <a:blip r:embed="rId2" cstate="email">
            <a:extLst>
              <a:ext uri="{28A0092B-C50C-407E-A947-70E740481C1C}">
                <a14:useLocalDpi xmlns:a14="http://schemas.microsoft.com/office/drawing/2010/main"/>
              </a:ext>
            </a:extLst>
          </a:blip>
          <a:srcRect t="-7309" b="-7309"/>
          <a:stretch>
            <a:fillRect/>
          </a:stretch>
        </p:blipFill>
        <p:spPr>
          <a:xfrm>
            <a:off x="1014413" y="1042988"/>
            <a:ext cx="7278687" cy="4767262"/>
          </a:xfrm>
        </p:spPr>
      </p:pic>
    </p:spTree>
    <p:extLst>
      <p:ext uri="{BB962C8B-B14F-4D97-AF65-F5344CB8AC3E}">
        <p14:creationId xmlns:p14="http://schemas.microsoft.com/office/powerpoint/2010/main" val="514162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1029" descr="orateur.jpg                                                    0053E384Macintosh HD                   7C26334F:"/>
          <p:cNvPicPr>
            <a:picLocks noGrp="1" noChangeAspect="1" noChangeArrowheads="1"/>
          </p:cNvPicPr>
          <p:nvPr>
            <p:ph/>
          </p:nvPr>
        </p:nvPicPr>
        <p:blipFill>
          <a:blip r:embed="rId3" cstate="email">
            <a:extLst>
              <a:ext uri="{28A0092B-C50C-407E-A947-70E740481C1C}">
                <a14:useLocalDpi xmlns:a14="http://schemas.microsoft.com/office/drawing/2010/main"/>
              </a:ext>
            </a:extLst>
          </a:blip>
          <a:srcRect/>
          <a:stretch>
            <a:fillRect/>
          </a:stretch>
        </p:blipFill>
        <p:spPr>
          <a:xfrm>
            <a:off x="2952750" y="0"/>
            <a:ext cx="3167063" cy="6858000"/>
          </a:xfrm>
        </p:spPr>
      </p:pic>
      <p:sp>
        <p:nvSpPr>
          <p:cNvPr id="2" name="ZoneTexte 1"/>
          <p:cNvSpPr txBox="1"/>
          <p:nvPr/>
        </p:nvSpPr>
        <p:spPr>
          <a:xfrm>
            <a:off x="6265026" y="1249056"/>
            <a:ext cx="1774347" cy="2862323"/>
          </a:xfrm>
          <a:prstGeom prst="rect">
            <a:avLst/>
          </a:prstGeom>
          <a:noFill/>
        </p:spPr>
        <p:txBody>
          <a:bodyPr wrap="square" rtlCol="0">
            <a:spAutoFit/>
          </a:bodyPr>
          <a:lstStyle/>
          <a:p>
            <a:r>
              <a:rPr lang="fr-FR" dirty="0" smtClean="0"/>
              <a:t>Florence. L’orateur romain: </a:t>
            </a:r>
            <a:r>
              <a:rPr lang="fr-FR" dirty="0"/>
              <a:t>m</a:t>
            </a:r>
            <a:r>
              <a:rPr lang="fr-FR" dirty="0" smtClean="0"/>
              <a:t>odèle à suivre!</a:t>
            </a:r>
          </a:p>
          <a:p>
            <a:r>
              <a:rPr lang="fr-FR" dirty="0" smtClean="0"/>
              <a:t>L’homme porte la toge: signe que c’est un citoyen romain. Sculpture étrusque du 1</a:t>
            </a:r>
            <a:r>
              <a:rPr lang="fr-FR" baseline="30000" dirty="0" smtClean="0"/>
              <a:t>er</a:t>
            </a:r>
            <a:r>
              <a:rPr lang="fr-FR" dirty="0" smtClean="0"/>
              <a:t> s. av. J.C.</a:t>
            </a:r>
          </a:p>
          <a:p>
            <a:endParaRPr lang="fr-FR" dirty="0"/>
          </a:p>
        </p:txBody>
      </p:sp>
    </p:spTree>
    <p:extLst>
      <p:ext uri="{BB962C8B-B14F-4D97-AF65-F5344CB8AC3E}">
        <p14:creationId xmlns:p14="http://schemas.microsoft.com/office/powerpoint/2010/main" val="237455636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coiffure_fem2.jpg                                              0052BD74Macintosh HD                   7C26334F:"/>
          <p:cNvPicPr>
            <a:picLocks noGrp="1" noChangeAspect="1" noChangeArrowheads="1"/>
          </p:cNvPicPr>
          <p:nvPr>
            <p:ph/>
          </p:nvPr>
        </p:nvPicPr>
        <p:blipFill>
          <a:blip r:embed="rId2" cstate="email">
            <a:extLst>
              <a:ext uri="{28A0092B-C50C-407E-A947-70E740481C1C}">
                <a14:useLocalDpi xmlns:a14="http://schemas.microsoft.com/office/drawing/2010/main"/>
              </a:ext>
            </a:extLst>
          </a:blip>
          <a:srcRect l="-44386" r="-44386"/>
          <a:stretch>
            <a:fillRect/>
          </a:stretch>
        </p:blipFill>
        <p:spPr>
          <a:xfrm>
            <a:off x="-961957" y="704067"/>
            <a:ext cx="6644579" cy="4690291"/>
          </a:xfrm>
        </p:spPr>
      </p:pic>
      <p:pic>
        <p:nvPicPr>
          <p:cNvPr id="4" name="Picture 8" descr="coiffure_fem1.jpg                                              0052BD74Macintosh HD                   7C26334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9713" y="704067"/>
            <a:ext cx="3385372" cy="4513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4183111" y="1351502"/>
            <a:ext cx="1270080" cy="2308324"/>
          </a:xfrm>
          <a:prstGeom prst="rect">
            <a:avLst/>
          </a:prstGeom>
          <a:noFill/>
        </p:spPr>
        <p:txBody>
          <a:bodyPr wrap="square" rtlCol="0">
            <a:spAutoFit/>
          </a:bodyPr>
          <a:lstStyle/>
          <a:p>
            <a:r>
              <a:rPr lang="fr-FR" dirty="0" smtClean="0"/>
              <a:t>Coiffures à la mode qu’il fallait suivre pour montrer qu’on était de « bonne famille »!</a:t>
            </a:r>
            <a:endParaRPr lang="fr-FR" dirty="0"/>
          </a:p>
        </p:txBody>
      </p:sp>
    </p:spTree>
    <p:extLst>
      <p:ext uri="{BB962C8B-B14F-4D97-AF65-F5344CB8AC3E}">
        <p14:creationId xmlns:p14="http://schemas.microsoft.com/office/powerpoint/2010/main" val="194087179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1. les temples</a:t>
            </a:r>
            <a:endParaRPr lang="fr-FR" dirty="0"/>
          </a:p>
        </p:txBody>
      </p:sp>
      <p:sp>
        <p:nvSpPr>
          <p:cNvPr id="3" name="Espace réservé du contenu 2"/>
          <p:cNvSpPr>
            <a:spLocks noGrp="1"/>
          </p:cNvSpPr>
          <p:nvPr>
            <p:ph idx="1"/>
          </p:nvPr>
        </p:nvSpPr>
        <p:spPr/>
        <p:txBody>
          <a:bodyPr>
            <a:normAutofit fontScale="92500" lnSpcReduction="10000"/>
          </a:bodyPr>
          <a:lstStyle/>
          <a:p>
            <a:pPr lvl="0"/>
            <a:r>
              <a:rPr lang="fr-CA" dirty="0" smtClean="0"/>
              <a:t>édifices </a:t>
            </a:r>
            <a:r>
              <a:rPr lang="fr-CA" dirty="0"/>
              <a:t>le plus souvent </a:t>
            </a:r>
            <a:r>
              <a:rPr lang="fr-CA" dirty="0" smtClean="0"/>
              <a:t>rectangulaires, </a:t>
            </a:r>
            <a:r>
              <a:rPr lang="fr-CA" dirty="0"/>
              <a:t>certains sont circulaires</a:t>
            </a:r>
          </a:p>
          <a:p>
            <a:pPr lvl="0"/>
            <a:r>
              <a:rPr lang="fr-CA" dirty="0" smtClean="0"/>
              <a:t>édifices construits </a:t>
            </a:r>
            <a:r>
              <a:rPr lang="fr-CA" dirty="0"/>
              <a:t>sur une plateforme appelée « podium </a:t>
            </a:r>
            <a:r>
              <a:rPr lang="fr-CA" dirty="0" smtClean="0"/>
              <a:t>»</a:t>
            </a:r>
            <a:endParaRPr lang="fr-CA" dirty="0"/>
          </a:p>
          <a:p>
            <a:pPr lvl="0"/>
            <a:r>
              <a:rPr lang="fr-CA" dirty="0" smtClean="0"/>
              <a:t>comportent </a:t>
            </a:r>
            <a:r>
              <a:rPr lang="fr-CA" dirty="0"/>
              <a:t>4 éléments principaux :</a:t>
            </a:r>
          </a:p>
          <a:p>
            <a:pPr lvl="1"/>
            <a:r>
              <a:rPr lang="fr-CA" dirty="0"/>
              <a:t>une entrée avec portique (« pronaos ») orientée le plus souvent vers l’Ouest qu’on atteint par des marches (en nombre impair) </a:t>
            </a:r>
            <a:r>
              <a:rPr lang="fr-CA" dirty="0" smtClean="0"/>
              <a:t>(#4 </a:t>
            </a:r>
            <a:r>
              <a:rPr lang="fr-CA" dirty="0"/>
              <a:t>sur le plan)</a:t>
            </a:r>
          </a:p>
          <a:p>
            <a:pPr lvl="1"/>
            <a:r>
              <a:rPr lang="fr-CA" dirty="0"/>
              <a:t>une pièce (« cella ») où se trouvait la statue de la divinité :  seuls les prêtres y avaient accès </a:t>
            </a:r>
            <a:r>
              <a:rPr lang="fr-CA" dirty="0" smtClean="0"/>
              <a:t>(#6 </a:t>
            </a:r>
            <a:r>
              <a:rPr lang="fr-CA" dirty="0"/>
              <a:t>sur le plan)</a:t>
            </a:r>
          </a:p>
          <a:p>
            <a:pPr lvl="1"/>
            <a:r>
              <a:rPr lang="fr-CA" dirty="0"/>
              <a:t>des colonnes situées à l’avant, en nombre pair </a:t>
            </a:r>
            <a:r>
              <a:rPr lang="fr-CA" dirty="0" smtClean="0"/>
              <a:t>(#3 </a:t>
            </a:r>
            <a:r>
              <a:rPr lang="fr-CA" dirty="0"/>
              <a:t>sur le plan)</a:t>
            </a:r>
          </a:p>
          <a:p>
            <a:pPr lvl="1"/>
            <a:r>
              <a:rPr lang="fr-CA" dirty="0"/>
              <a:t>des colonnes intégrées dans les murs de la cella, en nombre impair </a:t>
            </a:r>
            <a:r>
              <a:rPr lang="fr-CA" dirty="0" smtClean="0"/>
              <a:t>(#2 </a:t>
            </a:r>
            <a:r>
              <a:rPr lang="fr-CA" dirty="0"/>
              <a:t>sur le plan)</a:t>
            </a:r>
          </a:p>
        </p:txBody>
      </p:sp>
    </p:spTree>
    <p:extLst>
      <p:ext uri="{BB962C8B-B14F-4D97-AF65-F5344CB8AC3E}">
        <p14:creationId xmlns:p14="http://schemas.microsoft.com/office/powerpoint/2010/main" val="8634233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1" name="Picture 3" descr="marcaurele2.jpg                                                0053E384Macintosh HD                   7C26334F:"/>
          <p:cNvPicPr>
            <a:picLocks noGrp="1" noChangeAspect="1" noChangeArrowheads="1"/>
          </p:cNvPicPr>
          <p:nvPr>
            <p:ph/>
          </p:nvPr>
        </p:nvPicPr>
        <p:blipFill>
          <a:blip r:embed="rId3" cstate="email">
            <a:extLst>
              <a:ext uri="{28A0092B-C50C-407E-A947-70E740481C1C}">
                <a14:useLocalDpi xmlns:a14="http://schemas.microsoft.com/office/drawing/2010/main"/>
              </a:ext>
            </a:extLst>
          </a:blip>
          <a:srcRect/>
          <a:stretch>
            <a:fillRect/>
          </a:stretch>
        </p:blipFill>
        <p:spPr>
          <a:xfrm>
            <a:off x="0" y="62978"/>
            <a:ext cx="8991600" cy="6743700"/>
          </a:xfrm>
        </p:spPr>
      </p:pic>
      <p:sp>
        <p:nvSpPr>
          <p:cNvPr id="2" name="ZoneTexte 1"/>
          <p:cNvSpPr txBox="1"/>
          <p:nvPr/>
        </p:nvSpPr>
        <p:spPr>
          <a:xfrm>
            <a:off x="304363" y="5054765"/>
            <a:ext cx="2382425" cy="1477328"/>
          </a:xfrm>
          <a:prstGeom prst="rect">
            <a:avLst/>
          </a:prstGeom>
          <a:noFill/>
        </p:spPr>
        <p:txBody>
          <a:bodyPr wrap="square" rtlCol="0">
            <a:spAutoFit/>
          </a:bodyPr>
          <a:lstStyle/>
          <a:p>
            <a:r>
              <a:rPr lang="fr-FR" dirty="0" smtClean="0"/>
              <a:t>La figure des empereurs est toujours présente:  ici Marc-Aurèle monté sur son cheval. Rome, copie </a:t>
            </a:r>
            <a:r>
              <a:rPr lang="fr-FR" smtClean="0"/>
              <a:t>de l’originale </a:t>
            </a:r>
            <a:r>
              <a:rPr lang="fr-FR" dirty="0" smtClean="0"/>
              <a:t>du 2</a:t>
            </a:r>
            <a:r>
              <a:rPr lang="fr-FR" baseline="30000" dirty="0" smtClean="0"/>
              <a:t>e</a:t>
            </a:r>
            <a:r>
              <a:rPr lang="fr-FR" dirty="0" smtClean="0"/>
              <a:t> s.</a:t>
            </a:r>
            <a:endParaRPr lang="fr-FR" dirty="0"/>
          </a:p>
        </p:txBody>
      </p:sp>
    </p:spTree>
    <p:extLst>
      <p:ext uri="{BB962C8B-B14F-4D97-AF65-F5344CB8AC3E}">
        <p14:creationId xmlns:p14="http://schemas.microsoft.com/office/powerpoint/2010/main" val="11480959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3" name="Picture 3" descr="auguste_vatican.jpg                                            0053E384Macintosh HD                   7C26334F:"/>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723179" y="0"/>
            <a:ext cx="4860925" cy="6858000"/>
          </a:xfrm>
        </p:spPr>
      </p:pic>
      <p:sp>
        <p:nvSpPr>
          <p:cNvPr id="3" name="ZoneTexte 2"/>
          <p:cNvSpPr txBox="1"/>
          <p:nvPr/>
        </p:nvSpPr>
        <p:spPr>
          <a:xfrm>
            <a:off x="5783215" y="1815855"/>
            <a:ext cx="2381324" cy="2585323"/>
          </a:xfrm>
          <a:prstGeom prst="rect">
            <a:avLst/>
          </a:prstGeom>
          <a:noFill/>
        </p:spPr>
        <p:txBody>
          <a:bodyPr wrap="square" rtlCol="0">
            <a:spAutoFit/>
          </a:bodyPr>
          <a:lstStyle/>
          <a:p>
            <a:r>
              <a:rPr lang="fr-FR" dirty="0"/>
              <a:t>L</a:t>
            </a:r>
            <a:r>
              <a:rPr lang="fr-FR" dirty="0" smtClean="0"/>
              <a:t>es nombreuses statues d’empereurs illustrent l’importance accordée à la mainmise de l’État romain dans les provinces conquises.  Ici, l’empereur Auguste vêtu de son armure. 1</a:t>
            </a:r>
            <a:r>
              <a:rPr lang="fr-FR" baseline="30000" dirty="0" smtClean="0"/>
              <a:t>er</a:t>
            </a:r>
            <a:r>
              <a:rPr lang="fr-FR" dirty="0" smtClean="0"/>
              <a:t> s.</a:t>
            </a:r>
            <a:endParaRPr lang="fr-FR" dirty="0"/>
          </a:p>
        </p:txBody>
      </p:sp>
    </p:spTree>
    <p:extLst>
      <p:ext uri="{BB962C8B-B14F-4D97-AF65-F5344CB8AC3E}">
        <p14:creationId xmlns:p14="http://schemas.microsoft.com/office/powerpoint/2010/main" val="15231642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7" name="Picture 3" descr="hercule_vatican.jpg                                            0053E384Macintosh HD                   7C26334F:"/>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2878138" y="0"/>
            <a:ext cx="3311525" cy="6858000"/>
          </a:xfrm>
        </p:spPr>
      </p:pic>
      <p:sp>
        <p:nvSpPr>
          <p:cNvPr id="2" name="ZoneTexte 1"/>
          <p:cNvSpPr txBox="1"/>
          <p:nvPr/>
        </p:nvSpPr>
        <p:spPr>
          <a:xfrm>
            <a:off x="6664494" y="1553448"/>
            <a:ext cx="1395870" cy="2031325"/>
          </a:xfrm>
          <a:prstGeom prst="rect">
            <a:avLst/>
          </a:prstGeom>
          <a:noFill/>
        </p:spPr>
        <p:txBody>
          <a:bodyPr wrap="square" rtlCol="0">
            <a:spAutoFit/>
          </a:bodyPr>
          <a:lstStyle/>
          <a:p>
            <a:r>
              <a:rPr lang="fr-FR" dirty="0" smtClean="0"/>
              <a:t>Les divinités romaines comme cet Hercule, sont toujours présentes.</a:t>
            </a:r>
          </a:p>
          <a:p>
            <a:r>
              <a:rPr lang="fr-FR" dirty="0" smtClean="0"/>
              <a:t>2</a:t>
            </a:r>
            <a:r>
              <a:rPr lang="fr-FR" baseline="30000" dirty="0" smtClean="0"/>
              <a:t>e</a:t>
            </a:r>
            <a:r>
              <a:rPr lang="fr-FR" dirty="0" smtClean="0"/>
              <a:t> s. av. J.C.</a:t>
            </a:r>
            <a:endParaRPr lang="fr-FR" dirty="0"/>
          </a:p>
        </p:txBody>
      </p:sp>
    </p:spTree>
    <p:extLst>
      <p:ext uri="{BB962C8B-B14F-4D97-AF65-F5344CB8AC3E}">
        <p14:creationId xmlns:p14="http://schemas.microsoft.com/office/powerpoint/2010/main" val="2087801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4. La peinture</a:t>
            </a:r>
            <a:endParaRPr lang="fr-FR" dirty="0"/>
          </a:p>
        </p:txBody>
      </p:sp>
      <p:sp>
        <p:nvSpPr>
          <p:cNvPr id="3" name="Espace réservé du contenu 2"/>
          <p:cNvSpPr>
            <a:spLocks noGrp="1"/>
          </p:cNvSpPr>
          <p:nvPr>
            <p:ph idx="1"/>
          </p:nvPr>
        </p:nvSpPr>
        <p:spPr/>
        <p:txBody>
          <a:bodyPr>
            <a:normAutofit lnSpcReduction="10000"/>
          </a:bodyPr>
          <a:lstStyle/>
          <a:p>
            <a:r>
              <a:rPr lang="fr-FR" dirty="0" smtClean="0"/>
              <a:t>Influence</a:t>
            </a:r>
            <a:r>
              <a:rPr lang="is-IS" dirty="0" smtClean="0"/>
              <a:t>…grecque.</a:t>
            </a:r>
          </a:p>
          <a:p>
            <a:r>
              <a:rPr lang="fr-FR" dirty="0" smtClean="0"/>
              <a:t>P</a:t>
            </a:r>
            <a:r>
              <a:rPr lang="is-IS" dirty="0" smtClean="0"/>
              <a:t>lusieurs oeuvres nous sont parvenues grâce aux fouilles de Pompéi, Herculanum et de...Rome (maison de Livie).</a:t>
            </a:r>
          </a:p>
          <a:p>
            <a:r>
              <a:rPr lang="fr-FR" dirty="0" smtClean="0"/>
              <a:t>P</a:t>
            </a:r>
            <a:r>
              <a:rPr lang="is-IS" dirty="0" smtClean="0"/>
              <a:t>eintures murales des maisons des riches citoyens (patriciens)</a:t>
            </a:r>
          </a:p>
          <a:p>
            <a:r>
              <a:rPr lang="fr-FR" dirty="0" smtClean="0"/>
              <a:t>S</a:t>
            </a:r>
            <a:r>
              <a:rPr lang="is-IS" dirty="0" smtClean="0"/>
              <a:t>cènes de la vie religieuse (divinités, scènes de sacrifice), d’épopées comme l’Iliade et l’Odyssée d’Homère, scènes de la vie quotidienne, paysages...</a:t>
            </a:r>
          </a:p>
          <a:p>
            <a:endParaRPr lang="is-IS" dirty="0" smtClean="0"/>
          </a:p>
          <a:p>
            <a:endParaRPr lang="fr-FR" dirty="0"/>
          </a:p>
        </p:txBody>
      </p:sp>
    </p:spTree>
    <p:extLst>
      <p:ext uri="{BB962C8B-B14F-4D97-AF65-F5344CB8AC3E}">
        <p14:creationId xmlns:p14="http://schemas.microsoft.com/office/powerpoint/2010/main" val="2447723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descr="6212.JPG                                                       00084D2CMacintosh HD                   7C26334F:"/>
          <p:cNvPicPr>
            <a:picLocks noGrp="1" noChangeAspect="1" noChangeArrowheads="1"/>
          </p:cNvPicPr>
          <p:nvPr>
            <p:ph/>
          </p:nvPr>
        </p:nvPicPr>
        <p:blipFill>
          <a:blip r:embed="rId2" cstate="email">
            <a:extLst>
              <a:ext uri="{28A0092B-C50C-407E-A947-70E740481C1C}">
                <a14:useLocalDpi xmlns:a14="http://schemas.microsoft.com/office/drawing/2010/main"/>
              </a:ext>
            </a:extLst>
          </a:blip>
          <a:srcRect/>
          <a:stretch>
            <a:fillRect/>
          </a:stretch>
        </p:blipFill>
        <p:spPr>
          <a:xfrm>
            <a:off x="0" y="-76200"/>
            <a:ext cx="9144000" cy="6858000"/>
          </a:xfrm>
        </p:spPr>
      </p:pic>
      <p:sp>
        <p:nvSpPr>
          <p:cNvPr id="2" name="ZoneTexte 1"/>
          <p:cNvSpPr txBox="1"/>
          <p:nvPr/>
        </p:nvSpPr>
        <p:spPr>
          <a:xfrm>
            <a:off x="596665" y="5993370"/>
            <a:ext cx="6129235" cy="646331"/>
          </a:xfrm>
          <a:prstGeom prst="rect">
            <a:avLst/>
          </a:prstGeom>
          <a:noFill/>
        </p:spPr>
        <p:txBody>
          <a:bodyPr wrap="square" rtlCol="0">
            <a:spAutoFit/>
          </a:bodyPr>
          <a:lstStyle/>
          <a:p>
            <a:r>
              <a:rPr lang="fr-FR" dirty="0" smtClean="0">
                <a:solidFill>
                  <a:srgbClr val="FFFFFF"/>
                </a:solidFill>
              </a:rPr>
              <a:t>Les peintures murales des maisons illustrent le mode de vie à la romaine.</a:t>
            </a:r>
            <a:endParaRPr lang="fr-FR" dirty="0">
              <a:solidFill>
                <a:srgbClr val="FFFFFF"/>
              </a:solidFill>
            </a:endParaRPr>
          </a:p>
        </p:txBody>
      </p:sp>
    </p:spTree>
    <p:extLst>
      <p:ext uri="{BB962C8B-B14F-4D97-AF65-F5344CB8AC3E}">
        <p14:creationId xmlns:p14="http://schemas.microsoft.com/office/powerpoint/2010/main" val="34690544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descr="7681.jpg"/>
          <p:cNvPicPr>
            <a:picLocks noGrp="1" noChangeAspect="1"/>
          </p:cNvPicPr>
          <p:nvPr>
            <p:ph/>
          </p:nvPr>
        </p:nvPicPr>
        <p:blipFill>
          <a:blip r:embed="rId2" cstate="email">
            <a:extLst>
              <a:ext uri="{28A0092B-C50C-407E-A947-70E740481C1C}">
                <a14:useLocalDpi xmlns:a14="http://schemas.microsoft.com/office/drawing/2010/main"/>
              </a:ext>
            </a:extLst>
          </a:blip>
          <a:srcRect l="-44444" r="-44444"/>
          <a:stretch>
            <a:fillRect/>
          </a:stretch>
        </p:blipFill>
        <p:spPr>
          <a:xfrm>
            <a:off x="-457200" y="609600"/>
            <a:ext cx="7772400" cy="5486400"/>
          </a:xfrm>
        </p:spPr>
      </p:pic>
      <p:sp>
        <p:nvSpPr>
          <p:cNvPr id="4" name="ZoneTexte 3"/>
          <p:cNvSpPr txBox="1"/>
          <p:nvPr/>
        </p:nvSpPr>
        <p:spPr>
          <a:xfrm>
            <a:off x="5998308" y="1865923"/>
            <a:ext cx="1787769" cy="923330"/>
          </a:xfrm>
          <a:prstGeom prst="rect">
            <a:avLst/>
          </a:prstGeom>
          <a:noFill/>
        </p:spPr>
        <p:txBody>
          <a:bodyPr wrap="square" rtlCol="0">
            <a:spAutoFit/>
          </a:bodyPr>
          <a:lstStyle/>
          <a:p>
            <a:r>
              <a:rPr lang="fr-FR" dirty="0" smtClean="0"/>
              <a:t>Vendeur de pain à Pompéi.  Musée de Naples.</a:t>
            </a:r>
            <a:endParaRPr lang="fr-FR" dirty="0"/>
          </a:p>
        </p:txBody>
      </p:sp>
    </p:spTree>
    <p:extLst>
      <p:ext uri="{BB962C8B-B14F-4D97-AF65-F5344CB8AC3E}">
        <p14:creationId xmlns:p14="http://schemas.microsoft.com/office/powerpoint/2010/main" val="30615223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descr="3767.jpg"/>
          <p:cNvPicPr>
            <a:picLocks noGrp="1" noChangeAspect="1"/>
          </p:cNvPicPr>
          <p:nvPr>
            <p:ph/>
          </p:nvPr>
        </p:nvPicPr>
        <p:blipFill>
          <a:blip r:embed="rId2" cstate="email">
            <a:extLst>
              <a:ext uri="{28A0092B-C50C-407E-A947-70E740481C1C}">
                <a14:useLocalDpi xmlns:a14="http://schemas.microsoft.com/office/drawing/2010/main"/>
              </a:ext>
            </a:extLst>
          </a:blip>
          <a:srcRect l="-3125" r="-3125"/>
          <a:stretch>
            <a:fillRect/>
          </a:stretch>
        </p:blipFill>
        <p:spPr>
          <a:xfrm>
            <a:off x="168031" y="609600"/>
            <a:ext cx="7772400" cy="5486400"/>
          </a:xfrm>
        </p:spPr>
      </p:pic>
      <p:sp>
        <p:nvSpPr>
          <p:cNvPr id="4" name="ZoneTexte 3"/>
          <p:cNvSpPr txBox="1"/>
          <p:nvPr/>
        </p:nvSpPr>
        <p:spPr>
          <a:xfrm>
            <a:off x="6584462" y="1817077"/>
            <a:ext cx="1436076" cy="1200329"/>
          </a:xfrm>
          <a:prstGeom prst="rect">
            <a:avLst/>
          </a:prstGeom>
          <a:noFill/>
        </p:spPr>
        <p:txBody>
          <a:bodyPr wrap="square" rtlCol="0">
            <a:spAutoFit/>
          </a:bodyPr>
          <a:lstStyle/>
          <a:p>
            <a:r>
              <a:rPr lang="fr-FR" dirty="0" smtClean="0"/>
              <a:t>Scène de banquet.  Musée de Naples</a:t>
            </a:r>
            <a:endParaRPr lang="fr-FR" dirty="0"/>
          </a:p>
        </p:txBody>
      </p:sp>
    </p:spTree>
    <p:extLst>
      <p:ext uri="{BB962C8B-B14F-4D97-AF65-F5344CB8AC3E}">
        <p14:creationId xmlns:p14="http://schemas.microsoft.com/office/powerpoint/2010/main" val="38183972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descr="5857.jpg"/>
          <p:cNvPicPr>
            <a:picLocks noGrp="1" noChangeAspect="1"/>
          </p:cNvPicPr>
          <p:nvPr>
            <p:ph/>
          </p:nvPr>
        </p:nvPicPr>
        <p:blipFill>
          <a:blip r:embed="rId2" cstate="email">
            <a:extLst>
              <a:ext uri="{28A0092B-C50C-407E-A947-70E740481C1C}">
                <a14:useLocalDpi xmlns:a14="http://schemas.microsoft.com/office/drawing/2010/main"/>
              </a:ext>
            </a:extLst>
          </a:blip>
          <a:srcRect l="-3125" r="-3125"/>
          <a:stretch>
            <a:fillRect/>
          </a:stretch>
        </p:blipFill>
        <p:spPr>
          <a:xfrm>
            <a:off x="900724" y="609600"/>
            <a:ext cx="7772400" cy="5486400"/>
          </a:xfrm>
        </p:spPr>
      </p:pic>
      <p:sp>
        <p:nvSpPr>
          <p:cNvPr id="5" name="ZoneTexte 4"/>
          <p:cNvSpPr txBox="1"/>
          <p:nvPr/>
        </p:nvSpPr>
        <p:spPr>
          <a:xfrm>
            <a:off x="1719384" y="5451231"/>
            <a:ext cx="4288693" cy="369332"/>
          </a:xfrm>
          <a:prstGeom prst="rect">
            <a:avLst/>
          </a:prstGeom>
          <a:noFill/>
        </p:spPr>
        <p:txBody>
          <a:bodyPr wrap="square" rtlCol="0">
            <a:spAutoFit/>
          </a:bodyPr>
          <a:lstStyle/>
          <a:p>
            <a:r>
              <a:rPr lang="fr-FR" dirty="0" smtClean="0">
                <a:solidFill>
                  <a:srgbClr val="FFFFFF"/>
                </a:solidFill>
              </a:rPr>
              <a:t>Deux amants s’embrassant.  Musée de Naples</a:t>
            </a:r>
            <a:endParaRPr lang="fr-FR" dirty="0">
              <a:solidFill>
                <a:srgbClr val="FFFFFF"/>
              </a:solidFill>
            </a:endParaRPr>
          </a:p>
        </p:txBody>
      </p:sp>
    </p:spTree>
    <p:extLst>
      <p:ext uri="{BB962C8B-B14F-4D97-AF65-F5344CB8AC3E}">
        <p14:creationId xmlns:p14="http://schemas.microsoft.com/office/powerpoint/2010/main" val="29723101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descr="peinture1.JPG"/>
          <p:cNvPicPr>
            <a:picLocks noGrp="1" noChangeAspect="1"/>
          </p:cNvPicPr>
          <p:nvPr>
            <p:ph/>
          </p:nvPr>
        </p:nvPicPr>
        <p:blipFill>
          <a:blip r:embed="rId2" cstate="email">
            <a:extLst>
              <a:ext uri="{28A0092B-C50C-407E-A947-70E740481C1C}">
                <a14:useLocalDpi xmlns:a14="http://schemas.microsoft.com/office/drawing/2010/main"/>
              </a:ext>
            </a:extLst>
          </a:blip>
          <a:srcRect t="-2941" b="-2941"/>
          <a:stretch>
            <a:fillRect/>
          </a:stretch>
        </p:blipFill>
        <p:spPr/>
      </p:pic>
    </p:spTree>
    <p:extLst>
      <p:ext uri="{BB962C8B-B14F-4D97-AF65-F5344CB8AC3E}">
        <p14:creationId xmlns:p14="http://schemas.microsoft.com/office/powerpoint/2010/main" val="11923888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descr="5859.jpg"/>
          <p:cNvPicPr>
            <a:picLocks noGrp="1" noChangeAspect="1"/>
          </p:cNvPicPr>
          <p:nvPr>
            <p:ph/>
          </p:nvPr>
        </p:nvPicPr>
        <p:blipFill>
          <a:blip r:embed="rId2" cstate="email">
            <a:extLst>
              <a:ext uri="{28A0092B-C50C-407E-A947-70E740481C1C}">
                <a14:useLocalDpi xmlns:a14="http://schemas.microsoft.com/office/drawing/2010/main"/>
              </a:ext>
            </a:extLst>
          </a:blip>
          <a:srcRect l="-3125" r="-3125"/>
          <a:stretch>
            <a:fillRect/>
          </a:stretch>
        </p:blipFill>
        <p:spPr/>
      </p:pic>
      <p:sp>
        <p:nvSpPr>
          <p:cNvPr id="4" name="ZoneTexte 3"/>
          <p:cNvSpPr txBox="1"/>
          <p:nvPr/>
        </p:nvSpPr>
        <p:spPr>
          <a:xfrm>
            <a:off x="5353538" y="1006231"/>
            <a:ext cx="2276231" cy="646331"/>
          </a:xfrm>
          <a:prstGeom prst="rect">
            <a:avLst/>
          </a:prstGeom>
          <a:noFill/>
        </p:spPr>
        <p:txBody>
          <a:bodyPr wrap="square" rtlCol="0">
            <a:spAutoFit/>
          </a:bodyPr>
          <a:lstStyle/>
          <a:p>
            <a:r>
              <a:rPr lang="fr-FR" dirty="0" smtClean="0"/>
              <a:t>Navires de guerre. Musée de Naples</a:t>
            </a:r>
            <a:endParaRPr lang="fr-FR" dirty="0"/>
          </a:p>
        </p:txBody>
      </p:sp>
    </p:spTree>
    <p:extLst>
      <p:ext uri="{BB962C8B-B14F-4D97-AF65-F5344CB8AC3E}">
        <p14:creationId xmlns:p14="http://schemas.microsoft.com/office/powerpoint/2010/main" val="2325034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carte.pn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969963" y="919163"/>
            <a:ext cx="7342187" cy="4945062"/>
          </a:xfrm>
        </p:spPr>
      </p:pic>
      <p:cxnSp>
        <p:nvCxnSpPr>
          <p:cNvPr id="5" name="Connecteur droit 4"/>
          <p:cNvCxnSpPr/>
          <p:nvPr/>
        </p:nvCxnSpPr>
        <p:spPr>
          <a:xfrm>
            <a:off x="1527280" y="4277434"/>
            <a:ext cx="199410" cy="293896"/>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Triangle isocèle 5"/>
          <p:cNvSpPr/>
          <p:nvPr/>
        </p:nvSpPr>
        <p:spPr>
          <a:xfrm>
            <a:off x="986774" y="3689643"/>
            <a:ext cx="1217450" cy="587791"/>
          </a:xfrm>
          <a:prstGeom prst="triangle">
            <a:avLst/>
          </a:prstGeom>
          <a:solidFill>
            <a:schemeClr val="accent1">
              <a:shade val="80000"/>
              <a:satMod val="180000"/>
              <a:alpha val="13000"/>
            </a:scheme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smtClean="0">
                <a:ln>
                  <a:solidFill>
                    <a:srgbClr val="FF0000"/>
                  </a:solidFill>
                </a:ln>
                <a:solidFill>
                  <a:schemeClr val="tx1"/>
                </a:solidFill>
              </a:rPr>
              <a:t>temple</a:t>
            </a:r>
            <a:endParaRPr lang="fr-FR" sz="1200" dirty="0">
              <a:ln>
                <a:solidFill>
                  <a:srgbClr val="FF0000"/>
                </a:solidFill>
              </a:ln>
              <a:solidFill>
                <a:schemeClr val="tx1"/>
              </a:solidFill>
            </a:endParaRPr>
          </a:p>
        </p:txBody>
      </p:sp>
      <p:cxnSp>
        <p:nvCxnSpPr>
          <p:cNvPr id="7" name="Connecteur droit 6"/>
          <p:cNvCxnSpPr/>
          <p:nvPr/>
        </p:nvCxnSpPr>
        <p:spPr>
          <a:xfrm>
            <a:off x="2546973" y="2850197"/>
            <a:ext cx="199410" cy="293896"/>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riangle isocèle 7"/>
          <p:cNvSpPr/>
          <p:nvPr/>
        </p:nvSpPr>
        <p:spPr>
          <a:xfrm>
            <a:off x="2006467" y="2262406"/>
            <a:ext cx="1217450" cy="587791"/>
          </a:xfrm>
          <a:prstGeom prst="triangle">
            <a:avLst/>
          </a:prstGeom>
          <a:solidFill>
            <a:schemeClr val="accent1">
              <a:shade val="80000"/>
              <a:satMod val="180000"/>
              <a:alpha val="13000"/>
            </a:scheme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smtClean="0">
                <a:ln>
                  <a:solidFill>
                    <a:srgbClr val="FF0000"/>
                  </a:solidFill>
                </a:ln>
                <a:solidFill>
                  <a:schemeClr val="tx1"/>
                </a:solidFill>
              </a:rPr>
              <a:t>temple</a:t>
            </a:r>
            <a:endParaRPr lang="fr-FR" sz="1200" dirty="0">
              <a:ln>
                <a:solidFill>
                  <a:srgbClr val="FF0000"/>
                </a:solidFill>
              </a:ln>
              <a:solidFill>
                <a:schemeClr val="tx1"/>
              </a:solidFill>
            </a:endParaRPr>
          </a:p>
        </p:txBody>
      </p:sp>
      <p:cxnSp>
        <p:nvCxnSpPr>
          <p:cNvPr id="9" name="Connecteur droit 8"/>
          <p:cNvCxnSpPr/>
          <p:nvPr/>
        </p:nvCxnSpPr>
        <p:spPr>
          <a:xfrm>
            <a:off x="5561847" y="3983538"/>
            <a:ext cx="199410" cy="293896"/>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Triangle isocèle 9"/>
          <p:cNvSpPr/>
          <p:nvPr/>
        </p:nvSpPr>
        <p:spPr>
          <a:xfrm>
            <a:off x="5021341" y="3395747"/>
            <a:ext cx="1217450" cy="587791"/>
          </a:xfrm>
          <a:prstGeom prst="triangle">
            <a:avLst/>
          </a:prstGeom>
          <a:solidFill>
            <a:schemeClr val="accent1">
              <a:shade val="80000"/>
              <a:satMod val="180000"/>
              <a:alpha val="13000"/>
            </a:scheme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smtClean="0">
                <a:ln>
                  <a:solidFill>
                    <a:srgbClr val="FF0000"/>
                  </a:solidFill>
                </a:ln>
                <a:solidFill>
                  <a:schemeClr val="tx1"/>
                </a:solidFill>
              </a:rPr>
              <a:t>temple</a:t>
            </a:r>
            <a:endParaRPr lang="fr-FR" sz="1200" dirty="0">
              <a:ln>
                <a:solidFill>
                  <a:srgbClr val="FF0000"/>
                </a:solidFill>
              </a:ln>
              <a:solidFill>
                <a:schemeClr val="tx1"/>
              </a:solidFill>
            </a:endParaRPr>
          </a:p>
        </p:txBody>
      </p:sp>
      <p:cxnSp>
        <p:nvCxnSpPr>
          <p:cNvPr id="13" name="Connecteur droit 12"/>
          <p:cNvCxnSpPr/>
          <p:nvPr/>
        </p:nvCxnSpPr>
        <p:spPr>
          <a:xfrm>
            <a:off x="4344397" y="3232200"/>
            <a:ext cx="199410" cy="293896"/>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Triangle isocèle 13"/>
          <p:cNvSpPr/>
          <p:nvPr/>
        </p:nvSpPr>
        <p:spPr>
          <a:xfrm>
            <a:off x="3803891" y="2644409"/>
            <a:ext cx="1217450" cy="587791"/>
          </a:xfrm>
          <a:prstGeom prst="triangle">
            <a:avLst/>
          </a:prstGeom>
          <a:solidFill>
            <a:schemeClr val="accent1">
              <a:shade val="80000"/>
              <a:satMod val="180000"/>
              <a:alpha val="13000"/>
            </a:scheme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smtClean="0">
                <a:ln>
                  <a:solidFill>
                    <a:srgbClr val="FF0000"/>
                  </a:solidFill>
                </a:ln>
                <a:solidFill>
                  <a:schemeClr val="tx1"/>
                </a:solidFill>
              </a:rPr>
              <a:t>temple</a:t>
            </a:r>
            <a:endParaRPr lang="fr-FR" sz="1200" dirty="0">
              <a:ln>
                <a:solidFill>
                  <a:srgbClr val="FF0000"/>
                </a:solidFill>
              </a:ln>
              <a:solidFill>
                <a:schemeClr val="tx1"/>
              </a:solidFill>
            </a:endParaRPr>
          </a:p>
        </p:txBody>
      </p:sp>
      <p:cxnSp>
        <p:nvCxnSpPr>
          <p:cNvPr id="15" name="Connecteur droit 14"/>
          <p:cNvCxnSpPr/>
          <p:nvPr/>
        </p:nvCxnSpPr>
        <p:spPr>
          <a:xfrm>
            <a:off x="3273283" y="4571330"/>
            <a:ext cx="199410" cy="293896"/>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6" name="Triangle isocèle 15"/>
          <p:cNvSpPr/>
          <p:nvPr/>
        </p:nvSpPr>
        <p:spPr>
          <a:xfrm>
            <a:off x="2732777" y="3983539"/>
            <a:ext cx="1217450" cy="587791"/>
          </a:xfrm>
          <a:prstGeom prst="triangle">
            <a:avLst/>
          </a:prstGeom>
          <a:solidFill>
            <a:schemeClr val="accent1">
              <a:shade val="80000"/>
              <a:satMod val="180000"/>
              <a:alpha val="13000"/>
            </a:scheme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smtClean="0">
                <a:ln>
                  <a:solidFill>
                    <a:srgbClr val="FF0000"/>
                  </a:solidFill>
                </a:ln>
                <a:solidFill>
                  <a:schemeClr val="tx1"/>
                </a:solidFill>
              </a:rPr>
              <a:t>temple</a:t>
            </a:r>
            <a:endParaRPr lang="fr-FR" sz="1200" dirty="0">
              <a:ln>
                <a:solidFill>
                  <a:srgbClr val="FF0000"/>
                </a:solidFill>
              </a:ln>
              <a:solidFill>
                <a:schemeClr val="tx1"/>
              </a:solidFill>
            </a:endParaRPr>
          </a:p>
        </p:txBody>
      </p:sp>
      <p:cxnSp>
        <p:nvCxnSpPr>
          <p:cNvPr id="17" name="Connecteur droit 16"/>
          <p:cNvCxnSpPr/>
          <p:nvPr/>
        </p:nvCxnSpPr>
        <p:spPr>
          <a:xfrm>
            <a:off x="3667453" y="3395747"/>
            <a:ext cx="199410" cy="293896"/>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8" name="Triangle isocèle 17"/>
          <p:cNvSpPr/>
          <p:nvPr/>
        </p:nvSpPr>
        <p:spPr>
          <a:xfrm>
            <a:off x="3126947" y="2807956"/>
            <a:ext cx="1217450" cy="587791"/>
          </a:xfrm>
          <a:prstGeom prst="triangle">
            <a:avLst/>
          </a:prstGeom>
          <a:solidFill>
            <a:schemeClr val="accent1">
              <a:shade val="80000"/>
              <a:satMod val="180000"/>
              <a:alpha val="13000"/>
            </a:schemeClr>
          </a:solid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smtClean="0">
                <a:ln>
                  <a:solidFill>
                    <a:srgbClr val="FF0000"/>
                  </a:solidFill>
                </a:ln>
                <a:solidFill>
                  <a:schemeClr val="tx1"/>
                </a:solidFill>
              </a:rPr>
              <a:t>temple</a:t>
            </a:r>
            <a:endParaRPr lang="fr-FR" sz="1200" dirty="0">
              <a:ln>
                <a:solidFill>
                  <a:srgbClr val="FF0000"/>
                </a:solidFill>
              </a:ln>
              <a:solidFill>
                <a:schemeClr val="tx1"/>
              </a:solidFill>
            </a:endParaRPr>
          </a:p>
        </p:txBody>
      </p:sp>
    </p:spTree>
    <p:extLst>
      <p:ext uri="{BB962C8B-B14F-4D97-AF65-F5344CB8AC3E}">
        <p14:creationId xmlns:p14="http://schemas.microsoft.com/office/powerpoint/2010/main" val="29657632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descr="peinture2.JPG"/>
          <p:cNvPicPr>
            <a:picLocks noGrp="1" noChangeAspect="1"/>
          </p:cNvPicPr>
          <p:nvPr>
            <p:ph/>
          </p:nvPr>
        </p:nvPicPr>
        <p:blipFill>
          <a:blip r:embed="rId2" cstate="email">
            <a:extLst>
              <a:ext uri="{28A0092B-C50C-407E-A947-70E740481C1C}">
                <a14:useLocalDpi xmlns:a14="http://schemas.microsoft.com/office/drawing/2010/main"/>
              </a:ext>
            </a:extLst>
          </a:blip>
          <a:srcRect t="-2941" b="-2941"/>
          <a:stretch>
            <a:fillRect/>
          </a:stretch>
        </p:blipFill>
        <p:spPr/>
      </p:pic>
      <p:sp>
        <p:nvSpPr>
          <p:cNvPr id="2" name="ZoneTexte 1"/>
          <p:cNvSpPr txBox="1"/>
          <p:nvPr/>
        </p:nvSpPr>
        <p:spPr>
          <a:xfrm>
            <a:off x="5754077" y="957385"/>
            <a:ext cx="2803769" cy="369332"/>
          </a:xfrm>
          <a:prstGeom prst="rect">
            <a:avLst/>
          </a:prstGeom>
          <a:noFill/>
        </p:spPr>
        <p:txBody>
          <a:bodyPr wrap="square" rtlCol="0">
            <a:spAutoFit/>
          </a:bodyPr>
          <a:lstStyle/>
          <a:p>
            <a:r>
              <a:rPr lang="fr-FR" dirty="0" smtClean="0">
                <a:solidFill>
                  <a:srgbClr val="FFFFFF"/>
                </a:solidFill>
              </a:rPr>
              <a:t>Villa des Mystères- Pompéi</a:t>
            </a:r>
            <a:endParaRPr lang="fr-FR" dirty="0">
              <a:solidFill>
                <a:srgbClr val="FFFFFF"/>
              </a:solidFill>
            </a:endParaRPr>
          </a:p>
        </p:txBody>
      </p:sp>
    </p:spTree>
    <p:extLst>
      <p:ext uri="{BB962C8B-B14F-4D97-AF65-F5344CB8AC3E}">
        <p14:creationId xmlns:p14="http://schemas.microsoft.com/office/powerpoint/2010/main" val="25024827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descr="peinture3.jpg"/>
          <p:cNvPicPr>
            <a:picLocks noGrp="1" noChangeAspect="1"/>
          </p:cNvPicPr>
          <p:nvPr>
            <p:ph/>
          </p:nvPr>
        </p:nvPicPr>
        <p:blipFill>
          <a:blip r:embed="rId2" cstate="email">
            <a:extLst>
              <a:ext uri="{28A0092B-C50C-407E-A947-70E740481C1C}">
                <a14:useLocalDpi xmlns:a14="http://schemas.microsoft.com/office/drawing/2010/main"/>
              </a:ext>
            </a:extLst>
          </a:blip>
          <a:srcRect t="-19621" b="-19621"/>
          <a:stretch>
            <a:fillRect/>
          </a:stretch>
        </p:blipFill>
        <p:spPr/>
      </p:pic>
    </p:spTree>
    <p:extLst>
      <p:ext uri="{BB962C8B-B14F-4D97-AF65-F5344CB8AC3E}">
        <p14:creationId xmlns:p14="http://schemas.microsoft.com/office/powerpoint/2010/main" val="25146224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descr="5993.jpg"/>
          <p:cNvPicPr>
            <a:picLocks noGrp="1" noChangeAspect="1"/>
          </p:cNvPicPr>
          <p:nvPr>
            <p:ph/>
          </p:nvPr>
        </p:nvPicPr>
        <p:blipFill>
          <a:blip r:embed="rId2" cstate="email">
            <a:extLst>
              <a:ext uri="{28A0092B-C50C-407E-A947-70E740481C1C}">
                <a14:useLocalDpi xmlns:a14="http://schemas.microsoft.com/office/drawing/2010/main"/>
              </a:ext>
            </a:extLst>
          </a:blip>
          <a:srcRect l="-3125" r="-3125"/>
          <a:stretch>
            <a:fillRect/>
          </a:stretch>
        </p:blipFill>
        <p:spPr/>
      </p:pic>
      <p:sp>
        <p:nvSpPr>
          <p:cNvPr id="4" name="ZoneTexte 3"/>
          <p:cNvSpPr txBox="1"/>
          <p:nvPr/>
        </p:nvSpPr>
        <p:spPr>
          <a:xfrm>
            <a:off x="2979615" y="5500077"/>
            <a:ext cx="4093308" cy="369332"/>
          </a:xfrm>
          <a:prstGeom prst="rect">
            <a:avLst/>
          </a:prstGeom>
          <a:noFill/>
        </p:spPr>
        <p:txBody>
          <a:bodyPr wrap="square" rtlCol="0">
            <a:spAutoFit/>
          </a:bodyPr>
          <a:lstStyle/>
          <a:p>
            <a:r>
              <a:rPr lang="fr-FR" dirty="0" smtClean="0">
                <a:solidFill>
                  <a:srgbClr val="FFFFFF"/>
                </a:solidFill>
              </a:rPr>
              <a:t>Chambre à coucher. Musée de Naples</a:t>
            </a:r>
            <a:endParaRPr lang="fr-FR" dirty="0">
              <a:solidFill>
                <a:srgbClr val="FFFFFF"/>
              </a:solidFill>
            </a:endParaRPr>
          </a:p>
        </p:txBody>
      </p:sp>
    </p:spTree>
    <p:extLst>
      <p:ext uri="{BB962C8B-B14F-4D97-AF65-F5344CB8AC3E}">
        <p14:creationId xmlns:p14="http://schemas.microsoft.com/office/powerpoint/2010/main" val="33505422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descr="peinture4.jpg"/>
          <p:cNvPicPr>
            <a:picLocks noGrp="1" noChangeAspect="1"/>
          </p:cNvPicPr>
          <p:nvPr>
            <p:ph/>
          </p:nvPr>
        </p:nvPicPr>
        <p:blipFill>
          <a:blip r:embed="rId2" cstate="email">
            <a:extLst>
              <a:ext uri="{28A0092B-C50C-407E-A947-70E740481C1C}">
                <a14:useLocalDpi xmlns:a14="http://schemas.microsoft.com/office/drawing/2010/main"/>
              </a:ext>
            </a:extLst>
          </a:blip>
          <a:srcRect l="-2928" r="-2928"/>
          <a:stretch>
            <a:fillRect/>
          </a:stretch>
        </p:blipFill>
        <p:spPr/>
      </p:pic>
      <p:sp>
        <p:nvSpPr>
          <p:cNvPr id="2" name="ZoneTexte 1"/>
          <p:cNvSpPr txBox="1"/>
          <p:nvPr/>
        </p:nvSpPr>
        <p:spPr>
          <a:xfrm>
            <a:off x="6858000" y="1191846"/>
            <a:ext cx="1600200" cy="646331"/>
          </a:xfrm>
          <a:prstGeom prst="rect">
            <a:avLst/>
          </a:prstGeom>
          <a:noFill/>
        </p:spPr>
        <p:txBody>
          <a:bodyPr wrap="square" rtlCol="0">
            <a:spAutoFit/>
          </a:bodyPr>
          <a:lstStyle/>
          <a:p>
            <a:r>
              <a:rPr lang="fr-FR" dirty="0" smtClean="0">
                <a:solidFill>
                  <a:srgbClr val="FFFFFF"/>
                </a:solidFill>
              </a:rPr>
              <a:t>Les dieux Lares, Pompéi</a:t>
            </a:r>
            <a:endParaRPr lang="fr-FR" dirty="0">
              <a:solidFill>
                <a:srgbClr val="FFFFFF"/>
              </a:solidFill>
            </a:endParaRPr>
          </a:p>
        </p:txBody>
      </p:sp>
    </p:spTree>
    <p:extLst>
      <p:ext uri="{BB962C8B-B14F-4D97-AF65-F5344CB8AC3E}">
        <p14:creationId xmlns:p14="http://schemas.microsoft.com/office/powerpoint/2010/main" val="5789189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descr="Capture d’écran 2016-10-01 à 17.26.54.png"/>
          <p:cNvPicPr>
            <a:picLocks noGrp="1" noChangeAspect="1"/>
          </p:cNvPicPr>
          <p:nvPr>
            <p:ph/>
          </p:nvPr>
        </p:nvPicPr>
        <p:blipFill>
          <a:blip r:embed="rId2" cstate="email">
            <a:extLst>
              <a:ext uri="{28A0092B-C50C-407E-A947-70E740481C1C}">
                <a14:useLocalDpi xmlns:a14="http://schemas.microsoft.com/office/drawing/2010/main"/>
              </a:ext>
            </a:extLst>
          </a:blip>
          <a:srcRect l="-26510" r="-26510"/>
          <a:stretch>
            <a:fillRect/>
          </a:stretch>
        </p:blipFill>
        <p:spPr>
          <a:xfrm>
            <a:off x="-418123" y="697523"/>
            <a:ext cx="7772400" cy="5486400"/>
          </a:xfrm>
        </p:spPr>
      </p:pic>
      <p:sp>
        <p:nvSpPr>
          <p:cNvPr id="4" name="ZoneTexte 3"/>
          <p:cNvSpPr txBox="1"/>
          <p:nvPr/>
        </p:nvSpPr>
        <p:spPr>
          <a:xfrm>
            <a:off x="6389077" y="1172308"/>
            <a:ext cx="1475154" cy="923330"/>
          </a:xfrm>
          <a:prstGeom prst="rect">
            <a:avLst/>
          </a:prstGeom>
          <a:noFill/>
        </p:spPr>
        <p:txBody>
          <a:bodyPr wrap="square" rtlCol="0">
            <a:spAutoFit/>
          </a:bodyPr>
          <a:lstStyle/>
          <a:p>
            <a:r>
              <a:rPr lang="fr-FR" dirty="0" smtClean="0"/>
              <a:t>Portrait dit de Sapho, Musée de Naples.</a:t>
            </a:r>
            <a:endParaRPr lang="fr-FR" dirty="0"/>
          </a:p>
        </p:txBody>
      </p:sp>
    </p:spTree>
    <p:extLst>
      <p:ext uri="{BB962C8B-B14F-4D97-AF65-F5344CB8AC3E}">
        <p14:creationId xmlns:p14="http://schemas.microsoft.com/office/powerpoint/2010/main" val="1254413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6330462" y="1367692"/>
            <a:ext cx="1709615" cy="646331"/>
          </a:xfrm>
          <a:prstGeom prst="rect">
            <a:avLst/>
          </a:prstGeom>
          <a:noFill/>
        </p:spPr>
        <p:txBody>
          <a:bodyPr wrap="square" rtlCol="0">
            <a:spAutoFit/>
          </a:bodyPr>
          <a:lstStyle/>
          <a:p>
            <a:r>
              <a:rPr lang="fr-FR" dirty="0" smtClean="0"/>
              <a:t>Flore, Musée de Naples.</a:t>
            </a:r>
            <a:endParaRPr lang="fr-FR" dirty="0"/>
          </a:p>
        </p:txBody>
      </p:sp>
      <p:pic>
        <p:nvPicPr>
          <p:cNvPr id="6" name="Espace réservé du contenu 5" descr="Capture d’écran 2016-10-01 à 21.29.02.png"/>
          <p:cNvPicPr>
            <a:picLocks noGrp="1" noChangeAspect="1"/>
          </p:cNvPicPr>
          <p:nvPr>
            <p:ph/>
          </p:nvPr>
        </p:nvPicPr>
        <p:blipFill>
          <a:blip r:embed="rId2" cstate="email">
            <a:extLst>
              <a:ext uri="{28A0092B-C50C-407E-A947-70E740481C1C}">
                <a14:useLocalDpi xmlns:a14="http://schemas.microsoft.com/office/drawing/2010/main"/>
              </a:ext>
            </a:extLst>
          </a:blip>
          <a:srcRect l="-44990" r="-44990"/>
          <a:stretch>
            <a:fillRect/>
          </a:stretch>
        </p:blipFill>
        <p:spPr>
          <a:xfrm>
            <a:off x="0" y="609600"/>
            <a:ext cx="7772400" cy="5486400"/>
          </a:xfrm>
        </p:spPr>
      </p:pic>
    </p:spTree>
    <p:extLst>
      <p:ext uri="{BB962C8B-B14F-4D97-AF65-F5344CB8AC3E}">
        <p14:creationId xmlns:p14="http://schemas.microsoft.com/office/powerpoint/2010/main" val="515897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1152768" y="1133231"/>
            <a:ext cx="6770077" cy="4581770"/>
          </a:xfrm>
        </p:spPr>
        <p:txBody>
          <a:bodyPr/>
          <a:lstStyle/>
          <a:p>
            <a:r>
              <a:rPr lang="fr-FR" dirty="0" smtClean="0"/>
              <a:t>Les peintures murales:</a:t>
            </a:r>
          </a:p>
          <a:p>
            <a:endParaRPr lang="fr-FR" dirty="0"/>
          </a:p>
          <a:p>
            <a:r>
              <a:rPr lang="fr-FR" dirty="0" smtClean="0"/>
              <a:t>1. à sec</a:t>
            </a:r>
          </a:p>
          <a:p>
            <a:pPr lvl="1"/>
            <a:r>
              <a:rPr lang="fr-FR" dirty="0" smtClean="0"/>
              <a:t>« a secco »</a:t>
            </a:r>
          </a:p>
          <a:p>
            <a:pPr lvl="1"/>
            <a:r>
              <a:rPr lang="fr-FR" dirty="0" smtClean="0"/>
              <a:t>Enduit de plâtre + pigments + liant</a:t>
            </a:r>
          </a:p>
          <a:p>
            <a:r>
              <a:rPr lang="fr-FR" dirty="0" smtClean="0"/>
              <a:t>2. fresque</a:t>
            </a:r>
          </a:p>
          <a:p>
            <a:pPr lvl="1"/>
            <a:r>
              <a:rPr lang="fr-FR" dirty="0" smtClean="0"/>
              <a:t>« a </a:t>
            </a:r>
            <a:r>
              <a:rPr lang="fr-FR" dirty="0" err="1" smtClean="0"/>
              <a:t>fresco</a:t>
            </a:r>
            <a:r>
              <a:rPr lang="fr-FR" dirty="0" smtClean="0"/>
              <a:t> </a:t>
            </a:r>
            <a:r>
              <a:rPr lang="fr-FR" dirty="0" smtClean="0"/>
              <a:t>» (« dans le frais »)</a:t>
            </a:r>
            <a:endParaRPr lang="fr-FR" dirty="0" smtClean="0"/>
          </a:p>
          <a:p>
            <a:pPr lvl="1"/>
            <a:r>
              <a:rPr lang="fr-FR" dirty="0" smtClean="0"/>
              <a:t>Enduit à la chaux humide + pigments = processus de carbonatation</a:t>
            </a:r>
          </a:p>
          <a:p>
            <a:pPr lvl="1"/>
            <a:r>
              <a:rPr lang="fr-FR" dirty="0" smtClean="0"/>
              <a:t>Donc, pas besoin de liant</a:t>
            </a:r>
          </a:p>
          <a:p>
            <a:pPr lvl="1"/>
            <a:r>
              <a:rPr lang="fr-FR" dirty="0" smtClean="0"/>
              <a:t>Pigments sont liés au support = plus grande stabilité</a:t>
            </a:r>
            <a:endParaRPr lang="fr-FR" dirty="0"/>
          </a:p>
        </p:txBody>
      </p:sp>
    </p:spTree>
    <p:extLst>
      <p:ext uri="{BB962C8B-B14F-4D97-AF65-F5344CB8AC3E}">
        <p14:creationId xmlns:p14="http://schemas.microsoft.com/office/powerpoint/2010/main" val="30819065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descr="Capture d’écran 2016-10-01 à 21.07.14.png"/>
          <p:cNvPicPr>
            <a:picLocks noGrp="1" noChangeAspect="1"/>
          </p:cNvPicPr>
          <p:nvPr>
            <p:ph/>
          </p:nvPr>
        </p:nvPicPr>
        <p:blipFill>
          <a:blip r:embed="rId2" cstate="email">
            <a:extLst>
              <a:ext uri="{28A0092B-C50C-407E-A947-70E740481C1C}">
                <a14:useLocalDpi xmlns:a14="http://schemas.microsoft.com/office/drawing/2010/main"/>
              </a:ext>
            </a:extLst>
          </a:blip>
          <a:srcRect t="-23897" b="-23897"/>
          <a:stretch>
            <a:fillRect/>
          </a:stretch>
        </p:blipFill>
        <p:spPr>
          <a:xfrm>
            <a:off x="685800" y="0"/>
            <a:ext cx="7772400" cy="5486400"/>
          </a:xfrm>
        </p:spPr>
      </p:pic>
      <p:sp>
        <p:nvSpPr>
          <p:cNvPr id="4" name="ZoneTexte 3"/>
          <p:cNvSpPr txBox="1"/>
          <p:nvPr/>
        </p:nvSpPr>
        <p:spPr>
          <a:xfrm>
            <a:off x="1103923" y="4747846"/>
            <a:ext cx="6643077" cy="646331"/>
          </a:xfrm>
          <a:prstGeom prst="rect">
            <a:avLst/>
          </a:prstGeom>
          <a:noFill/>
        </p:spPr>
        <p:txBody>
          <a:bodyPr wrap="square" rtlCol="0">
            <a:spAutoFit/>
          </a:bodyPr>
          <a:lstStyle/>
          <a:p>
            <a:r>
              <a:rPr lang="fr-FR" dirty="0" smtClean="0"/>
              <a:t>On peut voir le chef des travaux à gauche, le peintre et un homme qui applique l’enduit et un autre qui prépare l’enduit.</a:t>
            </a:r>
            <a:endParaRPr lang="fr-FR" dirty="0"/>
          </a:p>
        </p:txBody>
      </p:sp>
    </p:spTree>
    <p:extLst>
      <p:ext uri="{BB962C8B-B14F-4D97-AF65-F5344CB8AC3E}">
        <p14:creationId xmlns:p14="http://schemas.microsoft.com/office/powerpoint/2010/main" val="40256618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85800" y="609600"/>
            <a:ext cx="7422662" cy="5486400"/>
          </a:xfrm>
        </p:spPr>
        <p:txBody>
          <a:bodyPr/>
          <a:lstStyle/>
          <a:p>
            <a:r>
              <a:rPr lang="fr-FR" dirty="0" smtClean="0"/>
              <a:t>Voici un texte de Vitruve qui explique l’importance de bien préparer l’enduit:</a:t>
            </a:r>
          </a:p>
          <a:p>
            <a:endParaRPr lang="fr-FR" dirty="0"/>
          </a:p>
          <a:p>
            <a:r>
              <a:rPr lang="fr-FR" dirty="0" smtClean="0"/>
              <a:t>« Ainsi, lorsque les murs auront été renforcés par trois couches de mortier de sable et autant de mortier de marbre, ils ne pourront ni se fissurer, ni subir aucun autre dommage.  [</a:t>
            </a:r>
            <a:r>
              <a:rPr lang="is-IS" dirty="0" smtClean="0"/>
              <a:t>…] En revanche, quand on aura étendu une seule couche de mortier de sable et une seule de mortier de marbre en poudre, l’enduit trop mince et moins résistant éclate facilement et, en raison de sa trop faible épaisseur, n’acquerra pas au polissage l’éclat durable qui lui convient..” </a:t>
            </a:r>
          </a:p>
          <a:p>
            <a:r>
              <a:rPr lang="is-IS" dirty="0" smtClean="0"/>
              <a:t>(Vitruve, De Architectura, VII, 3, trad. B. Liou et M. Zuinghedau, Paris, Les Belles Lettres, 1995).</a:t>
            </a:r>
            <a:endParaRPr lang="fr-FR" dirty="0"/>
          </a:p>
        </p:txBody>
      </p:sp>
    </p:spTree>
    <p:extLst>
      <p:ext uri="{BB962C8B-B14F-4D97-AF65-F5344CB8AC3E}">
        <p14:creationId xmlns:p14="http://schemas.microsoft.com/office/powerpoint/2010/main" val="6114084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5. </a:t>
            </a:r>
            <a:r>
              <a:rPr lang="fr-FR" dirty="0" err="1" smtClean="0"/>
              <a:t>mosaique</a:t>
            </a:r>
            <a:endParaRPr lang="fr-FR" dirty="0"/>
          </a:p>
        </p:txBody>
      </p:sp>
      <p:sp>
        <p:nvSpPr>
          <p:cNvPr id="3" name="Espace réservé du contenu 2"/>
          <p:cNvSpPr>
            <a:spLocks noGrp="1"/>
          </p:cNvSpPr>
          <p:nvPr>
            <p:ph idx="1"/>
          </p:nvPr>
        </p:nvSpPr>
        <p:spPr/>
        <p:txBody>
          <a:bodyPr>
            <a:normAutofit fontScale="92500" lnSpcReduction="20000"/>
          </a:bodyPr>
          <a:lstStyle/>
          <a:p>
            <a:r>
              <a:rPr lang="fr-CA" dirty="0"/>
              <a:t>recouvrait autant les planchers que les murs et les plafonds des maisons ou des édifices; </a:t>
            </a:r>
            <a:endParaRPr lang="fr-CA" dirty="0" smtClean="0"/>
          </a:p>
          <a:p>
            <a:r>
              <a:rPr lang="fr-CA" dirty="0" smtClean="0"/>
              <a:t>Connue des Grecs dès le 8</a:t>
            </a:r>
            <a:r>
              <a:rPr lang="fr-CA" baseline="30000" dirty="0" smtClean="0"/>
              <a:t>e</a:t>
            </a:r>
            <a:r>
              <a:rPr lang="fr-CA" dirty="0" smtClean="0"/>
              <a:t> s av. J.C.</a:t>
            </a:r>
          </a:p>
          <a:p>
            <a:pPr lvl="0"/>
            <a:r>
              <a:rPr lang="fr-CA" dirty="0"/>
              <a:t>fragments de </a:t>
            </a:r>
            <a:r>
              <a:rPr lang="fr-CA" dirty="0" smtClean="0"/>
              <a:t>pierre ou de céramique (tesselles) </a:t>
            </a:r>
            <a:r>
              <a:rPr lang="fr-CA" dirty="0"/>
              <a:t>taillés en petits cubes qui sont cimentés et qui présentent des motifs géométriques ainsi que des représentations de scènes historiques, religieuses ou de la vie quotidienne;</a:t>
            </a:r>
          </a:p>
          <a:p>
            <a:pPr lvl="0"/>
            <a:r>
              <a:rPr lang="fr-CA" dirty="0"/>
              <a:t>d’abord les pièces étaient en noir et blanc, puis deviennent polychromes, surtout dans les provinces romaines;</a:t>
            </a:r>
          </a:p>
          <a:p>
            <a:pPr indent="0">
              <a:buNone/>
            </a:pPr>
            <a:endParaRPr lang="fr-FR" dirty="0"/>
          </a:p>
        </p:txBody>
      </p:sp>
    </p:spTree>
    <p:extLst>
      <p:ext uri="{BB962C8B-B14F-4D97-AF65-F5344CB8AC3E}">
        <p14:creationId xmlns:p14="http://schemas.microsoft.com/office/powerpoint/2010/main" val="181008017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mple_boarium.jpg                                             0052BD74Macintosh HD                   7C26334F:"/>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l="-6837" r="-6837"/>
          <a:stretch>
            <a:fillRect/>
          </a:stretch>
        </p:blipFill>
        <p:spPr>
          <a:xfrm>
            <a:off x="567278" y="980242"/>
            <a:ext cx="6760977" cy="4460731"/>
          </a:xfrm>
        </p:spPr>
      </p:pic>
      <p:sp>
        <p:nvSpPr>
          <p:cNvPr id="5" name="ZoneTexte 4"/>
          <p:cNvSpPr txBox="1"/>
          <p:nvPr/>
        </p:nvSpPr>
        <p:spPr>
          <a:xfrm>
            <a:off x="6935713" y="2570782"/>
            <a:ext cx="1262267" cy="1754327"/>
          </a:xfrm>
          <a:prstGeom prst="rect">
            <a:avLst/>
          </a:prstGeom>
          <a:noFill/>
        </p:spPr>
        <p:txBody>
          <a:bodyPr wrap="square" rtlCol="0">
            <a:spAutoFit/>
          </a:bodyPr>
          <a:lstStyle/>
          <a:p>
            <a:r>
              <a:rPr lang="fr-FR" dirty="0" smtClean="0"/>
              <a:t>Rome, temple de </a:t>
            </a:r>
            <a:r>
              <a:rPr lang="fr-FR" dirty="0" err="1" smtClean="0"/>
              <a:t>Portunus</a:t>
            </a:r>
            <a:r>
              <a:rPr lang="fr-FR" dirty="0" smtClean="0"/>
              <a:t>, 1</a:t>
            </a:r>
            <a:r>
              <a:rPr lang="fr-FR" baseline="30000" dirty="0" smtClean="0"/>
              <a:t>er</a:t>
            </a:r>
            <a:r>
              <a:rPr lang="fr-FR" dirty="0" smtClean="0"/>
              <a:t> s.</a:t>
            </a:r>
          </a:p>
          <a:p>
            <a:r>
              <a:rPr lang="fr-FR" dirty="0" smtClean="0"/>
              <a:t>Chapiteaux ioniques</a:t>
            </a:r>
            <a:endParaRPr lang="fr-FR" dirty="0"/>
          </a:p>
        </p:txBody>
      </p:sp>
    </p:spTree>
    <p:extLst>
      <p:ext uri="{BB962C8B-B14F-4D97-AF65-F5344CB8AC3E}">
        <p14:creationId xmlns:p14="http://schemas.microsoft.com/office/powerpoint/2010/main" val="28515186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3" descr="7649.jpg                                                       00084D2CMacintosh HD                   7C26334F:"/>
          <p:cNvPicPr>
            <a:picLocks noGrp="1" noChangeAspect="1" noChangeArrowheads="1"/>
          </p:cNvPicPr>
          <p:nvPr>
            <p:ph/>
          </p:nvPr>
        </p:nvPicPr>
        <p:blipFill>
          <a:blip r:embed="rId3" cstate="email">
            <a:extLst>
              <a:ext uri="{28A0092B-C50C-407E-A947-70E740481C1C}">
                <a14:useLocalDpi xmlns:a14="http://schemas.microsoft.com/office/drawing/2010/main"/>
              </a:ext>
            </a:extLst>
          </a:blip>
          <a:srcRect/>
          <a:stretch>
            <a:fillRect/>
          </a:stretch>
        </p:blipFill>
        <p:spPr>
          <a:xfrm>
            <a:off x="830601" y="94466"/>
            <a:ext cx="5143500" cy="6858000"/>
          </a:xfrm>
        </p:spPr>
      </p:pic>
      <p:sp>
        <p:nvSpPr>
          <p:cNvPr id="2" name="ZoneTexte 1"/>
          <p:cNvSpPr txBox="1"/>
          <p:nvPr/>
        </p:nvSpPr>
        <p:spPr>
          <a:xfrm>
            <a:off x="6507065" y="1396004"/>
            <a:ext cx="1427356" cy="1754327"/>
          </a:xfrm>
          <a:prstGeom prst="rect">
            <a:avLst/>
          </a:prstGeom>
          <a:noFill/>
        </p:spPr>
        <p:txBody>
          <a:bodyPr wrap="square" rtlCol="0">
            <a:spAutoFit/>
          </a:bodyPr>
          <a:lstStyle/>
          <a:p>
            <a:r>
              <a:rPr lang="fr-FR" dirty="0" smtClean="0"/>
              <a:t>Les mosaïques abondent dans les maisons et les lieux publics.</a:t>
            </a:r>
            <a:endParaRPr lang="fr-FR" dirty="0"/>
          </a:p>
        </p:txBody>
      </p:sp>
    </p:spTree>
    <p:extLst>
      <p:ext uri="{BB962C8B-B14F-4D97-AF65-F5344CB8AC3E}">
        <p14:creationId xmlns:p14="http://schemas.microsoft.com/office/powerpoint/2010/main" val="120087064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9" name="Picture 3" descr="7655.jpg                                                       00084D2CMacintosh HD                   7C26334F:"/>
          <p:cNvPicPr>
            <a:picLocks noGrp="1" noChangeAspect="1" noChangeArrowheads="1"/>
          </p:cNvPicPr>
          <p:nvPr>
            <p:ph/>
          </p:nvPr>
        </p:nvPicPr>
        <p:blipFill>
          <a:blip r:embed="rId3" cstate="email">
            <a:extLst>
              <a:ext uri="{28A0092B-C50C-407E-A947-70E740481C1C}">
                <a14:useLocalDpi xmlns:a14="http://schemas.microsoft.com/office/drawing/2010/main"/>
              </a:ext>
            </a:extLst>
          </a:blip>
          <a:srcRect/>
          <a:stretch>
            <a:fillRect/>
          </a:stretch>
        </p:blipFill>
        <p:spPr>
          <a:xfrm>
            <a:off x="0" y="-76200"/>
            <a:ext cx="9144000" cy="6858000"/>
          </a:xfrm>
        </p:spPr>
      </p:pic>
      <p:sp>
        <p:nvSpPr>
          <p:cNvPr id="2" name="ZoneTexte 1"/>
          <p:cNvSpPr txBox="1"/>
          <p:nvPr/>
        </p:nvSpPr>
        <p:spPr>
          <a:xfrm>
            <a:off x="544303" y="5577786"/>
            <a:ext cx="8062482" cy="1015663"/>
          </a:xfrm>
          <a:prstGeom prst="rect">
            <a:avLst/>
          </a:prstGeom>
          <a:noFill/>
        </p:spPr>
        <p:txBody>
          <a:bodyPr wrap="square" rtlCol="0">
            <a:spAutoFit/>
          </a:bodyPr>
          <a:lstStyle/>
          <a:p>
            <a:r>
              <a:rPr lang="fr-FR" sz="2000" dirty="0" smtClean="0">
                <a:solidFill>
                  <a:schemeClr val="bg1"/>
                </a:solidFill>
              </a:rPr>
              <a:t>Les mosaïques illustrent aussi des thèmes chers aux </a:t>
            </a:r>
            <a:r>
              <a:rPr lang="fr-FR" sz="2000" dirty="0" smtClean="0">
                <a:solidFill>
                  <a:schemeClr val="bg1"/>
                </a:solidFill>
              </a:rPr>
              <a:t>Grecs et aux Romains </a:t>
            </a:r>
            <a:r>
              <a:rPr lang="fr-FR" sz="2000" dirty="0" smtClean="0">
                <a:solidFill>
                  <a:schemeClr val="bg1"/>
                </a:solidFill>
              </a:rPr>
              <a:t>comme ce combat entre Alexandre le Grand et le roi perse Darius (Musée de Naples). 2</a:t>
            </a:r>
            <a:r>
              <a:rPr lang="fr-FR" sz="2000" baseline="30000" dirty="0" smtClean="0">
                <a:solidFill>
                  <a:schemeClr val="bg1"/>
                </a:solidFill>
              </a:rPr>
              <a:t>e</a:t>
            </a:r>
            <a:r>
              <a:rPr lang="fr-FR" sz="2000" dirty="0" smtClean="0">
                <a:solidFill>
                  <a:schemeClr val="bg1"/>
                </a:solidFill>
              </a:rPr>
              <a:t> s. av. J.C. et contient 2 millions de tesselles!</a:t>
            </a:r>
            <a:endParaRPr lang="fr-FR" sz="2000" dirty="0">
              <a:solidFill>
                <a:schemeClr val="bg1"/>
              </a:solidFill>
            </a:endParaRPr>
          </a:p>
        </p:txBody>
      </p:sp>
    </p:spTree>
    <p:extLst>
      <p:ext uri="{BB962C8B-B14F-4D97-AF65-F5344CB8AC3E}">
        <p14:creationId xmlns:p14="http://schemas.microsoft.com/office/powerpoint/2010/main" val="345837227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descr="01619.JPG"/>
          <p:cNvPicPr>
            <a:picLocks noGrp="1" noChangeAspect="1"/>
          </p:cNvPicPr>
          <p:nvPr>
            <p:ph/>
          </p:nvPr>
        </p:nvPicPr>
        <p:blipFill>
          <a:blip r:embed="rId2" cstate="email">
            <a:extLst>
              <a:ext uri="{28A0092B-C50C-407E-A947-70E740481C1C}">
                <a14:useLocalDpi xmlns:a14="http://schemas.microsoft.com/office/drawing/2010/main"/>
              </a:ext>
            </a:extLst>
          </a:blip>
          <a:srcRect l="-44444" r="-44444"/>
          <a:stretch>
            <a:fillRect/>
          </a:stretch>
        </p:blipFill>
        <p:spPr>
          <a:xfrm>
            <a:off x="-492967" y="685652"/>
            <a:ext cx="7772400" cy="5486400"/>
          </a:xfrm>
        </p:spPr>
      </p:pic>
      <p:sp>
        <p:nvSpPr>
          <p:cNvPr id="4" name="ZoneTexte 3"/>
          <p:cNvSpPr txBox="1"/>
          <p:nvPr/>
        </p:nvSpPr>
        <p:spPr>
          <a:xfrm>
            <a:off x="6358013" y="1602943"/>
            <a:ext cx="1270054" cy="1754327"/>
          </a:xfrm>
          <a:prstGeom prst="rect">
            <a:avLst/>
          </a:prstGeom>
          <a:noFill/>
        </p:spPr>
        <p:txBody>
          <a:bodyPr wrap="square" rtlCol="0">
            <a:spAutoFit/>
          </a:bodyPr>
          <a:lstStyle/>
          <a:p>
            <a:r>
              <a:rPr lang="fr-FR" dirty="0" smtClean="0"/>
              <a:t>Site de El Djem (Tunisie). Neptune et motifs floraux.</a:t>
            </a:r>
            <a:endParaRPr lang="fr-FR" dirty="0"/>
          </a:p>
        </p:txBody>
      </p:sp>
    </p:spTree>
    <p:extLst>
      <p:ext uri="{BB962C8B-B14F-4D97-AF65-F5344CB8AC3E}">
        <p14:creationId xmlns:p14="http://schemas.microsoft.com/office/powerpoint/2010/main" val="24904051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descr="01706.JPG"/>
          <p:cNvPicPr>
            <a:picLocks noGrp="1" noChangeAspect="1"/>
          </p:cNvPicPr>
          <p:nvPr>
            <p:ph/>
          </p:nvPr>
        </p:nvPicPr>
        <p:blipFill>
          <a:blip r:embed="rId2" cstate="email">
            <a:extLst>
              <a:ext uri="{28A0092B-C50C-407E-A947-70E740481C1C}">
                <a14:useLocalDpi xmlns:a14="http://schemas.microsoft.com/office/drawing/2010/main"/>
              </a:ext>
            </a:extLst>
          </a:blip>
          <a:srcRect l="-3125" r="-3125"/>
          <a:stretch>
            <a:fillRect/>
          </a:stretch>
        </p:blipFill>
        <p:spPr>
          <a:xfrm>
            <a:off x="716220" y="510732"/>
            <a:ext cx="7772400" cy="5486400"/>
          </a:xfrm>
        </p:spPr>
      </p:pic>
      <p:sp>
        <p:nvSpPr>
          <p:cNvPr id="4" name="ZoneTexte 3"/>
          <p:cNvSpPr txBox="1"/>
          <p:nvPr/>
        </p:nvSpPr>
        <p:spPr>
          <a:xfrm>
            <a:off x="4479315" y="5650673"/>
            <a:ext cx="2813831" cy="369332"/>
          </a:xfrm>
          <a:prstGeom prst="rect">
            <a:avLst/>
          </a:prstGeom>
          <a:noFill/>
        </p:spPr>
        <p:txBody>
          <a:bodyPr wrap="square" rtlCol="0">
            <a:spAutoFit/>
          </a:bodyPr>
          <a:lstStyle/>
          <a:p>
            <a:r>
              <a:rPr lang="fr-FR" dirty="0" smtClean="0">
                <a:solidFill>
                  <a:schemeClr val="bg1"/>
                </a:solidFill>
              </a:rPr>
              <a:t>El Djem (Tunisie)</a:t>
            </a:r>
            <a:endParaRPr lang="fr-FR" dirty="0">
              <a:solidFill>
                <a:schemeClr val="bg1"/>
              </a:solidFill>
            </a:endParaRPr>
          </a:p>
        </p:txBody>
      </p:sp>
    </p:spTree>
    <p:extLst>
      <p:ext uri="{BB962C8B-B14F-4D97-AF65-F5344CB8AC3E}">
        <p14:creationId xmlns:p14="http://schemas.microsoft.com/office/powerpoint/2010/main" val="21726180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descr="02090.JPG"/>
          <p:cNvPicPr>
            <a:picLocks noGrp="1" noChangeAspect="1"/>
          </p:cNvPicPr>
          <p:nvPr>
            <p:ph/>
          </p:nvPr>
        </p:nvPicPr>
        <p:blipFill>
          <a:blip r:embed="rId2" cstate="email">
            <a:extLst>
              <a:ext uri="{28A0092B-C50C-407E-A947-70E740481C1C}">
                <a14:useLocalDpi xmlns:a14="http://schemas.microsoft.com/office/drawing/2010/main"/>
              </a:ext>
            </a:extLst>
          </a:blip>
          <a:srcRect l="-3125" r="-3125"/>
          <a:stretch>
            <a:fillRect/>
          </a:stretch>
        </p:blipFill>
        <p:spPr/>
      </p:pic>
      <p:sp>
        <p:nvSpPr>
          <p:cNvPr id="4" name="ZoneTexte 3"/>
          <p:cNvSpPr txBox="1"/>
          <p:nvPr/>
        </p:nvSpPr>
        <p:spPr>
          <a:xfrm>
            <a:off x="6395762" y="5285622"/>
            <a:ext cx="1460150" cy="646331"/>
          </a:xfrm>
          <a:prstGeom prst="rect">
            <a:avLst/>
          </a:prstGeom>
          <a:noFill/>
        </p:spPr>
        <p:txBody>
          <a:bodyPr wrap="square" rtlCol="0">
            <a:spAutoFit/>
          </a:bodyPr>
          <a:lstStyle/>
          <a:p>
            <a:r>
              <a:rPr lang="fr-FR" dirty="0" smtClean="0">
                <a:solidFill>
                  <a:srgbClr val="FFFFFF"/>
                </a:solidFill>
              </a:rPr>
              <a:t>Ulysse, Bardo (Tunisie)</a:t>
            </a:r>
            <a:endParaRPr lang="fr-FR" dirty="0">
              <a:solidFill>
                <a:srgbClr val="FFFFFF"/>
              </a:solidFill>
            </a:endParaRPr>
          </a:p>
        </p:txBody>
      </p:sp>
    </p:spTree>
    <p:extLst>
      <p:ext uri="{BB962C8B-B14F-4D97-AF65-F5344CB8AC3E}">
        <p14:creationId xmlns:p14="http://schemas.microsoft.com/office/powerpoint/2010/main" val="1641820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descr="2619.jpg"/>
          <p:cNvPicPr>
            <a:picLocks noGrp="1" noChangeAspect="1"/>
          </p:cNvPicPr>
          <p:nvPr>
            <p:ph/>
          </p:nvPr>
        </p:nvPicPr>
        <p:blipFill>
          <a:blip r:embed="rId2" cstate="email">
            <a:extLst>
              <a:ext uri="{28A0092B-C50C-407E-A947-70E740481C1C}">
                <a14:useLocalDpi xmlns:a14="http://schemas.microsoft.com/office/drawing/2010/main"/>
              </a:ext>
            </a:extLst>
          </a:blip>
          <a:srcRect/>
          <a:stretch>
            <a:fillRect/>
          </a:stretch>
        </p:blipFill>
        <p:spPr>
          <a:xfrm>
            <a:off x="182424" y="-408338"/>
            <a:ext cx="8797611" cy="6210078"/>
          </a:xfrm>
        </p:spPr>
      </p:pic>
      <p:sp>
        <p:nvSpPr>
          <p:cNvPr id="4" name="ZoneTexte 3"/>
          <p:cNvSpPr txBox="1"/>
          <p:nvPr/>
        </p:nvSpPr>
        <p:spPr>
          <a:xfrm>
            <a:off x="7813928" y="1355145"/>
            <a:ext cx="1166107" cy="1200329"/>
          </a:xfrm>
          <a:prstGeom prst="rect">
            <a:avLst/>
          </a:prstGeom>
          <a:noFill/>
        </p:spPr>
        <p:txBody>
          <a:bodyPr wrap="square" rtlCol="0">
            <a:spAutoFit/>
          </a:bodyPr>
          <a:lstStyle/>
          <a:p>
            <a:r>
              <a:rPr lang="fr-FR" dirty="0" smtClean="0"/>
              <a:t>Scène rurale et maritime, Croatie.</a:t>
            </a:r>
            <a:endParaRPr lang="fr-FR" dirty="0"/>
          </a:p>
        </p:txBody>
      </p:sp>
    </p:spTree>
    <p:extLst>
      <p:ext uri="{BB962C8B-B14F-4D97-AF65-F5344CB8AC3E}">
        <p14:creationId xmlns:p14="http://schemas.microsoft.com/office/powerpoint/2010/main" val="26544602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descr="5789.jpg"/>
          <p:cNvPicPr>
            <a:picLocks noGrp="1" noChangeAspect="1"/>
          </p:cNvPicPr>
          <p:nvPr>
            <p:ph/>
          </p:nvPr>
        </p:nvPicPr>
        <p:blipFill>
          <a:blip r:embed="rId2" cstate="email">
            <a:extLst>
              <a:ext uri="{28A0092B-C50C-407E-A947-70E740481C1C}">
                <a14:useLocalDpi xmlns:a14="http://schemas.microsoft.com/office/drawing/2010/main"/>
              </a:ext>
            </a:extLst>
          </a:blip>
          <a:srcRect/>
          <a:stretch>
            <a:fillRect/>
          </a:stretch>
        </p:blipFill>
        <p:spPr>
          <a:xfrm>
            <a:off x="183874" y="548759"/>
            <a:ext cx="7772400" cy="5486400"/>
          </a:xfrm>
        </p:spPr>
      </p:pic>
      <p:sp>
        <p:nvSpPr>
          <p:cNvPr id="4" name="ZoneTexte 3"/>
          <p:cNvSpPr txBox="1"/>
          <p:nvPr/>
        </p:nvSpPr>
        <p:spPr>
          <a:xfrm>
            <a:off x="7255121" y="2844349"/>
            <a:ext cx="1041878" cy="646331"/>
          </a:xfrm>
          <a:prstGeom prst="rect">
            <a:avLst/>
          </a:prstGeom>
          <a:noFill/>
        </p:spPr>
        <p:txBody>
          <a:bodyPr wrap="square" rtlCol="0">
            <a:spAutoFit/>
          </a:bodyPr>
          <a:lstStyle/>
          <a:p>
            <a:r>
              <a:rPr lang="fr-FR" dirty="0" smtClean="0"/>
              <a:t>Musée de Naples</a:t>
            </a:r>
            <a:endParaRPr lang="fr-FR" dirty="0"/>
          </a:p>
        </p:txBody>
      </p:sp>
    </p:spTree>
    <p:extLst>
      <p:ext uri="{BB962C8B-B14F-4D97-AF65-F5344CB8AC3E}">
        <p14:creationId xmlns:p14="http://schemas.microsoft.com/office/powerpoint/2010/main" val="4370546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descr="Capture d’écran 2016-10-01 à 21.43.45.png"/>
          <p:cNvPicPr>
            <a:picLocks noGrp="1" noChangeAspect="1"/>
          </p:cNvPicPr>
          <p:nvPr>
            <p:ph/>
          </p:nvPr>
        </p:nvPicPr>
        <p:blipFill>
          <a:blip r:embed="rId2" cstate="email">
            <a:extLst>
              <a:ext uri="{28A0092B-C50C-407E-A947-70E740481C1C}">
                <a14:useLocalDpi xmlns:a14="http://schemas.microsoft.com/office/drawing/2010/main"/>
              </a:ext>
            </a:extLst>
          </a:blip>
          <a:srcRect l="-5949" r="-5949"/>
          <a:stretch>
            <a:fillRect/>
          </a:stretch>
        </p:blipFill>
        <p:spPr>
          <a:xfrm>
            <a:off x="588107" y="609600"/>
            <a:ext cx="7772400" cy="5486400"/>
          </a:xfrm>
        </p:spPr>
      </p:pic>
      <p:sp>
        <p:nvSpPr>
          <p:cNvPr id="4" name="ZoneTexte 3"/>
          <p:cNvSpPr txBox="1"/>
          <p:nvPr/>
        </p:nvSpPr>
        <p:spPr>
          <a:xfrm>
            <a:off x="3604846" y="5315242"/>
            <a:ext cx="2207846" cy="646331"/>
          </a:xfrm>
          <a:prstGeom prst="rect">
            <a:avLst/>
          </a:prstGeom>
          <a:noFill/>
        </p:spPr>
        <p:txBody>
          <a:bodyPr wrap="square" rtlCol="0">
            <a:spAutoFit/>
          </a:bodyPr>
          <a:lstStyle/>
          <a:p>
            <a:r>
              <a:rPr lang="fr-FR" dirty="0" smtClean="0">
                <a:solidFill>
                  <a:srgbClr val="FFFFFF"/>
                </a:solidFill>
              </a:rPr>
              <a:t>Les joueuses, Villa </a:t>
            </a:r>
            <a:r>
              <a:rPr lang="fr-FR" dirty="0" err="1" smtClean="0">
                <a:solidFill>
                  <a:srgbClr val="FFFFFF"/>
                </a:solidFill>
              </a:rPr>
              <a:t>Casale</a:t>
            </a:r>
            <a:r>
              <a:rPr lang="fr-FR" dirty="0" smtClean="0">
                <a:solidFill>
                  <a:srgbClr val="FFFFFF"/>
                </a:solidFill>
              </a:rPr>
              <a:t>, Sicile, 4</a:t>
            </a:r>
            <a:r>
              <a:rPr lang="fr-FR" baseline="30000" dirty="0" smtClean="0">
                <a:solidFill>
                  <a:srgbClr val="FFFFFF"/>
                </a:solidFill>
              </a:rPr>
              <a:t>e</a:t>
            </a:r>
            <a:r>
              <a:rPr lang="fr-FR" dirty="0" smtClean="0">
                <a:solidFill>
                  <a:srgbClr val="FFFFFF"/>
                </a:solidFill>
              </a:rPr>
              <a:t> s.</a:t>
            </a:r>
            <a:endParaRPr lang="fr-FR" dirty="0">
              <a:solidFill>
                <a:srgbClr val="FFFFFF"/>
              </a:solidFill>
            </a:endParaRPr>
          </a:p>
        </p:txBody>
      </p:sp>
    </p:spTree>
    <p:extLst>
      <p:ext uri="{BB962C8B-B14F-4D97-AF65-F5344CB8AC3E}">
        <p14:creationId xmlns:p14="http://schemas.microsoft.com/office/powerpoint/2010/main" val="34367118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descr="zeugma.png"/>
          <p:cNvPicPr>
            <a:picLocks noGrp="1" noChangeAspect="1"/>
          </p:cNvPicPr>
          <p:nvPr>
            <p:ph/>
          </p:nvPr>
        </p:nvPicPr>
        <p:blipFill>
          <a:blip r:embed="rId2" cstate="email">
            <a:extLst>
              <a:ext uri="{28A0092B-C50C-407E-A947-70E740481C1C}">
                <a14:useLocalDpi xmlns:a14="http://schemas.microsoft.com/office/drawing/2010/main"/>
              </a:ext>
            </a:extLst>
          </a:blip>
          <a:srcRect t="-13482" b="-13482"/>
          <a:stretch>
            <a:fillRect/>
          </a:stretch>
        </p:blipFill>
        <p:spPr>
          <a:xfrm>
            <a:off x="685800" y="0"/>
            <a:ext cx="7772400" cy="5486400"/>
          </a:xfrm>
        </p:spPr>
      </p:pic>
      <p:sp>
        <p:nvSpPr>
          <p:cNvPr id="4" name="ZoneTexte 3"/>
          <p:cNvSpPr txBox="1"/>
          <p:nvPr/>
        </p:nvSpPr>
        <p:spPr>
          <a:xfrm>
            <a:off x="2549769" y="5246077"/>
            <a:ext cx="3028462" cy="369332"/>
          </a:xfrm>
          <a:prstGeom prst="rect">
            <a:avLst/>
          </a:prstGeom>
          <a:noFill/>
        </p:spPr>
        <p:txBody>
          <a:bodyPr wrap="square" rtlCol="0">
            <a:spAutoFit/>
          </a:bodyPr>
          <a:lstStyle/>
          <a:p>
            <a:r>
              <a:rPr lang="fr-FR" dirty="0" err="1" smtClean="0"/>
              <a:t>Mosaique</a:t>
            </a:r>
            <a:r>
              <a:rPr lang="fr-FR" dirty="0" smtClean="0"/>
              <a:t> de Zeugma, Turquie</a:t>
            </a:r>
            <a:endParaRPr lang="fr-FR" dirty="0"/>
          </a:p>
        </p:txBody>
      </p:sp>
    </p:spTree>
    <p:extLst>
      <p:ext uri="{BB962C8B-B14F-4D97-AF65-F5344CB8AC3E}">
        <p14:creationId xmlns:p14="http://schemas.microsoft.com/office/powerpoint/2010/main" val="20432150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6. </a:t>
            </a:r>
            <a:r>
              <a:rPr lang="fr-FR" dirty="0" err="1" smtClean="0"/>
              <a:t>ceramique</a:t>
            </a:r>
            <a:endParaRPr lang="fr-FR" dirty="0"/>
          </a:p>
        </p:txBody>
      </p:sp>
      <p:sp>
        <p:nvSpPr>
          <p:cNvPr id="3" name="Espace réservé du contenu 2"/>
          <p:cNvSpPr>
            <a:spLocks noGrp="1"/>
          </p:cNvSpPr>
          <p:nvPr>
            <p:ph idx="1"/>
          </p:nvPr>
        </p:nvSpPr>
        <p:spPr/>
        <p:txBody>
          <a:bodyPr>
            <a:normAutofit fontScale="85000" lnSpcReduction="10000"/>
          </a:bodyPr>
          <a:lstStyle/>
          <a:p>
            <a:pPr lvl="0"/>
            <a:r>
              <a:rPr lang="fr-CA" dirty="0"/>
              <a:t>faite d’argile cuite au four</a:t>
            </a:r>
          </a:p>
          <a:p>
            <a:pPr lvl="0"/>
            <a:r>
              <a:rPr lang="fr-CA" dirty="0"/>
              <a:t>servait à différents usages : contenir des liquides (eau, vin, huile, parfum), des céréales;</a:t>
            </a:r>
          </a:p>
          <a:p>
            <a:pPr lvl="0"/>
            <a:r>
              <a:rPr lang="fr-CA" dirty="0"/>
              <a:t>parties d’une poterie :</a:t>
            </a:r>
          </a:p>
          <a:p>
            <a:r>
              <a:rPr lang="fr-CA" dirty="0"/>
              <a:t> </a:t>
            </a:r>
          </a:p>
          <a:p>
            <a:pPr lvl="1"/>
            <a:r>
              <a:rPr lang="fr-CA" dirty="0"/>
              <a:t>embouchure</a:t>
            </a:r>
          </a:p>
          <a:p>
            <a:pPr lvl="1"/>
            <a:r>
              <a:rPr lang="fr-CA" dirty="0"/>
              <a:t>col</a:t>
            </a:r>
          </a:p>
          <a:p>
            <a:pPr lvl="1"/>
            <a:r>
              <a:rPr lang="fr-CA" dirty="0"/>
              <a:t>anses</a:t>
            </a:r>
          </a:p>
          <a:p>
            <a:pPr lvl="1"/>
            <a:r>
              <a:rPr lang="fr-CA" dirty="0"/>
              <a:t>panse</a:t>
            </a:r>
          </a:p>
          <a:p>
            <a:pPr lvl="1"/>
            <a:r>
              <a:rPr lang="fr-CA" dirty="0"/>
              <a:t>pied</a:t>
            </a:r>
          </a:p>
        </p:txBody>
      </p:sp>
      <p:pic>
        <p:nvPicPr>
          <p:cNvPr id="4" name="Image 3"/>
          <p:cNvPicPr>
            <a:picLocks noChangeAspect="1"/>
          </p:cNvPicPr>
          <p:nvPr/>
        </p:nvPicPr>
        <p:blipFill>
          <a:blip r:embed="rId2"/>
          <a:stretch>
            <a:fillRect/>
          </a:stretch>
        </p:blipFill>
        <p:spPr>
          <a:xfrm>
            <a:off x="4403264" y="3412039"/>
            <a:ext cx="3105499" cy="2334266"/>
          </a:xfrm>
          <a:prstGeom prst="rect">
            <a:avLst/>
          </a:prstGeom>
        </p:spPr>
      </p:pic>
    </p:spTree>
    <p:extLst>
      <p:ext uri="{BB962C8B-B14F-4D97-AF65-F5344CB8AC3E}">
        <p14:creationId xmlns:p14="http://schemas.microsoft.com/office/powerpoint/2010/main" val="20656450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Capture d’écran 2016-10-03 à 14.42.00.png"/>
          <p:cNvPicPr>
            <a:picLocks noGrp="1" noChangeAspect="1"/>
          </p:cNvPicPr>
          <p:nvPr>
            <p:ph idx="1"/>
          </p:nvPr>
        </p:nvPicPr>
        <p:blipFill>
          <a:blip r:embed="rId2" cstate="email">
            <a:extLst>
              <a:ext uri="{28A0092B-C50C-407E-A947-70E740481C1C}">
                <a14:useLocalDpi xmlns:a14="http://schemas.microsoft.com/office/drawing/2010/main"/>
              </a:ext>
            </a:extLst>
          </a:blip>
          <a:srcRect l="-115474" r="-115474"/>
          <a:stretch>
            <a:fillRect/>
          </a:stretch>
        </p:blipFill>
        <p:spPr>
          <a:xfrm>
            <a:off x="-869706" y="938213"/>
            <a:ext cx="7337425" cy="4932362"/>
          </a:xfrm>
        </p:spPr>
      </p:pic>
      <p:cxnSp>
        <p:nvCxnSpPr>
          <p:cNvPr id="6" name="Connecteur droit avec flèche 5"/>
          <p:cNvCxnSpPr/>
          <p:nvPr/>
        </p:nvCxnSpPr>
        <p:spPr>
          <a:xfrm flipH="1">
            <a:off x="2930769" y="1670538"/>
            <a:ext cx="1670539" cy="52753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4835769" y="1416538"/>
            <a:ext cx="3184769" cy="646331"/>
          </a:xfrm>
          <a:prstGeom prst="rect">
            <a:avLst/>
          </a:prstGeom>
          <a:noFill/>
        </p:spPr>
        <p:txBody>
          <a:bodyPr wrap="square" rtlCol="0">
            <a:spAutoFit/>
          </a:bodyPr>
          <a:lstStyle/>
          <a:p>
            <a:r>
              <a:rPr lang="fr-FR" dirty="0" smtClean="0"/>
              <a:t>Cella (sanctuaire où était déposée la statue de la divinité.</a:t>
            </a:r>
            <a:endParaRPr lang="fr-FR" dirty="0"/>
          </a:p>
        </p:txBody>
      </p:sp>
      <p:cxnSp>
        <p:nvCxnSpPr>
          <p:cNvPr id="9" name="Connecteur droit avec flèche 8"/>
          <p:cNvCxnSpPr/>
          <p:nvPr/>
        </p:nvCxnSpPr>
        <p:spPr>
          <a:xfrm flipH="1">
            <a:off x="2930769" y="3673231"/>
            <a:ext cx="1572846" cy="15630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ZoneTexte 9"/>
          <p:cNvSpPr txBox="1"/>
          <p:nvPr/>
        </p:nvSpPr>
        <p:spPr>
          <a:xfrm>
            <a:off x="4601308" y="3516923"/>
            <a:ext cx="3516923" cy="646331"/>
          </a:xfrm>
          <a:prstGeom prst="rect">
            <a:avLst/>
          </a:prstGeom>
          <a:noFill/>
        </p:spPr>
        <p:txBody>
          <a:bodyPr wrap="square" rtlCol="0">
            <a:spAutoFit/>
          </a:bodyPr>
          <a:lstStyle/>
          <a:p>
            <a:r>
              <a:rPr lang="fr-FR" dirty="0" smtClean="0"/>
              <a:t>Pronaos ou portique d’entrée du temple</a:t>
            </a:r>
            <a:endParaRPr lang="fr-FR" dirty="0"/>
          </a:p>
        </p:txBody>
      </p:sp>
      <p:cxnSp>
        <p:nvCxnSpPr>
          <p:cNvPr id="12" name="Connecteur droit avec flèche 11"/>
          <p:cNvCxnSpPr/>
          <p:nvPr/>
        </p:nvCxnSpPr>
        <p:spPr>
          <a:xfrm flipH="1">
            <a:off x="3712310" y="3214077"/>
            <a:ext cx="1123459" cy="7754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ZoneTexte 12"/>
          <p:cNvSpPr txBox="1"/>
          <p:nvPr/>
        </p:nvSpPr>
        <p:spPr>
          <a:xfrm>
            <a:off x="4689230" y="2942100"/>
            <a:ext cx="3311769" cy="369332"/>
          </a:xfrm>
          <a:prstGeom prst="rect">
            <a:avLst/>
          </a:prstGeom>
          <a:noFill/>
        </p:spPr>
        <p:txBody>
          <a:bodyPr wrap="square" rtlCol="0">
            <a:spAutoFit/>
          </a:bodyPr>
          <a:lstStyle/>
          <a:p>
            <a:r>
              <a:rPr lang="fr-FR" dirty="0" smtClean="0"/>
              <a:t>Colonne du temple</a:t>
            </a:r>
            <a:endParaRPr lang="fr-FR" dirty="0"/>
          </a:p>
        </p:txBody>
      </p:sp>
      <p:cxnSp>
        <p:nvCxnSpPr>
          <p:cNvPr id="17" name="Connecteur droit avec flèche 16"/>
          <p:cNvCxnSpPr/>
          <p:nvPr/>
        </p:nvCxnSpPr>
        <p:spPr>
          <a:xfrm flipH="1">
            <a:off x="3145692" y="5138615"/>
            <a:ext cx="1162539" cy="5861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8" name="ZoneTexte 17"/>
          <p:cNvSpPr txBox="1"/>
          <p:nvPr/>
        </p:nvSpPr>
        <p:spPr>
          <a:xfrm>
            <a:off x="4503615" y="4933462"/>
            <a:ext cx="3614616" cy="646331"/>
          </a:xfrm>
          <a:prstGeom prst="rect">
            <a:avLst/>
          </a:prstGeom>
          <a:noFill/>
        </p:spPr>
        <p:txBody>
          <a:bodyPr wrap="square" rtlCol="0">
            <a:spAutoFit/>
          </a:bodyPr>
          <a:lstStyle/>
          <a:p>
            <a:r>
              <a:rPr lang="fr-FR" dirty="0" smtClean="0"/>
              <a:t>Podium composé de marches en nombre impair</a:t>
            </a:r>
            <a:endParaRPr lang="fr-FR" dirty="0"/>
          </a:p>
        </p:txBody>
      </p:sp>
      <p:cxnSp>
        <p:nvCxnSpPr>
          <p:cNvPr id="23" name="Connecteur droit avec flèche 22"/>
          <p:cNvCxnSpPr/>
          <p:nvPr/>
        </p:nvCxnSpPr>
        <p:spPr>
          <a:xfrm flipH="1">
            <a:off x="3546231" y="2569308"/>
            <a:ext cx="605692" cy="976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ZoneTexte 23"/>
          <p:cNvSpPr txBox="1"/>
          <p:nvPr/>
        </p:nvSpPr>
        <p:spPr>
          <a:xfrm>
            <a:off x="4308231" y="2305538"/>
            <a:ext cx="1709615" cy="646331"/>
          </a:xfrm>
          <a:prstGeom prst="rect">
            <a:avLst/>
          </a:prstGeom>
          <a:noFill/>
        </p:spPr>
        <p:txBody>
          <a:bodyPr wrap="square" rtlCol="0">
            <a:spAutoFit/>
          </a:bodyPr>
          <a:lstStyle/>
          <a:p>
            <a:r>
              <a:rPr lang="fr-FR" dirty="0" smtClean="0"/>
              <a:t>Mur entourant la cella</a:t>
            </a:r>
            <a:endParaRPr lang="fr-FR" dirty="0"/>
          </a:p>
        </p:txBody>
      </p:sp>
    </p:spTree>
    <p:extLst>
      <p:ext uri="{BB962C8B-B14F-4D97-AF65-F5344CB8AC3E}">
        <p14:creationId xmlns:p14="http://schemas.microsoft.com/office/powerpoint/2010/main" val="24760290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3" descr="6453.jpg                                                       00084D2CMacintosh HD                   7C26334F:"/>
          <p:cNvPicPr>
            <a:picLocks noGrp="1" noChangeAspect="1" noChangeArrowheads="1"/>
          </p:cNvPicPr>
          <p:nvPr>
            <p:ph/>
          </p:nvPr>
        </p:nvPicPr>
        <p:blipFill>
          <a:blip r:embed="rId2" cstate="email">
            <a:extLst>
              <a:ext uri="{28A0092B-C50C-407E-A947-70E740481C1C}">
                <a14:useLocalDpi xmlns:a14="http://schemas.microsoft.com/office/drawing/2010/main"/>
              </a:ext>
            </a:extLst>
          </a:blip>
          <a:srcRect/>
          <a:stretch>
            <a:fillRect/>
          </a:stretch>
        </p:blipFill>
        <p:spPr>
          <a:xfrm>
            <a:off x="0" y="38100"/>
            <a:ext cx="8991600" cy="6743700"/>
          </a:xfrm>
        </p:spPr>
      </p:pic>
      <p:sp>
        <p:nvSpPr>
          <p:cNvPr id="2" name="ZoneTexte 1"/>
          <p:cNvSpPr txBox="1"/>
          <p:nvPr/>
        </p:nvSpPr>
        <p:spPr>
          <a:xfrm>
            <a:off x="4819346" y="5563023"/>
            <a:ext cx="3881229" cy="1200329"/>
          </a:xfrm>
          <a:prstGeom prst="rect">
            <a:avLst/>
          </a:prstGeom>
          <a:noFill/>
        </p:spPr>
        <p:txBody>
          <a:bodyPr wrap="square" rtlCol="0">
            <a:spAutoFit/>
          </a:bodyPr>
          <a:lstStyle/>
          <a:p>
            <a:r>
              <a:rPr lang="fr-FR" dirty="0" smtClean="0">
                <a:solidFill>
                  <a:srgbClr val="FFFFFF"/>
                </a:solidFill>
              </a:rPr>
              <a:t>Les poteries illustrent les liens commerciaux entre les provinces et Rome;  les Romains ont imposé le format comme le montrent ces amphores.</a:t>
            </a:r>
            <a:endParaRPr lang="fr-FR" dirty="0">
              <a:solidFill>
                <a:srgbClr val="FFFFFF"/>
              </a:solidFill>
            </a:endParaRPr>
          </a:p>
        </p:txBody>
      </p:sp>
    </p:spTree>
    <p:extLst>
      <p:ext uri="{BB962C8B-B14F-4D97-AF65-F5344CB8AC3E}">
        <p14:creationId xmlns:p14="http://schemas.microsoft.com/office/powerpoint/2010/main" val="23017926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3" descr="8003.jpg                                                       00084D2CMacintosh HD                   7C26334F:"/>
          <p:cNvPicPr>
            <a:picLocks noGrp="1" noChangeAspect="1" noChangeArrowheads="1"/>
          </p:cNvPicPr>
          <p:nvPr>
            <p:ph/>
          </p:nvPr>
        </p:nvPicPr>
        <p:blipFill>
          <a:blip r:embed="rId2" cstate="email">
            <a:extLst>
              <a:ext uri="{28A0092B-C50C-407E-A947-70E740481C1C}">
                <a14:useLocalDpi xmlns:a14="http://schemas.microsoft.com/office/drawing/2010/main"/>
              </a:ext>
            </a:extLst>
          </a:blip>
          <a:srcRect/>
          <a:stretch>
            <a:fillRect/>
          </a:stretch>
        </p:blipFill>
        <p:spPr>
          <a:xfrm>
            <a:off x="0" y="38100"/>
            <a:ext cx="8991600" cy="6743700"/>
          </a:xfrm>
        </p:spPr>
      </p:pic>
      <p:sp>
        <p:nvSpPr>
          <p:cNvPr id="2" name="ZoneTexte 1"/>
          <p:cNvSpPr txBox="1"/>
          <p:nvPr/>
        </p:nvSpPr>
        <p:spPr>
          <a:xfrm>
            <a:off x="517137" y="6403589"/>
            <a:ext cx="2479213" cy="378211"/>
          </a:xfrm>
          <a:prstGeom prst="rect">
            <a:avLst/>
          </a:prstGeom>
          <a:noFill/>
        </p:spPr>
        <p:txBody>
          <a:bodyPr wrap="square" rtlCol="0">
            <a:spAutoFit/>
          </a:bodyPr>
          <a:lstStyle/>
          <a:p>
            <a:r>
              <a:rPr lang="fr-FR" dirty="0" err="1" smtClean="0"/>
              <a:t>Dolium</a:t>
            </a:r>
            <a:r>
              <a:rPr lang="fr-FR" dirty="0" smtClean="0"/>
              <a:t>, Roumanie</a:t>
            </a:r>
            <a:endParaRPr lang="fr-FR" dirty="0"/>
          </a:p>
        </p:txBody>
      </p:sp>
    </p:spTree>
    <p:extLst>
      <p:ext uri="{BB962C8B-B14F-4D97-AF65-F5344CB8AC3E}">
        <p14:creationId xmlns:p14="http://schemas.microsoft.com/office/powerpoint/2010/main" val="34975485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6722775" y="1657936"/>
            <a:ext cx="1330866" cy="2308324"/>
          </a:xfrm>
          <a:prstGeom prst="rect">
            <a:avLst/>
          </a:prstGeom>
          <a:noFill/>
        </p:spPr>
        <p:txBody>
          <a:bodyPr wrap="square" rtlCol="0">
            <a:spAutoFit/>
          </a:bodyPr>
          <a:lstStyle/>
          <a:p>
            <a:r>
              <a:rPr lang="fr-FR" dirty="0" smtClean="0"/>
              <a:t>Figures rouges sur fond noir; 1</a:t>
            </a:r>
            <a:r>
              <a:rPr lang="fr-FR" baseline="30000" dirty="0" smtClean="0"/>
              <a:t>er</a:t>
            </a:r>
            <a:r>
              <a:rPr lang="fr-FR" dirty="0" smtClean="0"/>
              <a:t> s. </a:t>
            </a:r>
          </a:p>
          <a:p>
            <a:r>
              <a:rPr lang="fr-FR" dirty="0" smtClean="0"/>
              <a:t>Dessin temple. Musée de Genève.</a:t>
            </a:r>
            <a:endParaRPr lang="fr-FR" dirty="0"/>
          </a:p>
        </p:txBody>
      </p:sp>
      <p:pic>
        <p:nvPicPr>
          <p:cNvPr id="5" name="Espace réservé du contenu 4" descr="01332.JPG"/>
          <p:cNvPicPr>
            <a:picLocks noGrp="1" noChangeAspect="1"/>
          </p:cNvPicPr>
          <p:nvPr>
            <p:ph/>
          </p:nvPr>
        </p:nvPicPr>
        <p:blipFill>
          <a:blip r:embed="rId2" cstate="email">
            <a:extLst>
              <a:ext uri="{28A0092B-C50C-407E-A947-70E740481C1C}">
                <a14:useLocalDpi xmlns:a14="http://schemas.microsoft.com/office/drawing/2010/main"/>
              </a:ext>
            </a:extLst>
          </a:blip>
          <a:srcRect l="-44444" r="-44444"/>
          <a:stretch>
            <a:fillRect/>
          </a:stretch>
        </p:blipFill>
        <p:spPr>
          <a:xfrm>
            <a:off x="-447420" y="669063"/>
            <a:ext cx="7772400" cy="5486400"/>
          </a:xfrm>
        </p:spPr>
      </p:pic>
    </p:spTree>
    <p:extLst>
      <p:ext uri="{BB962C8B-B14F-4D97-AF65-F5344CB8AC3E}">
        <p14:creationId xmlns:p14="http://schemas.microsoft.com/office/powerpoint/2010/main" val="18639897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descr="00201.JPG"/>
          <p:cNvPicPr>
            <a:picLocks noGrp="1" noChangeAspect="1"/>
          </p:cNvPicPr>
          <p:nvPr>
            <p:ph/>
          </p:nvPr>
        </p:nvPicPr>
        <p:blipFill>
          <a:blip r:embed="rId2" cstate="email">
            <a:extLst>
              <a:ext uri="{28A0092B-C50C-407E-A947-70E740481C1C}">
                <a14:useLocalDpi xmlns:a14="http://schemas.microsoft.com/office/drawing/2010/main"/>
              </a:ext>
            </a:extLst>
          </a:blip>
          <a:srcRect/>
          <a:stretch>
            <a:fillRect/>
          </a:stretch>
        </p:blipFill>
        <p:spPr/>
      </p:pic>
      <p:sp>
        <p:nvSpPr>
          <p:cNvPr id="4" name="ZoneTexte 3"/>
          <p:cNvSpPr txBox="1"/>
          <p:nvPr/>
        </p:nvSpPr>
        <p:spPr>
          <a:xfrm>
            <a:off x="6828692" y="4904154"/>
            <a:ext cx="1387231" cy="1200329"/>
          </a:xfrm>
          <a:prstGeom prst="rect">
            <a:avLst/>
          </a:prstGeom>
          <a:noFill/>
        </p:spPr>
        <p:txBody>
          <a:bodyPr wrap="square" rtlCol="0">
            <a:spAutoFit/>
          </a:bodyPr>
          <a:lstStyle/>
          <a:p>
            <a:r>
              <a:rPr lang="fr-FR" dirty="0" smtClean="0"/>
              <a:t>Céramique sigillée</a:t>
            </a:r>
            <a:r>
              <a:rPr lang="fr-FR" dirty="0" smtClean="0"/>
              <a:t>. Combat de gladiateurs</a:t>
            </a:r>
            <a:endParaRPr lang="fr-FR" dirty="0"/>
          </a:p>
        </p:txBody>
      </p:sp>
    </p:spTree>
    <p:extLst>
      <p:ext uri="{BB962C8B-B14F-4D97-AF65-F5344CB8AC3E}">
        <p14:creationId xmlns:p14="http://schemas.microsoft.com/office/powerpoint/2010/main" val="12983993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descr="00496.JPG"/>
          <p:cNvPicPr>
            <a:picLocks noGrp="1" noChangeAspect="1"/>
          </p:cNvPicPr>
          <p:nvPr>
            <p:ph/>
          </p:nvPr>
        </p:nvPicPr>
        <p:blipFill>
          <a:blip r:embed="rId2" cstate="email">
            <a:extLst>
              <a:ext uri="{28A0092B-C50C-407E-A947-70E740481C1C}">
                <a14:useLocalDpi xmlns:a14="http://schemas.microsoft.com/office/drawing/2010/main"/>
              </a:ext>
            </a:extLst>
          </a:blip>
          <a:srcRect l="-44444" r="-44444"/>
          <a:stretch>
            <a:fillRect/>
          </a:stretch>
        </p:blipFill>
        <p:spPr/>
      </p:pic>
      <p:sp>
        <p:nvSpPr>
          <p:cNvPr id="4" name="ZoneTexte 3"/>
          <p:cNvSpPr txBox="1"/>
          <p:nvPr/>
        </p:nvSpPr>
        <p:spPr>
          <a:xfrm>
            <a:off x="7004538" y="1973385"/>
            <a:ext cx="1074616" cy="646331"/>
          </a:xfrm>
          <a:prstGeom prst="rect">
            <a:avLst/>
          </a:prstGeom>
          <a:noFill/>
        </p:spPr>
        <p:txBody>
          <a:bodyPr wrap="square" rtlCol="0">
            <a:spAutoFit/>
          </a:bodyPr>
          <a:lstStyle/>
          <a:p>
            <a:r>
              <a:rPr lang="fr-FR" dirty="0" smtClean="0"/>
              <a:t>Four à poterie</a:t>
            </a:r>
            <a:endParaRPr lang="fr-FR" dirty="0"/>
          </a:p>
        </p:txBody>
      </p:sp>
    </p:spTree>
    <p:extLst>
      <p:ext uri="{BB962C8B-B14F-4D97-AF65-F5344CB8AC3E}">
        <p14:creationId xmlns:p14="http://schemas.microsoft.com/office/powerpoint/2010/main" val="10017435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descr="00497.JPG"/>
          <p:cNvPicPr>
            <a:picLocks noGrp="1" noChangeAspect="1"/>
          </p:cNvPicPr>
          <p:nvPr>
            <p:ph/>
          </p:nvPr>
        </p:nvPicPr>
        <p:blipFill>
          <a:blip r:embed="rId2" cstate="email">
            <a:extLst>
              <a:ext uri="{28A0092B-C50C-407E-A947-70E740481C1C}">
                <a14:useLocalDpi xmlns:a14="http://schemas.microsoft.com/office/drawing/2010/main"/>
              </a:ext>
            </a:extLst>
          </a:blip>
          <a:srcRect l="-3125" r="-3125"/>
          <a:stretch>
            <a:fillRect/>
          </a:stretch>
        </p:blipFill>
        <p:spPr/>
      </p:pic>
    </p:spTree>
    <p:extLst>
      <p:ext uri="{BB962C8B-B14F-4D97-AF65-F5344CB8AC3E}">
        <p14:creationId xmlns:p14="http://schemas.microsoft.com/office/powerpoint/2010/main" val="19061745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defRPr/>
            </a:pPr>
            <a:r>
              <a:rPr lang="fr-FR" dirty="0" smtClean="0">
                <a:cs typeface="+mj-cs"/>
              </a:rPr>
              <a:t>7. La littérature</a:t>
            </a:r>
          </a:p>
        </p:txBody>
      </p:sp>
      <p:sp>
        <p:nvSpPr>
          <p:cNvPr id="75779" name="Rectangle 3"/>
          <p:cNvSpPr>
            <a:spLocks noGrp="1" noChangeArrowheads="1"/>
          </p:cNvSpPr>
          <p:nvPr>
            <p:ph type="body" idx="1"/>
          </p:nvPr>
        </p:nvSpPr>
        <p:spPr/>
        <p:txBody>
          <a:bodyPr/>
          <a:lstStyle/>
          <a:p>
            <a:pPr eaLnBrk="1" hangingPunct="1">
              <a:defRPr/>
            </a:pPr>
            <a:r>
              <a:rPr lang="fr-FR" smtClean="0">
                <a:cs typeface="+mn-cs"/>
              </a:rPr>
              <a:t>En…latin</a:t>
            </a:r>
          </a:p>
          <a:p>
            <a:pPr eaLnBrk="1" hangingPunct="1">
              <a:defRPr/>
            </a:pPr>
            <a:r>
              <a:rPr lang="fr-FR" smtClean="0">
                <a:cs typeface="+mn-cs"/>
              </a:rPr>
              <a:t>Développement vers 3e s. av. J.C.</a:t>
            </a:r>
          </a:p>
          <a:p>
            <a:pPr eaLnBrk="1" hangingPunct="1">
              <a:defRPr/>
            </a:pPr>
            <a:r>
              <a:rPr lang="fr-FR" smtClean="0">
                <a:cs typeface="+mn-cs"/>
              </a:rPr>
              <a:t>Grâce à la romanisation= le latin = langue parlée partout autour Méditerranée</a:t>
            </a:r>
          </a:p>
          <a:p>
            <a:pPr eaLnBrk="1" hangingPunct="1">
              <a:defRPr/>
            </a:pPr>
            <a:r>
              <a:rPr lang="fr-FR" smtClean="0">
                <a:cs typeface="+mn-cs"/>
              </a:rPr>
              <a:t>Écrits sur papyrus, puis peaux mouton (parchemin= Pergame).</a:t>
            </a:r>
          </a:p>
          <a:p>
            <a:pPr eaLnBrk="1" hangingPunct="1">
              <a:defRPr/>
            </a:pPr>
            <a:r>
              <a:rPr lang="fr-FR" smtClean="0">
                <a:cs typeface="+mn-cs"/>
              </a:rPr>
              <a:t>Aussi sur tablettes de bois enduites de cire </a:t>
            </a:r>
          </a:p>
        </p:txBody>
      </p:sp>
    </p:spTree>
    <p:extLst>
      <p:ext uri="{BB962C8B-B14F-4D97-AF65-F5344CB8AC3E}">
        <p14:creationId xmlns:p14="http://schemas.microsoft.com/office/powerpoint/2010/main" val="4210883839"/>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defRPr/>
            </a:pPr>
            <a:r>
              <a:rPr lang="fr-FR" smtClean="0">
                <a:cs typeface="+mj-cs"/>
              </a:rPr>
              <a:t>Quelques auteurs …</a:t>
            </a:r>
          </a:p>
        </p:txBody>
      </p:sp>
      <p:sp>
        <p:nvSpPr>
          <p:cNvPr id="76803" name="Rectangle 3"/>
          <p:cNvSpPr>
            <a:spLocks noGrp="1" noChangeArrowheads="1"/>
          </p:cNvSpPr>
          <p:nvPr>
            <p:ph type="body" idx="1"/>
          </p:nvPr>
        </p:nvSpPr>
        <p:spPr/>
        <p:txBody>
          <a:bodyPr>
            <a:normAutofit fontScale="70000" lnSpcReduction="20000"/>
          </a:bodyPr>
          <a:lstStyle/>
          <a:p>
            <a:pPr eaLnBrk="1" hangingPunct="1">
              <a:lnSpc>
                <a:spcPct val="90000"/>
              </a:lnSpc>
              <a:defRPr/>
            </a:pPr>
            <a:r>
              <a:rPr lang="fr-FR" sz="2800" dirty="0" smtClean="0">
                <a:cs typeface="+mn-cs"/>
              </a:rPr>
              <a:t>Comédie: Plaute, Térence</a:t>
            </a:r>
          </a:p>
          <a:p>
            <a:pPr eaLnBrk="1" hangingPunct="1">
              <a:lnSpc>
                <a:spcPct val="90000"/>
              </a:lnSpc>
              <a:defRPr/>
            </a:pPr>
            <a:r>
              <a:rPr lang="fr-FR" sz="2800" dirty="0" smtClean="0">
                <a:cs typeface="+mn-cs"/>
              </a:rPr>
              <a:t>Philosophie: Augustin, Boèce</a:t>
            </a:r>
          </a:p>
          <a:p>
            <a:pPr eaLnBrk="1" hangingPunct="1">
              <a:lnSpc>
                <a:spcPct val="90000"/>
              </a:lnSpc>
              <a:defRPr/>
            </a:pPr>
            <a:r>
              <a:rPr lang="fr-FR" sz="2800" dirty="0" smtClean="0">
                <a:cs typeface="+mn-cs"/>
              </a:rPr>
              <a:t>Politique: Cicéron, César, </a:t>
            </a:r>
          </a:p>
          <a:p>
            <a:pPr eaLnBrk="1" hangingPunct="1">
              <a:lnSpc>
                <a:spcPct val="90000"/>
              </a:lnSpc>
              <a:defRPr/>
            </a:pPr>
            <a:r>
              <a:rPr lang="fr-FR" sz="2800" dirty="0" smtClean="0">
                <a:cs typeface="+mn-cs"/>
              </a:rPr>
              <a:t>Poésie: Virgile, Ovide, Catulle</a:t>
            </a:r>
          </a:p>
          <a:p>
            <a:pPr eaLnBrk="1" hangingPunct="1">
              <a:lnSpc>
                <a:spcPct val="90000"/>
              </a:lnSpc>
              <a:defRPr/>
            </a:pPr>
            <a:r>
              <a:rPr lang="fr-FR" sz="2800" dirty="0" smtClean="0">
                <a:cs typeface="+mn-cs"/>
              </a:rPr>
              <a:t>Histoire : Tite-Live, Salluste, Pline, Tacite, Suétone, </a:t>
            </a:r>
            <a:r>
              <a:rPr lang="fr-FR" sz="2800" dirty="0" err="1" smtClean="0">
                <a:cs typeface="+mn-cs"/>
              </a:rPr>
              <a:t>Ammien</a:t>
            </a:r>
            <a:r>
              <a:rPr lang="fr-FR" sz="2800" dirty="0" smtClean="0">
                <a:cs typeface="+mn-cs"/>
              </a:rPr>
              <a:t> Marcellin</a:t>
            </a:r>
          </a:p>
          <a:p>
            <a:pPr eaLnBrk="1" hangingPunct="1">
              <a:lnSpc>
                <a:spcPct val="90000"/>
              </a:lnSpc>
              <a:defRPr/>
            </a:pPr>
            <a:r>
              <a:rPr lang="fr-FR" sz="2800" dirty="0" smtClean="0">
                <a:cs typeface="+mn-cs"/>
              </a:rPr>
              <a:t>Satire: Horace, Juvénal, Martial</a:t>
            </a:r>
          </a:p>
          <a:p>
            <a:pPr indent="0" eaLnBrk="1" hangingPunct="1">
              <a:lnSpc>
                <a:spcPct val="90000"/>
              </a:lnSpc>
              <a:buNone/>
              <a:defRPr/>
            </a:pPr>
            <a:endParaRPr lang="fr-FR" sz="2800" dirty="0" smtClean="0">
              <a:cs typeface="+mn-cs"/>
            </a:endParaRPr>
          </a:p>
          <a:p>
            <a:pPr eaLnBrk="1" hangingPunct="1">
              <a:lnSpc>
                <a:spcPct val="90000"/>
              </a:lnSpc>
              <a:defRPr/>
            </a:pPr>
            <a:r>
              <a:rPr lang="fr-FR" sz="2800" dirty="0" smtClean="0">
                <a:cs typeface="+mn-cs"/>
              </a:rPr>
              <a:t>Site des principaux auteurs conçus par Philippe </a:t>
            </a:r>
            <a:r>
              <a:rPr lang="fr-FR" sz="2800" dirty="0" err="1" smtClean="0">
                <a:cs typeface="+mn-cs"/>
              </a:rPr>
              <a:t>Remacle</a:t>
            </a:r>
            <a:r>
              <a:rPr lang="fr-FR" sz="2800" dirty="0" smtClean="0">
                <a:cs typeface="+mn-cs"/>
              </a:rPr>
              <a:t>:</a:t>
            </a:r>
          </a:p>
          <a:p>
            <a:pPr indent="0" eaLnBrk="1" hangingPunct="1">
              <a:lnSpc>
                <a:spcPct val="90000"/>
              </a:lnSpc>
              <a:buNone/>
              <a:defRPr/>
            </a:pPr>
            <a:endParaRPr lang="fr-FR" sz="2800" dirty="0" smtClean="0">
              <a:cs typeface="+mn-cs"/>
              <a:hlinkClick r:id="rId3"/>
            </a:endParaRPr>
          </a:p>
          <a:p>
            <a:pPr indent="0" eaLnBrk="1" hangingPunct="1">
              <a:lnSpc>
                <a:spcPct val="90000"/>
              </a:lnSpc>
              <a:buNone/>
              <a:defRPr/>
            </a:pPr>
            <a:r>
              <a:rPr lang="fr-FR" sz="2800" dirty="0" smtClean="0">
                <a:cs typeface="+mn-cs"/>
                <a:hlinkClick r:id="rId3"/>
              </a:rPr>
              <a:t>http://remacle.org/bloodwolf/auteurs/</a:t>
            </a:r>
            <a:endParaRPr lang="fr-FR" sz="2800" dirty="0" smtClean="0">
              <a:cs typeface="+mn-cs"/>
            </a:endParaRPr>
          </a:p>
          <a:p>
            <a:pPr eaLnBrk="1" hangingPunct="1">
              <a:lnSpc>
                <a:spcPct val="90000"/>
              </a:lnSpc>
              <a:defRPr/>
            </a:pPr>
            <a:endParaRPr lang="fr-FR" sz="2800" dirty="0" smtClean="0">
              <a:cs typeface="+mn-cs"/>
            </a:endParaRPr>
          </a:p>
        </p:txBody>
      </p:sp>
    </p:spTree>
    <p:extLst>
      <p:ext uri="{BB962C8B-B14F-4D97-AF65-F5344CB8AC3E}">
        <p14:creationId xmlns:p14="http://schemas.microsoft.com/office/powerpoint/2010/main" val="2692208482"/>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inscriptions</a:t>
            </a:r>
            <a:endParaRPr lang="fr-FR" dirty="0"/>
          </a:p>
        </p:txBody>
      </p:sp>
      <p:sp>
        <p:nvSpPr>
          <p:cNvPr id="3" name="Espace réservé du contenu 2"/>
          <p:cNvSpPr>
            <a:spLocks noGrp="1"/>
          </p:cNvSpPr>
          <p:nvPr>
            <p:ph idx="1"/>
          </p:nvPr>
        </p:nvSpPr>
        <p:spPr/>
        <p:txBody>
          <a:bodyPr/>
          <a:lstStyle/>
          <a:p>
            <a:endParaRPr lang="fr-FR"/>
          </a:p>
        </p:txBody>
      </p:sp>
    </p:spTree>
    <p:extLst>
      <p:ext uri="{BB962C8B-B14F-4D97-AF65-F5344CB8AC3E}">
        <p14:creationId xmlns:p14="http://schemas.microsoft.com/office/powerpoint/2010/main" val="14726668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2000" dirty="0" smtClean="0"/>
              <a:t>La semaine prochaine: </a:t>
            </a:r>
            <a:br>
              <a:rPr lang="fr-FR" sz="2000" dirty="0" smtClean="0"/>
            </a:br>
            <a:r>
              <a:rPr lang="fr-FR" sz="2000" dirty="0" smtClean="0"/>
              <a:t>obtenir la citoyenneté romaine</a:t>
            </a:r>
            <a:br>
              <a:rPr lang="fr-FR" sz="2000" dirty="0" smtClean="0"/>
            </a:br>
            <a:endParaRPr lang="fr-FR" sz="2000" dirty="0"/>
          </a:p>
        </p:txBody>
      </p:sp>
      <p:sp>
        <p:nvSpPr>
          <p:cNvPr id="3" name="Espace réservé du contenu 2"/>
          <p:cNvSpPr>
            <a:spLocks noGrp="1"/>
          </p:cNvSpPr>
          <p:nvPr>
            <p:ph idx="1"/>
          </p:nvPr>
        </p:nvSpPr>
        <p:spPr/>
        <p:txBody>
          <a:bodyPr>
            <a:normAutofit fontScale="85000" lnSpcReduction="20000"/>
          </a:bodyPr>
          <a:lstStyle/>
          <a:p>
            <a:r>
              <a:rPr lang="fr-FR" dirty="0" smtClean="0"/>
              <a:t>1. Y avait-il des avantages d’être gouvernés par Rome?</a:t>
            </a:r>
          </a:p>
          <a:p>
            <a:r>
              <a:rPr lang="fr-FR" dirty="0" smtClean="0"/>
              <a:t> 2. Devenir citoyens romains:  des avantages pas faciles à obtenir</a:t>
            </a:r>
          </a:p>
          <a:p>
            <a:r>
              <a:rPr lang="fr-FR" dirty="0" smtClean="0"/>
              <a:t>3. </a:t>
            </a:r>
            <a:r>
              <a:rPr lang="fr-FR" dirty="0"/>
              <a:t>Q</a:t>
            </a:r>
            <a:r>
              <a:rPr lang="fr-FR" dirty="0" smtClean="0"/>
              <a:t>ui étaient citoyens romains</a:t>
            </a:r>
          </a:p>
          <a:p>
            <a:pPr lvl="1"/>
            <a:r>
              <a:rPr lang="fr-FR" dirty="0" smtClean="0"/>
              <a:t>Les hommes et les femmes?</a:t>
            </a:r>
          </a:p>
          <a:p>
            <a:pPr lvl="1"/>
            <a:r>
              <a:rPr lang="fr-FR" dirty="0" smtClean="0"/>
              <a:t>Les riches et les pauvres?</a:t>
            </a:r>
          </a:p>
          <a:p>
            <a:r>
              <a:rPr lang="fr-FR" dirty="0"/>
              <a:t>4</a:t>
            </a:r>
            <a:r>
              <a:rPr lang="fr-FR" dirty="0" smtClean="0"/>
              <a:t>. les non citoyens romains:</a:t>
            </a:r>
          </a:p>
          <a:p>
            <a:pPr lvl="1"/>
            <a:r>
              <a:rPr lang="fr-FR" dirty="0" smtClean="0"/>
              <a:t>les citoyens latins</a:t>
            </a:r>
          </a:p>
          <a:p>
            <a:pPr lvl="1"/>
            <a:r>
              <a:rPr lang="fr-FR" dirty="0" smtClean="0"/>
              <a:t>les pérégrins</a:t>
            </a:r>
          </a:p>
          <a:p>
            <a:pPr lvl="1"/>
            <a:r>
              <a:rPr lang="fr-FR" dirty="0" smtClean="0"/>
              <a:t>Les provinciaux</a:t>
            </a:r>
          </a:p>
          <a:p>
            <a:pPr lvl="1"/>
            <a:r>
              <a:rPr lang="fr-FR" dirty="0" smtClean="0"/>
              <a:t>Les esclaves affranchis</a:t>
            </a:r>
          </a:p>
          <a:p>
            <a:pPr lvl="1"/>
            <a:r>
              <a:rPr lang="is-IS" dirty="0" smtClean="0"/>
              <a:t>…et les </a:t>
            </a:r>
            <a:r>
              <a:rPr lang="is-IS" smtClean="0"/>
              <a:t>esclaves.</a:t>
            </a:r>
            <a:endParaRPr lang="fr-FR" dirty="0" smtClean="0"/>
          </a:p>
        </p:txBody>
      </p:sp>
    </p:spTree>
    <p:extLst>
      <p:ext uri="{BB962C8B-B14F-4D97-AF65-F5344CB8AC3E}">
        <p14:creationId xmlns:p14="http://schemas.microsoft.com/office/powerpoint/2010/main" val="20617836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mple_faustina.jpg                                            0052BD74Macintosh HD                   7C26334F:"/>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l="-4971" r="-4971"/>
          <a:stretch>
            <a:fillRect/>
          </a:stretch>
        </p:blipFill>
        <p:spPr>
          <a:xfrm>
            <a:off x="516467" y="866775"/>
            <a:ext cx="5948550" cy="4057976"/>
          </a:xfrm>
        </p:spPr>
      </p:pic>
      <p:sp>
        <p:nvSpPr>
          <p:cNvPr id="5" name="ZoneTexte 4"/>
          <p:cNvSpPr txBox="1"/>
          <p:nvPr/>
        </p:nvSpPr>
        <p:spPr>
          <a:xfrm>
            <a:off x="836545" y="5120915"/>
            <a:ext cx="7490874" cy="646331"/>
          </a:xfrm>
          <a:prstGeom prst="rect">
            <a:avLst/>
          </a:prstGeom>
          <a:noFill/>
        </p:spPr>
        <p:txBody>
          <a:bodyPr wrap="square" rtlCol="0">
            <a:spAutoFit/>
          </a:bodyPr>
          <a:lstStyle/>
          <a:p>
            <a:r>
              <a:rPr lang="fr-FR" dirty="0" smtClean="0"/>
              <a:t>Rome, temple d’Antonin et Faustine, en 141en l’honneur de l’épouse de l’empereur Antonin le Pieux.  Fut transformé en église au Moyen Âge.</a:t>
            </a:r>
            <a:endParaRPr lang="fr-FR" dirty="0"/>
          </a:p>
        </p:txBody>
      </p:sp>
    </p:spTree>
    <p:extLst>
      <p:ext uri="{BB962C8B-B14F-4D97-AF65-F5344CB8AC3E}">
        <p14:creationId xmlns:p14="http://schemas.microsoft.com/office/powerpoint/2010/main" val="1097698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Capture d’écran 2016-10-03 à 14.28.06.png"/>
          <p:cNvPicPr>
            <a:picLocks noGrp="1" noChangeAspect="1"/>
          </p:cNvPicPr>
          <p:nvPr>
            <p:ph idx="1"/>
          </p:nvPr>
        </p:nvPicPr>
        <p:blipFill>
          <a:blip r:embed="rId2" cstate="email">
            <a:extLst>
              <a:ext uri="{28A0092B-C50C-407E-A947-70E740481C1C}">
                <a14:useLocalDpi xmlns:a14="http://schemas.microsoft.com/office/drawing/2010/main"/>
              </a:ext>
            </a:extLst>
          </a:blip>
          <a:srcRect l="-10354" r="-10354"/>
          <a:stretch>
            <a:fillRect/>
          </a:stretch>
        </p:blipFill>
        <p:spPr>
          <a:xfrm>
            <a:off x="77910" y="967032"/>
            <a:ext cx="7278688" cy="4581525"/>
          </a:xfrm>
        </p:spPr>
      </p:pic>
      <p:sp>
        <p:nvSpPr>
          <p:cNvPr id="5" name="ZoneTexte 4"/>
          <p:cNvSpPr txBox="1"/>
          <p:nvPr/>
        </p:nvSpPr>
        <p:spPr>
          <a:xfrm>
            <a:off x="6740769" y="1973385"/>
            <a:ext cx="1621693" cy="1754327"/>
          </a:xfrm>
          <a:prstGeom prst="rect">
            <a:avLst/>
          </a:prstGeom>
          <a:noFill/>
        </p:spPr>
        <p:txBody>
          <a:bodyPr wrap="square" rtlCol="0">
            <a:spAutoFit/>
          </a:bodyPr>
          <a:lstStyle/>
          <a:p>
            <a:r>
              <a:rPr lang="fr-FR" dirty="0" smtClean="0"/>
              <a:t>Reconstitution du temple de Saturne au forum ainsi que du temple de la Concorde.</a:t>
            </a:r>
            <a:endParaRPr lang="fr-FR" dirty="0"/>
          </a:p>
        </p:txBody>
      </p:sp>
    </p:spTree>
    <p:extLst>
      <p:ext uri="{BB962C8B-B14F-4D97-AF65-F5344CB8AC3E}">
        <p14:creationId xmlns:p14="http://schemas.microsoft.com/office/powerpoint/2010/main" val="1380321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mple_boarium2.jpg                                            0052BD74Macintosh HD                   7C26334F:"/>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l="-5079" r="-5079"/>
          <a:stretch>
            <a:fillRect/>
          </a:stretch>
        </p:blipFill>
        <p:spPr>
          <a:xfrm>
            <a:off x="423579" y="805594"/>
            <a:ext cx="6641541" cy="4521810"/>
          </a:xfrm>
        </p:spPr>
      </p:pic>
      <p:sp>
        <p:nvSpPr>
          <p:cNvPr id="5" name="ZoneTexte 4"/>
          <p:cNvSpPr txBox="1"/>
          <p:nvPr/>
        </p:nvSpPr>
        <p:spPr>
          <a:xfrm>
            <a:off x="6806430" y="2261049"/>
            <a:ext cx="1443176" cy="2031325"/>
          </a:xfrm>
          <a:prstGeom prst="rect">
            <a:avLst/>
          </a:prstGeom>
          <a:noFill/>
        </p:spPr>
        <p:txBody>
          <a:bodyPr wrap="square" rtlCol="0">
            <a:spAutoFit/>
          </a:bodyPr>
          <a:lstStyle/>
          <a:p>
            <a:r>
              <a:rPr lang="fr-FR" dirty="0" smtClean="0"/>
              <a:t>Rome, temple d’Hercule. Circulaire, chapiteaux corinthiens;  2</a:t>
            </a:r>
            <a:r>
              <a:rPr lang="fr-FR" baseline="30000" dirty="0" smtClean="0"/>
              <a:t>e</a:t>
            </a:r>
            <a:r>
              <a:rPr lang="fr-FR" dirty="0" smtClean="0"/>
              <a:t> s. av. J.C..</a:t>
            </a:r>
          </a:p>
          <a:p>
            <a:endParaRPr lang="fr-FR" dirty="0"/>
          </a:p>
        </p:txBody>
      </p:sp>
    </p:spTree>
    <p:extLst>
      <p:ext uri="{BB962C8B-B14F-4D97-AF65-F5344CB8AC3E}">
        <p14:creationId xmlns:p14="http://schemas.microsoft.com/office/powerpoint/2010/main" val="429104567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omanisation">
  <a:themeElements>
    <a:clrScheme name="Couture">
      <a:dk1>
        <a:sysClr val="windowText" lastClr="000000"/>
      </a:dk1>
      <a:lt1>
        <a:sysClr val="window" lastClr="FFFFFF"/>
      </a:lt1>
      <a:dk2>
        <a:srgbClr val="37302A"/>
      </a:dk2>
      <a:lt2>
        <a:srgbClr val="D0CCB9"/>
      </a:lt2>
      <a:accent1>
        <a:srgbClr val="9E8E5C"/>
      </a:accent1>
      <a:accent2>
        <a:srgbClr val="A09781"/>
      </a:accent2>
      <a:accent3>
        <a:srgbClr val="85776D"/>
      </a:accent3>
      <a:accent4>
        <a:srgbClr val="AEAFA9"/>
      </a:accent4>
      <a:accent5>
        <a:srgbClr val="8D878B"/>
      </a:accent5>
      <a:accent6>
        <a:srgbClr val="6B6149"/>
      </a:accent6>
      <a:hlink>
        <a:srgbClr val="B6A272"/>
      </a:hlink>
      <a:folHlink>
        <a:srgbClr val="8A784F"/>
      </a:folHlink>
    </a:clrScheme>
    <a:fontScheme name="Cravate noir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70000"/>
              </a:schemeClr>
            </a:gs>
            <a:gs pos="100000">
              <a:schemeClr val="phClr">
                <a:shade val="80000"/>
              </a:schemeClr>
            </a:gs>
          </a:gsLst>
          <a:path path="circle">
            <a:fillToRect l="50000" t="100000" r="100000" b="100000"/>
          </a:path>
        </a:gradFill>
        <a:blipFill rotWithShape="1">
          <a:blip xmlns:r="http://schemas.openxmlformats.org/officeDocument/2006/relationships" r:embed="rId1">
            <a:duotone>
              <a:schemeClr val="phClr">
                <a:shade val="30000"/>
                <a:satMod val="200000"/>
              </a:schemeClr>
              <a:schemeClr val="phClr">
                <a:tint val="20000"/>
              </a:schemeClr>
            </a:duotone>
          </a:blip>
          <a:stretch/>
        </a:blipFill>
      </a:bgFillStyleLst>
    </a:fmtScheme>
  </a:themeElements>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romanisation.thmx</Template>
  <TotalTime>7396</TotalTime>
  <Words>1196</Words>
  <Application>Microsoft Macintosh PowerPoint</Application>
  <PresentationFormat>Présentation à l'écran (4:3)</PresentationFormat>
  <Paragraphs>177</Paragraphs>
  <Slides>69</Slides>
  <Notes>7</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69</vt:i4>
      </vt:variant>
    </vt:vector>
  </HeadingPairs>
  <TitlesOfParts>
    <vt:vector size="71" baseType="lpstr">
      <vt:lpstr>romanisation</vt:lpstr>
      <vt:lpstr>Document</vt:lpstr>
      <vt:lpstr>Les rois du monde :   les Romains de l’Antiquité cours 4 </vt:lpstr>
      <vt:lpstr>L’influence de l’architecture religieuse et de l’art</vt:lpstr>
      <vt:lpstr>1. les temples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ponts</vt:lpstr>
      <vt:lpstr>2. Les ponts</vt:lpstr>
      <vt:lpstr>Présentation PowerPoint</vt:lpstr>
      <vt:lpstr>Présentation PowerPoint</vt:lpstr>
      <vt:lpstr>3. La sculpture</vt:lpstr>
      <vt:lpstr>Une symbolique partout présente</vt:lpstr>
      <vt:lpstr>Legende de la fondation de rome</vt:lpstr>
      <vt:lpstr>Présentation PowerPoint</vt:lpstr>
      <vt:lpstr>Présentation PowerPoint</vt:lpstr>
      <vt:lpstr>Présentation PowerPoint</vt:lpstr>
      <vt:lpstr>Présentation PowerPoint</vt:lpstr>
      <vt:lpstr>Présentation PowerPoint</vt:lpstr>
      <vt:lpstr>Présentation PowerPoint</vt:lpstr>
      <vt:lpstr>4. La peinture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5. mosaique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6. ceramique</vt:lpstr>
      <vt:lpstr>Présentation PowerPoint</vt:lpstr>
      <vt:lpstr>Présentation PowerPoint</vt:lpstr>
      <vt:lpstr>Présentation PowerPoint</vt:lpstr>
      <vt:lpstr>Présentation PowerPoint</vt:lpstr>
      <vt:lpstr>Présentation PowerPoint</vt:lpstr>
      <vt:lpstr>Présentation PowerPoint</vt:lpstr>
      <vt:lpstr>7. La littérature</vt:lpstr>
      <vt:lpstr>Quelques auteurs …</vt:lpstr>
      <vt:lpstr>Les inscriptions</vt:lpstr>
      <vt:lpstr>La semaine prochaine:  obtenir la citoyenneté romaine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rois du monde :   les Romains de l’Antiquité cours 3 </dc:title>
  <dc:creator>évaluateur texte</dc:creator>
  <cp:lastModifiedBy>évaluateur texte</cp:lastModifiedBy>
  <cp:revision>175</cp:revision>
  <dcterms:created xsi:type="dcterms:W3CDTF">2016-02-19T16:30:51Z</dcterms:created>
  <dcterms:modified xsi:type="dcterms:W3CDTF">2016-10-03T18:58:09Z</dcterms:modified>
</cp:coreProperties>
</file>