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12" r:id="rId3"/>
    <p:sldId id="308" r:id="rId4"/>
    <p:sldId id="321" r:id="rId5"/>
    <p:sldId id="297" r:id="rId6"/>
    <p:sldId id="316" r:id="rId7"/>
    <p:sldId id="295" r:id="rId8"/>
    <p:sldId id="296" r:id="rId9"/>
    <p:sldId id="259" r:id="rId10"/>
    <p:sldId id="322" r:id="rId11"/>
    <p:sldId id="298" r:id="rId12"/>
    <p:sldId id="299" r:id="rId13"/>
    <p:sldId id="301" r:id="rId14"/>
    <p:sldId id="300" r:id="rId15"/>
    <p:sldId id="309" r:id="rId16"/>
    <p:sldId id="304" r:id="rId17"/>
    <p:sldId id="302" r:id="rId18"/>
    <p:sldId id="257" r:id="rId19"/>
    <p:sldId id="320" r:id="rId20"/>
    <p:sldId id="283" r:id="rId21"/>
    <p:sldId id="274" r:id="rId22"/>
    <p:sldId id="271" r:id="rId23"/>
    <p:sldId id="280" r:id="rId24"/>
    <p:sldId id="284" r:id="rId25"/>
    <p:sldId id="272" r:id="rId26"/>
    <p:sldId id="273" r:id="rId27"/>
    <p:sldId id="268" r:id="rId28"/>
    <p:sldId id="269" r:id="rId29"/>
    <p:sldId id="323" r:id="rId30"/>
    <p:sldId id="317" r:id="rId31"/>
    <p:sldId id="270" r:id="rId32"/>
    <p:sldId id="277" r:id="rId33"/>
    <p:sldId id="279" r:id="rId34"/>
    <p:sldId id="262" r:id="rId35"/>
    <p:sldId id="278" r:id="rId36"/>
    <p:sldId id="263" r:id="rId37"/>
    <p:sldId id="264" r:id="rId38"/>
    <p:sldId id="265" r:id="rId39"/>
    <p:sldId id="324" r:id="rId40"/>
    <p:sldId id="266" r:id="rId41"/>
    <p:sldId id="267" r:id="rId42"/>
    <p:sldId id="289" r:id="rId43"/>
    <p:sldId id="307" r:id="rId44"/>
    <p:sldId id="318" r:id="rId45"/>
    <p:sldId id="319" r:id="rId46"/>
    <p:sldId id="285" r:id="rId47"/>
    <p:sldId id="286" r:id="rId48"/>
    <p:sldId id="287" r:id="rId49"/>
    <p:sldId id="290" r:id="rId50"/>
    <p:sldId id="291" r:id="rId51"/>
    <p:sldId id="292" r:id="rId52"/>
    <p:sldId id="293" r:id="rId53"/>
    <p:sldId id="258" r:id="rId5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20" y="-10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CA" smtClean="0"/>
              <a:t>Cliquez et modifiez le titre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C9BB5A73-89B8-8543-8EB3-8BF70EC1E5A0}" type="datetimeFigureOut">
              <a:rPr lang="fr-FR" smtClean="0"/>
              <a:t>16-10-11</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349EA910-49F6-6149-BC49-3D03EA037678}"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C9BB5A73-89B8-8543-8EB3-8BF70EC1E5A0}" type="datetimeFigureOut">
              <a:rPr lang="fr-FR" smtClean="0"/>
              <a:t>16-10-11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EA910-49F6-6149-BC49-3D03EA037678}"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C9BB5A73-89B8-8543-8EB3-8BF70EC1E5A0}" type="datetimeFigureOut">
              <a:rPr lang="fr-FR" smtClean="0"/>
              <a:t>16-10-11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EA910-49F6-6149-BC49-3D03EA037678}"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C9BB5A73-89B8-8543-8EB3-8BF70EC1E5A0}" type="datetimeFigureOut">
              <a:rPr lang="fr-FR" smtClean="0"/>
              <a:t>16-10-11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EA910-49F6-6149-BC49-3D03EA037678}" type="slidenum">
              <a:rPr lang="fr-FR" smtClean="0"/>
              <a:t>‹#›</a:t>
            </a:fld>
            <a:endParaRPr lang="fr-F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BB5A73-89B8-8543-8EB3-8BF70EC1E5A0}" type="datetimeFigureOut">
              <a:rPr lang="fr-FR" smtClean="0"/>
              <a:t>16-10-11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EA910-49F6-6149-BC49-3D03EA037678}"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C9BB5A73-89B8-8543-8EB3-8BF70EC1E5A0}" type="datetimeFigureOut">
              <a:rPr lang="fr-FR" smtClean="0"/>
              <a:t>16-10-11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EA910-49F6-6149-BC49-3D03EA037678}"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C9BB5A73-89B8-8543-8EB3-8BF70EC1E5A0}" type="datetimeFigureOut">
              <a:rPr lang="fr-FR" smtClean="0"/>
              <a:t>16-10-11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9EA910-49F6-6149-BC49-3D03EA037678}"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C9BB5A73-89B8-8543-8EB3-8BF70EC1E5A0}" type="datetimeFigureOut">
              <a:rPr lang="fr-FR" smtClean="0"/>
              <a:t>16-10-11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9EA910-49F6-6149-BC49-3D03EA037678}"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BB5A73-89B8-8543-8EB3-8BF70EC1E5A0}" type="datetimeFigureOut">
              <a:rPr lang="fr-FR" smtClean="0"/>
              <a:t>16-10-11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EA910-49F6-6149-BC49-3D03EA037678}"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C9BB5A73-89B8-8543-8EB3-8BF70EC1E5A0}" type="datetimeFigureOut">
              <a:rPr lang="fr-FR" smtClean="0"/>
              <a:t>16-10-11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EA910-49F6-6149-BC49-3D03EA037678}"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C9BB5A73-89B8-8543-8EB3-8BF70EC1E5A0}" type="datetimeFigureOut">
              <a:rPr lang="fr-FR" smtClean="0"/>
              <a:t>16-10-11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EA910-49F6-6149-BC49-3D03EA037678}"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CA"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9BB5A73-89B8-8543-8EB3-8BF70EC1E5A0}" type="datetimeFigureOut">
              <a:rPr lang="fr-FR" smtClean="0"/>
              <a:t>16-10-11</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49EA910-49F6-6149-BC49-3D03EA037678}"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hyperlink" Target="http://www.flickr.com/photos/dalbera/5911809378/" TargetMode="External"/><Relationship Id="rId4" Type="http://schemas.openxmlformats.org/officeDocument/2006/relationships/hyperlink" Target="http://www.unicaen.fr/cireve/rome/pdr_maquette_plan.php?fichier=plan_2" TargetMode="External"/><Relationship Id="rId1" Type="http://schemas.openxmlformats.org/officeDocument/2006/relationships/slideLayout" Target="../slideLayouts/slideLayout2.xml"/><Relationship Id="rId2" Type="http://schemas.openxmlformats.org/officeDocument/2006/relationships/hyperlink" Target="http://www.maquettes-historiques.net/page4.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CA" sz="2400" dirty="0"/>
              <a:t>Les rois du monde :  </a:t>
            </a:r>
            <a:br>
              <a:rPr lang="fr-CA" sz="2400" dirty="0"/>
            </a:br>
            <a:r>
              <a:rPr lang="fr-CA" sz="2400" dirty="0"/>
              <a:t>les Romains de l’Antiquité</a:t>
            </a:r>
            <a:br>
              <a:rPr lang="fr-CA" sz="2400" dirty="0"/>
            </a:br>
            <a:r>
              <a:rPr lang="fr-CA" sz="2400" dirty="0"/>
              <a:t>cours 5</a:t>
            </a:r>
            <a:endParaRPr lang="fr-FR" sz="2400" dirty="0"/>
          </a:p>
        </p:txBody>
      </p:sp>
      <p:sp>
        <p:nvSpPr>
          <p:cNvPr id="3" name="Sous-titre 2"/>
          <p:cNvSpPr>
            <a:spLocks noGrp="1"/>
          </p:cNvSpPr>
          <p:nvPr>
            <p:ph type="subTitle" idx="1"/>
          </p:nvPr>
        </p:nvSpPr>
        <p:spPr/>
        <p:txBody>
          <a:bodyPr>
            <a:normAutofit fontScale="70000" lnSpcReduction="20000"/>
          </a:bodyPr>
          <a:lstStyle/>
          <a:p>
            <a:r>
              <a:rPr lang="fr-FR" dirty="0"/>
              <a:t>Luc Guay, </a:t>
            </a:r>
            <a:r>
              <a:rPr lang="fr-FR" dirty="0" err="1"/>
              <a:t>Ph.D</a:t>
            </a:r>
            <a:r>
              <a:rPr lang="fr-FR" dirty="0"/>
              <a:t> didactique de l’histoire</a:t>
            </a:r>
          </a:p>
          <a:p>
            <a:r>
              <a:rPr lang="fr-FR" dirty="0"/>
              <a:t>UTA, automne 2016</a:t>
            </a:r>
          </a:p>
          <a:p>
            <a:endParaRPr lang="fr-FR" dirty="0"/>
          </a:p>
        </p:txBody>
      </p:sp>
    </p:spTree>
    <p:extLst>
      <p:ext uri="{BB962C8B-B14F-4D97-AF65-F5344CB8AC3E}">
        <p14:creationId xmlns:p14="http://schemas.microsoft.com/office/powerpoint/2010/main" val="5950200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Assurer la cohésion sociale</a:t>
            </a:r>
            <a:endParaRPr lang="fr-FR" dirty="0"/>
          </a:p>
        </p:txBody>
      </p:sp>
      <p:sp>
        <p:nvSpPr>
          <p:cNvPr id="3" name="Espace réservé du contenu 2"/>
          <p:cNvSpPr>
            <a:spLocks noGrp="1"/>
          </p:cNvSpPr>
          <p:nvPr>
            <p:ph idx="1"/>
          </p:nvPr>
        </p:nvSpPr>
        <p:spPr>
          <a:xfrm>
            <a:off x="810846" y="2438400"/>
            <a:ext cx="6961554" cy="3048001"/>
          </a:xfrm>
        </p:spPr>
        <p:txBody>
          <a:bodyPr>
            <a:normAutofit fontScale="85000" lnSpcReduction="10000"/>
          </a:bodyPr>
          <a:lstStyle/>
          <a:p>
            <a:pPr marL="1828800" lvl="4" indent="0">
              <a:buNone/>
            </a:pPr>
            <a:r>
              <a:rPr lang="fr-CA" sz="2400" dirty="0"/>
              <a:t>Fallait intégrer les élites locales</a:t>
            </a:r>
          </a:p>
          <a:p>
            <a:pPr lvl="4"/>
            <a:r>
              <a:rPr lang="fr-CA" sz="2400" dirty="0"/>
              <a:t>Obtenir la citoyenneté romaine: pas si facile</a:t>
            </a:r>
            <a:r>
              <a:rPr lang="is-IS" sz="2400" dirty="0"/>
              <a:t>…</a:t>
            </a:r>
            <a:endParaRPr lang="fr-CA" sz="2400" dirty="0"/>
          </a:p>
          <a:p>
            <a:pPr lvl="5"/>
            <a:r>
              <a:rPr lang="fr-CA" sz="2400" dirty="0"/>
              <a:t>Citoyens « romains » (patriciens, plébéiens)</a:t>
            </a:r>
          </a:p>
          <a:p>
            <a:pPr lvl="5"/>
            <a:r>
              <a:rPr lang="fr-CA" sz="2400" dirty="0"/>
              <a:t>Aussi, pour quelques « chanceux »:</a:t>
            </a:r>
          </a:p>
          <a:p>
            <a:pPr lvl="6"/>
            <a:r>
              <a:rPr lang="fr-CA" sz="2200" dirty="0"/>
              <a:t>Citoyens « latins » (citoyens </a:t>
            </a:r>
            <a:r>
              <a:rPr lang="fr-CA" sz="2200" dirty="0" smtClean="0"/>
              <a:t>conquis d’Italie)</a:t>
            </a:r>
          </a:p>
          <a:p>
            <a:pPr lvl="6"/>
            <a:r>
              <a:rPr lang="fr-CA" sz="2200" dirty="0" smtClean="0"/>
              <a:t>Provinciaux (qui avaient occupé une magistrature)</a:t>
            </a:r>
            <a:endParaRPr lang="fr-CA" sz="2200" dirty="0"/>
          </a:p>
          <a:p>
            <a:pPr lvl="6"/>
            <a:r>
              <a:rPr lang="fr-CA" sz="2200" dirty="0"/>
              <a:t>Pérégrins </a:t>
            </a:r>
            <a:r>
              <a:rPr lang="fr-CA" sz="2200" dirty="0" smtClean="0"/>
              <a:t>(certains étrangers</a:t>
            </a:r>
            <a:r>
              <a:rPr lang="mr-IN" sz="2200" dirty="0" smtClean="0"/>
              <a:t>…</a:t>
            </a:r>
            <a:r>
              <a:rPr lang="fr-CA" sz="2200" dirty="0" smtClean="0"/>
              <a:t>fortunés)</a:t>
            </a:r>
            <a:endParaRPr lang="fr-CA" sz="2200" dirty="0"/>
          </a:p>
          <a:p>
            <a:endParaRPr lang="fr-FR" dirty="0"/>
          </a:p>
        </p:txBody>
      </p:sp>
    </p:spTree>
    <p:extLst>
      <p:ext uri="{BB962C8B-B14F-4D97-AF65-F5344CB8AC3E}">
        <p14:creationId xmlns:p14="http://schemas.microsoft.com/office/powerpoint/2010/main" val="278494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Qui défrayaient </a:t>
            </a:r>
            <a:r>
              <a:rPr lang="fr-FR" dirty="0"/>
              <a:t>l</a:t>
            </a:r>
            <a:r>
              <a:rPr lang="fr-FR" dirty="0" smtClean="0"/>
              <a:t>es coûts de ces « traces »?</a:t>
            </a:r>
            <a:endParaRPr lang="fr-FR" dirty="0"/>
          </a:p>
        </p:txBody>
      </p:sp>
      <p:sp>
        <p:nvSpPr>
          <p:cNvPr id="3" name="Espace réservé du contenu 2"/>
          <p:cNvSpPr>
            <a:spLocks noGrp="1"/>
          </p:cNvSpPr>
          <p:nvPr>
            <p:ph idx="1"/>
          </p:nvPr>
        </p:nvSpPr>
        <p:spPr/>
        <p:txBody>
          <a:bodyPr/>
          <a:lstStyle/>
          <a:p>
            <a:r>
              <a:rPr lang="fr-FR" dirty="0" smtClean="0"/>
              <a:t>1. l’État</a:t>
            </a:r>
          </a:p>
          <a:p>
            <a:r>
              <a:rPr lang="fr-FR" dirty="0" smtClean="0"/>
              <a:t>2. </a:t>
            </a:r>
            <a:r>
              <a:rPr lang="fr-FR" dirty="0"/>
              <a:t>les municipes</a:t>
            </a:r>
            <a:endParaRPr lang="fr-FR" dirty="0" smtClean="0"/>
          </a:p>
          <a:p>
            <a:r>
              <a:rPr lang="fr-FR" dirty="0"/>
              <a:t>3</a:t>
            </a:r>
            <a:r>
              <a:rPr lang="fr-FR" dirty="0" smtClean="0"/>
              <a:t>. les colonies</a:t>
            </a:r>
          </a:p>
        </p:txBody>
      </p:sp>
    </p:spTree>
    <p:extLst>
      <p:ext uri="{BB962C8B-B14F-4D97-AF65-F5344CB8AC3E}">
        <p14:creationId xmlns:p14="http://schemas.microsoft.com/office/powerpoint/2010/main" val="375775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L’état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citoyens romains ne payaient plus de taxes depuis 167 av. J.C.</a:t>
            </a:r>
          </a:p>
          <a:p>
            <a:r>
              <a:rPr lang="fr-FR" dirty="0" smtClean="0"/>
              <a:t>Pourquoi ce congé de taxes?</a:t>
            </a:r>
          </a:p>
          <a:p>
            <a:pPr lvl="1"/>
            <a:r>
              <a:rPr lang="fr-FR" dirty="0"/>
              <a:t>Victoire du général Paul Émile sur les Macédoniens</a:t>
            </a:r>
          </a:p>
          <a:p>
            <a:pPr lvl="1"/>
            <a:r>
              <a:rPr lang="fr-FR" dirty="0"/>
              <a:t>Butin de guerre </a:t>
            </a:r>
            <a:r>
              <a:rPr lang="fr-FR" dirty="0" smtClean="0"/>
              <a:t>rapporté lors de cette seule victoire:</a:t>
            </a:r>
            <a:endParaRPr lang="fr-FR" dirty="0"/>
          </a:p>
          <a:p>
            <a:pPr lvl="2"/>
            <a:r>
              <a:rPr lang="fr-FR" dirty="0"/>
              <a:t>75 millions deniers = 300 000 000 sesterces</a:t>
            </a:r>
          </a:p>
          <a:p>
            <a:pPr lvl="2"/>
            <a:r>
              <a:rPr lang="fr-FR" dirty="0"/>
              <a:t>150 000 esclaves (si vendus a 500 sesterces = 75 000 000 sesterces</a:t>
            </a:r>
            <a:r>
              <a:rPr lang="is-IS" dirty="0"/>
              <a:t>…)</a:t>
            </a:r>
            <a:endParaRPr lang="fr-FR" dirty="0"/>
          </a:p>
          <a:p>
            <a:pPr lvl="2"/>
            <a:r>
              <a:rPr lang="fr-FR" dirty="0"/>
              <a:t>Taxe annuelle de 100 talents =  2 000 000 sesterces par an</a:t>
            </a:r>
            <a:r>
              <a:rPr lang="is-IS" dirty="0" smtClean="0"/>
              <a:t>…</a:t>
            </a:r>
            <a:endParaRPr lang="fr-FR" dirty="0" smtClean="0"/>
          </a:p>
          <a:p>
            <a:r>
              <a:rPr lang="fr-FR" dirty="0" smtClean="0"/>
              <a:t>Et les autres provinces ? À partir de ce moment, les autres conquêtes vont rapporter au trésor de l’État d’énormes </a:t>
            </a:r>
            <a:r>
              <a:rPr lang="fr-FR" dirty="0" smtClean="0"/>
              <a:t>revenus</a:t>
            </a:r>
            <a:r>
              <a:rPr lang="is-IS" dirty="0" smtClean="0"/>
              <a:t>:</a:t>
            </a:r>
          </a:p>
          <a:p>
            <a:r>
              <a:rPr lang="is-IS" dirty="0" smtClean="0"/>
              <a:t>PIB annuel estimé entre 25 et 43 milliards USD...</a:t>
            </a:r>
          </a:p>
        </p:txBody>
      </p:sp>
    </p:spTree>
    <p:extLst>
      <p:ext uri="{BB962C8B-B14F-4D97-AF65-F5344CB8AC3E}">
        <p14:creationId xmlns:p14="http://schemas.microsoft.com/office/powerpoint/2010/main" val="238433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municipes</a:t>
            </a:r>
            <a:endParaRPr lang="fr-FR" dirty="0"/>
          </a:p>
        </p:txBody>
      </p:sp>
      <p:sp>
        <p:nvSpPr>
          <p:cNvPr id="3" name="Espace réservé du contenu 2"/>
          <p:cNvSpPr>
            <a:spLocks noGrp="1"/>
          </p:cNvSpPr>
          <p:nvPr>
            <p:ph idx="1"/>
          </p:nvPr>
        </p:nvSpPr>
        <p:spPr>
          <a:xfrm>
            <a:off x="787145" y="2204217"/>
            <a:ext cx="7483124" cy="3453271"/>
          </a:xfrm>
        </p:spPr>
        <p:txBody>
          <a:bodyPr>
            <a:normAutofit/>
          </a:bodyPr>
          <a:lstStyle/>
          <a:p>
            <a:r>
              <a:rPr lang="fr-FR" dirty="0" smtClean="0"/>
              <a:t>Villes d’Italie, et certaines villes à l’extérieur de l’Italie conquises par Rome </a:t>
            </a:r>
          </a:p>
          <a:p>
            <a:r>
              <a:rPr lang="fr-FR" dirty="0" smtClean="0"/>
              <a:t>Chaque </a:t>
            </a:r>
            <a:r>
              <a:rPr lang="fr-FR" dirty="0" smtClean="0"/>
              <a:t>municipe fournissait </a:t>
            </a:r>
            <a:r>
              <a:rPr lang="fr-FR" dirty="0"/>
              <a:t>à l’État des redevances, des taxes, des impôts de toute sorte!</a:t>
            </a:r>
          </a:p>
          <a:p>
            <a:endParaRPr lang="fr-FR" dirty="0"/>
          </a:p>
        </p:txBody>
      </p:sp>
    </p:spTree>
    <p:extLst>
      <p:ext uri="{BB962C8B-B14F-4D97-AF65-F5344CB8AC3E}">
        <p14:creationId xmlns:p14="http://schemas.microsoft.com/office/powerpoint/2010/main" val="150707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colonies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colonies = les pays conquis par Rome, i.e. les provinces</a:t>
            </a:r>
          </a:p>
          <a:p>
            <a:r>
              <a:rPr lang="fr-FR" dirty="0" smtClean="0"/>
              <a:t>Chaque colonie fournissait à l’État :</a:t>
            </a:r>
          </a:p>
          <a:p>
            <a:pPr lvl="1"/>
            <a:r>
              <a:rPr lang="fr-FR" dirty="0" smtClean="0"/>
              <a:t>des redevances, des taxes, des impôts de toute sorte!</a:t>
            </a:r>
          </a:p>
          <a:p>
            <a:r>
              <a:rPr lang="fr-FR" dirty="0" smtClean="0"/>
              <a:t>Lorsqu’il était question de construire un aqueduc, des thermes, des théâtres, des amphithéâtres, des cirques, des arcs de triomphe, on se tournait vers de riches « citoyens » </a:t>
            </a:r>
            <a:r>
              <a:rPr lang="fr-FR" dirty="0" smtClean="0"/>
              <a:t>provinciaux = évergétisme (riche personnage qui fait profiter </a:t>
            </a:r>
            <a:r>
              <a:rPr lang="fr-FR" dirty="0"/>
              <a:t>s</a:t>
            </a:r>
            <a:r>
              <a:rPr lang="fr-FR" dirty="0" smtClean="0"/>
              <a:t>a communauté de sa richesse)!</a:t>
            </a:r>
            <a:endParaRPr lang="fr-FR" dirty="0" smtClean="0"/>
          </a:p>
          <a:p>
            <a:r>
              <a:rPr lang="fr-FR" dirty="0" smtClean="0"/>
              <a:t>Être connu à Rome était bien vu </a:t>
            </a:r>
            <a:r>
              <a:rPr lang="fr-FR" dirty="0" smtClean="0">
                <a:sym typeface="Wingdings"/>
              </a:rPr>
              <a:t></a:t>
            </a:r>
            <a:endParaRPr lang="fr-FR" dirty="0" smtClean="0"/>
          </a:p>
        </p:txBody>
      </p:sp>
    </p:spTree>
    <p:extLst>
      <p:ext uri="{BB962C8B-B14F-4D97-AF65-F5344CB8AC3E}">
        <p14:creationId xmlns:p14="http://schemas.microsoft.com/office/powerpoint/2010/main" val="184614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Municipes et Colonies romaines</a:t>
            </a:r>
            <a:endParaRPr lang="fr-FR" dirty="0"/>
          </a:p>
        </p:txBody>
      </p:sp>
      <p:sp>
        <p:nvSpPr>
          <p:cNvPr id="3" name="Espace réservé du contenu 2"/>
          <p:cNvSpPr>
            <a:spLocks noGrp="1"/>
          </p:cNvSpPr>
          <p:nvPr>
            <p:ph idx="1"/>
          </p:nvPr>
        </p:nvSpPr>
        <p:spPr/>
        <p:txBody>
          <a:bodyPr/>
          <a:lstStyle/>
          <a:p>
            <a:r>
              <a:rPr lang="fr-FR" dirty="0"/>
              <a:t>Institutions copiées sur celles de Rome:</a:t>
            </a:r>
          </a:p>
          <a:p>
            <a:pPr lvl="1"/>
            <a:r>
              <a:rPr lang="fr-FR" dirty="0"/>
              <a:t>Un Sénat appelé Curie où se réunissent les décurions</a:t>
            </a:r>
          </a:p>
          <a:p>
            <a:pPr lvl="2"/>
            <a:r>
              <a:rPr lang="fr-FR" dirty="0"/>
              <a:t>100 magistrats</a:t>
            </a:r>
          </a:p>
          <a:p>
            <a:pPr lvl="1"/>
            <a:r>
              <a:rPr lang="fr-FR" dirty="0"/>
              <a:t>Les décurions élisent les duumvirs (équivalent des consuls à Rome)</a:t>
            </a:r>
          </a:p>
          <a:p>
            <a:pPr lvl="2"/>
            <a:r>
              <a:rPr lang="fr-FR" dirty="0"/>
              <a:t>Deux magistrats élus chaque année</a:t>
            </a:r>
          </a:p>
          <a:p>
            <a:pPr lvl="1"/>
            <a:r>
              <a:rPr lang="fr-FR" dirty="0"/>
              <a:t>N’ont pas le droit de voter à Rome </a:t>
            </a:r>
          </a:p>
          <a:p>
            <a:pPr lvl="1"/>
            <a:r>
              <a:rPr lang="fr-FR" dirty="0"/>
              <a:t>À la fin de leur mandat, les magistrats devenaient « citoyens romains »</a:t>
            </a:r>
            <a:r>
              <a:rPr lang="fr-FR" dirty="0" smtClean="0"/>
              <a:t>.</a:t>
            </a:r>
            <a:endParaRPr lang="fr-FR" dirty="0"/>
          </a:p>
        </p:txBody>
      </p:sp>
    </p:spTree>
    <p:extLst>
      <p:ext uri="{BB962C8B-B14F-4D97-AF65-F5344CB8AC3E}">
        <p14:creationId xmlns:p14="http://schemas.microsoft.com/office/powerpoint/2010/main" val="269099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Construire à </a:t>
            </a:r>
            <a:r>
              <a:rPr lang="fr-FR" smtClean="0"/>
              <a:t>la romaine</a:t>
            </a:r>
            <a:endParaRPr lang="fr-FR" dirty="0"/>
          </a:p>
        </p:txBody>
      </p:sp>
      <p:sp>
        <p:nvSpPr>
          <p:cNvPr id="3" name="Espace réservé du contenu 2"/>
          <p:cNvSpPr>
            <a:spLocks noGrp="1"/>
          </p:cNvSpPr>
          <p:nvPr>
            <p:ph idx="1"/>
          </p:nvPr>
        </p:nvSpPr>
        <p:spPr>
          <a:xfrm>
            <a:off x="985723" y="2179776"/>
            <a:ext cx="7193880" cy="3601368"/>
          </a:xfrm>
        </p:spPr>
        <p:txBody>
          <a:bodyPr>
            <a:normAutofit fontScale="92500"/>
          </a:bodyPr>
          <a:lstStyle/>
          <a:p>
            <a:r>
              <a:rPr lang="fr-FR" dirty="0" smtClean="0"/>
              <a:t>« Le reste des constructions, l’amphithéâtre, le théâtre, les places publiques, furent dignes du nom de cette ville.  Hérode y institua aussi des jeux quinquennaux, également dénommés d’après l’empereur;  il les inaugura lui-même, dans la 192</a:t>
            </a:r>
            <a:r>
              <a:rPr lang="fr-FR" baseline="30000" dirty="0" smtClean="0"/>
              <a:t>e</a:t>
            </a:r>
            <a:r>
              <a:rPr lang="fr-FR" dirty="0" smtClean="0"/>
              <a:t> olympiade, en proposant des prix magnifiques:  non seulement les vainqueurs, mais encore ceux qui venaient au second et au troisième rang prenaient part aux largesses royales.  Il releva encore </a:t>
            </a:r>
            <a:r>
              <a:rPr lang="fr-FR" dirty="0" err="1" smtClean="0"/>
              <a:t>Anthédon</a:t>
            </a:r>
            <a:r>
              <a:rPr lang="fr-FR" dirty="0" smtClean="0"/>
              <a:t>, ville du littoral, qui avait été ruinée au cours des guerres, et lui donna le nom d’</a:t>
            </a:r>
            <a:r>
              <a:rPr lang="fr-FR" dirty="0" err="1" smtClean="0"/>
              <a:t>Agrippium</a:t>
            </a:r>
            <a:r>
              <a:rPr lang="fr-FR" dirty="0" smtClean="0"/>
              <a:t>;  dans l’excès de son affection pour Agrippa, il fit graver le nom de ce même ami sur la porte qu’il éleva dans le temple. (Flavius </a:t>
            </a:r>
            <a:r>
              <a:rPr lang="fr-FR" dirty="0" smtClean="0"/>
              <a:t>Joseph, 1</a:t>
            </a:r>
            <a:r>
              <a:rPr lang="fr-FR" baseline="30000" dirty="0" smtClean="0"/>
              <a:t>er</a:t>
            </a:r>
            <a:r>
              <a:rPr lang="fr-FR" dirty="0" smtClean="0"/>
              <a:t> siècle, </a:t>
            </a:r>
            <a:r>
              <a:rPr lang="fr-FR" dirty="0" smtClean="0"/>
              <a:t>guerre des Juifs, livre 1, chapitre 21).</a:t>
            </a:r>
            <a:endParaRPr lang="fr-FR" dirty="0"/>
          </a:p>
        </p:txBody>
      </p:sp>
    </p:spTree>
    <p:extLst>
      <p:ext uri="{BB962C8B-B14F-4D97-AF65-F5344CB8AC3E}">
        <p14:creationId xmlns:p14="http://schemas.microsoft.com/office/powerpoint/2010/main" val="79768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Vivre à </a:t>
            </a:r>
            <a:r>
              <a:rPr lang="fr-FR" smtClean="0"/>
              <a:t>la romaine</a:t>
            </a:r>
            <a:endParaRPr lang="fr-FR"/>
          </a:p>
        </p:txBody>
      </p:sp>
      <p:pic>
        <p:nvPicPr>
          <p:cNvPr id="4" name="Espace réservé du contenu 3" descr="pompei.pdf"/>
          <p:cNvPicPr>
            <a:picLocks noGrp="1" noChangeAspect="1"/>
          </p:cNvPicPr>
          <p:nvPr>
            <p:ph idx="1"/>
          </p:nvPr>
        </p:nvPicPr>
        <p:blipFill>
          <a:blip r:embed="rId2" cstate="email">
            <a:extLst>
              <a:ext uri="{28A0092B-C50C-407E-A947-70E740481C1C}">
                <a14:useLocalDpi xmlns:a14="http://schemas.microsoft.com/office/drawing/2010/main"/>
              </a:ext>
            </a:extLst>
          </a:blip>
          <a:srcRect t="-17661" b="-17661"/>
          <a:stretch>
            <a:fillRect/>
          </a:stretch>
        </p:blipFill>
        <p:spPr>
          <a:xfrm>
            <a:off x="775707" y="2154642"/>
            <a:ext cx="7525371" cy="3583511"/>
          </a:xfrm>
        </p:spPr>
      </p:pic>
    </p:spTree>
    <p:extLst>
      <p:ext uri="{BB962C8B-B14F-4D97-AF65-F5344CB8AC3E}">
        <p14:creationId xmlns:p14="http://schemas.microsoft.com/office/powerpoint/2010/main" val="426050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Obtenir la citoyenneté romaine</a:t>
            </a:r>
            <a:endParaRPr lang="fr-FR" dirty="0"/>
          </a:p>
        </p:txBody>
      </p:sp>
      <p:sp>
        <p:nvSpPr>
          <p:cNvPr id="3" name="Espace réservé du contenu 2"/>
          <p:cNvSpPr>
            <a:spLocks noGrp="1"/>
          </p:cNvSpPr>
          <p:nvPr>
            <p:ph idx="1"/>
          </p:nvPr>
        </p:nvSpPr>
        <p:spPr/>
        <p:txBody>
          <a:bodyPr/>
          <a:lstStyle/>
          <a:p>
            <a:r>
              <a:rPr lang="fr-FR" sz="2400" dirty="0"/>
              <a:t>1. qui étaient citoyens </a:t>
            </a:r>
            <a:r>
              <a:rPr lang="fr-FR" sz="2400" dirty="0" smtClean="0"/>
              <a:t>romains?</a:t>
            </a:r>
          </a:p>
          <a:p>
            <a:pPr lvl="1"/>
            <a:r>
              <a:rPr lang="fr-FR" sz="2400" dirty="0"/>
              <a:t>Patriciens et plébéiens:</a:t>
            </a:r>
          </a:p>
          <a:p>
            <a:pPr lvl="2"/>
            <a:r>
              <a:rPr lang="fr-FR" sz="2400" dirty="0"/>
              <a:t>Les hommes et les femmes?</a:t>
            </a:r>
          </a:p>
          <a:p>
            <a:pPr lvl="2"/>
            <a:r>
              <a:rPr lang="fr-FR" sz="2400" dirty="0"/>
              <a:t>Les riches et les pauvres</a:t>
            </a:r>
            <a:r>
              <a:rPr lang="fr-FR" sz="2400" dirty="0" smtClean="0"/>
              <a:t>?</a:t>
            </a:r>
          </a:p>
          <a:p>
            <a:pPr indent="0">
              <a:buNone/>
            </a:pPr>
            <a:endParaRPr lang="fr-FR" dirty="0"/>
          </a:p>
        </p:txBody>
      </p:sp>
    </p:spTree>
    <p:extLst>
      <p:ext uri="{BB962C8B-B14F-4D97-AF65-F5344CB8AC3E}">
        <p14:creationId xmlns:p14="http://schemas.microsoft.com/office/powerpoint/2010/main" val="52226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9292" y="1074615"/>
            <a:ext cx="6400800" cy="830385"/>
          </a:xfrm>
        </p:spPr>
        <p:txBody>
          <a:bodyPr>
            <a:normAutofit/>
          </a:bodyPr>
          <a:lstStyle/>
          <a:p>
            <a:r>
              <a:rPr lang="fr-CA" sz="2700" dirty="0" smtClean="0"/>
              <a:t>Les non citoyens</a:t>
            </a:r>
            <a:endParaRPr lang="fr-FR" dirty="0"/>
          </a:p>
        </p:txBody>
      </p:sp>
      <p:sp>
        <p:nvSpPr>
          <p:cNvPr id="3" name="Espace réservé du contenu 2"/>
          <p:cNvSpPr>
            <a:spLocks noGrp="1"/>
          </p:cNvSpPr>
          <p:nvPr>
            <p:ph idx="1"/>
          </p:nvPr>
        </p:nvSpPr>
        <p:spPr/>
        <p:txBody>
          <a:bodyPr/>
          <a:lstStyle/>
          <a:p>
            <a:pPr lvl="1"/>
            <a:r>
              <a:rPr lang="fr-FR" sz="2400" dirty="0" smtClean="0"/>
              <a:t>Habitants </a:t>
            </a:r>
            <a:r>
              <a:rPr lang="fr-FR" sz="2400" dirty="0" smtClean="0"/>
              <a:t>des cités latines</a:t>
            </a:r>
          </a:p>
          <a:p>
            <a:pPr lvl="1"/>
            <a:r>
              <a:rPr lang="fr-FR" sz="2400" dirty="0" smtClean="0"/>
              <a:t>Les provinciaux</a:t>
            </a:r>
          </a:p>
          <a:p>
            <a:pPr lvl="1"/>
            <a:r>
              <a:rPr lang="fr-FR" sz="2400" dirty="0" smtClean="0"/>
              <a:t>Les pérégrins</a:t>
            </a:r>
          </a:p>
          <a:p>
            <a:pPr lvl="1"/>
            <a:r>
              <a:rPr lang="fr-FR" sz="2400" dirty="0" smtClean="0"/>
              <a:t>Les esclaves</a:t>
            </a:r>
          </a:p>
          <a:p>
            <a:endParaRPr lang="fr-FR" dirty="0"/>
          </a:p>
          <a:p>
            <a:endParaRPr lang="fr-FR" dirty="0"/>
          </a:p>
        </p:txBody>
      </p:sp>
    </p:spTree>
    <p:extLst>
      <p:ext uri="{BB962C8B-B14F-4D97-AF65-F5344CB8AC3E}">
        <p14:creationId xmlns:p14="http://schemas.microsoft.com/office/powerpoint/2010/main" val="90046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Pourquoi toutes ces traces dans les provinces romaines?</a:t>
            </a:r>
            <a:endParaRPr lang="fr-FR" sz="2400" dirty="0"/>
          </a:p>
        </p:txBody>
      </p:sp>
      <p:sp>
        <p:nvSpPr>
          <p:cNvPr id="3" name="Espace réservé du contenu 2"/>
          <p:cNvSpPr>
            <a:spLocks noGrp="1"/>
          </p:cNvSpPr>
          <p:nvPr>
            <p:ph idx="1"/>
          </p:nvPr>
        </p:nvSpPr>
        <p:spPr/>
        <p:txBody>
          <a:bodyPr/>
          <a:lstStyle/>
          <a:p>
            <a:pPr indent="0">
              <a:buNone/>
            </a:pPr>
            <a:r>
              <a:rPr lang="fr-FR" dirty="0"/>
              <a:t>	</a:t>
            </a:r>
            <a:r>
              <a:rPr lang="fr-FR" dirty="0" smtClean="0"/>
              <a:t>1- Assurer </a:t>
            </a:r>
            <a:r>
              <a:rPr lang="fr-FR" dirty="0"/>
              <a:t>la domination sur les pays </a:t>
            </a:r>
            <a:r>
              <a:rPr lang="fr-FR" dirty="0" smtClean="0"/>
              <a:t>conquis</a:t>
            </a:r>
          </a:p>
          <a:p>
            <a:pPr indent="0">
              <a:buNone/>
            </a:pPr>
            <a:r>
              <a:rPr lang="fr-FR" sz="2000" dirty="0"/>
              <a:t>	</a:t>
            </a:r>
            <a:r>
              <a:rPr lang="fr-FR" sz="2000" dirty="0" smtClean="0"/>
              <a:t>2- </a:t>
            </a:r>
            <a:r>
              <a:rPr lang="fr-CA" sz="2000" dirty="0" smtClean="0"/>
              <a:t>S’enrichir </a:t>
            </a:r>
            <a:r>
              <a:rPr lang="fr-CA" sz="2000" dirty="0"/>
              <a:t>à partir des richesses naturelles des pays </a:t>
            </a:r>
            <a:r>
              <a:rPr lang="fr-CA" sz="2000" dirty="0" smtClean="0"/>
              <a:t>	conquis</a:t>
            </a:r>
          </a:p>
          <a:p>
            <a:pPr indent="0">
              <a:buNone/>
            </a:pPr>
            <a:r>
              <a:rPr lang="fr-CA" sz="2000" dirty="0"/>
              <a:t>	</a:t>
            </a:r>
            <a:r>
              <a:rPr lang="fr-CA" sz="2000" dirty="0" smtClean="0"/>
              <a:t>3</a:t>
            </a:r>
            <a:r>
              <a:rPr lang="fr-FR" sz="2000" dirty="0" smtClean="0"/>
              <a:t>- </a:t>
            </a:r>
            <a:r>
              <a:rPr lang="fr-FR" sz="2000" dirty="0"/>
              <a:t>Assurer la stabilité et la sécurité publique</a:t>
            </a:r>
            <a:endParaRPr lang="fr-CA" sz="2000" dirty="0"/>
          </a:p>
          <a:p>
            <a:pPr indent="0">
              <a:buNone/>
            </a:pPr>
            <a:r>
              <a:rPr lang="fr-CA" sz="2000" dirty="0"/>
              <a:t>	</a:t>
            </a:r>
            <a:r>
              <a:rPr lang="fr-CA" sz="2000" dirty="0" smtClean="0"/>
              <a:t>4- Assurer </a:t>
            </a:r>
            <a:r>
              <a:rPr lang="fr-CA" sz="2000" dirty="0"/>
              <a:t>la cohésion sociale</a:t>
            </a:r>
          </a:p>
          <a:p>
            <a:endParaRPr lang="fr-FR" dirty="0"/>
          </a:p>
        </p:txBody>
      </p:sp>
    </p:spTree>
    <p:extLst>
      <p:ext uri="{BB962C8B-B14F-4D97-AF65-F5344CB8AC3E}">
        <p14:creationId xmlns:p14="http://schemas.microsoft.com/office/powerpoint/2010/main" val="7145985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citoyenneté complète</a:t>
            </a:r>
            <a:endParaRPr lang="fr-FR" dirty="0"/>
          </a:p>
        </p:txBody>
      </p:sp>
      <p:sp>
        <p:nvSpPr>
          <p:cNvPr id="3" name="Espace réservé du contenu 2"/>
          <p:cNvSpPr>
            <a:spLocks noGrp="1"/>
          </p:cNvSpPr>
          <p:nvPr>
            <p:ph idx="1"/>
          </p:nvPr>
        </p:nvSpPr>
        <p:spPr/>
        <p:txBody>
          <a:bodyPr/>
          <a:lstStyle/>
          <a:p>
            <a:r>
              <a:rPr lang="fr-FR" dirty="0" smtClean="0"/>
              <a:t>Aux patriciens et aux chevaliers:</a:t>
            </a:r>
          </a:p>
          <a:p>
            <a:pPr lvl="1"/>
            <a:r>
              <a:rPr lang="fr-CA" dirty="0"/>
              <a:t>propriétaires des grands domaines agricoles </a:t>
            </a:r>
          </a:p>
          <a:p>
            <a:pPr lvl="2"/>
            <a:r>
              <a:rPr lang="fr-CA" dirty="0"/>
              <a:t> faisaient travailler quantité d’esclaves et de plébéiens comme intendants;</a:t>
            </a:r>
          </a:p>
          <a:p>
            <a:pPr lvl="1"/>
            <a:r>
              <a:rPr lang="fr-CA" dirty="0"/>
              <a:t>les chevaliers étaient des militaires et des commerçants :</a:t>
            </a:r>
          </a:p>
          <a:p>
            <a:pPr lvl="2"/>
            <a:r>
              <a:rPr lang="fr-CA" dirty="0"/>
              <a:t>possédaient de grandes richesses</a:t>
            </a:r>
          </a:p>
          <a:p>
            <a:pPr lvl="2"/>
            <a:r>
              <a:rPr lang="fr-CA" dirty="0"/>
              <a:t> pouvaient influencer, grâce à leur argent, bien des politiciens;</a:t>
            </a:r>
          </a:p>
          <a:p>
            <a:pPr lvl="1"/>
            <a:r>
              <a:rPr lang="fr-CA" dirty="0"/>
              <a:t>c’étaient des citoyens à part entière :  ils pouvaient voter et occuper toutes les fonctions administratives de l’État;</a:t>
            </a:r>
          </a:p>
          <a:p>
            <a:pPr lvl="1"/>
            <a:r>
              <a:rPr lang="fr-CA" dirty="0"/>
              <a:t>Pouvaient être nommés sénateurs (à vie)</a:t>
            </a:r>
          </a:p>
          <a:p>
            <a:endParaRPr lang="fr-FR" dirty="0"/>
          </a:p>
        </p:txBody>
      </p:sp>
    </p:spTree>
    <p:extLst>
      <p:ext uri="{BB962C8B-B14F-4D97-AF65-F5344CB8AC3E}">
        <p14:creationId xmlns:p14="http://schemas.microsoft.com/office/powerpoint/2010/main" val="334345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Citoyenneté romaine</a:t>
            </a:r>
            <a:endParaRPr lang="fr-FR" dirty="0"/>
          </a:p>
        </p:txBody>
      </p:sp>
      <p:sp>
        <p:nvSpPr>
          <p:cNvPr id="3" name="Espace réservé du contenu 2"/>
          <p:cNvSpPr>
            <a:spLocks noGrp="1"/>
          </p:cNvSpPr>
          <p:nvPr>
            <p:ph idx="1"/>
          </p:nvPr>
        </p:nvSpPr>
        <p:spPr/>
        <p:txBody>
          <a:bodyPr>
            <a:normAutofit/>
          </a:bodyPr>
          <a:lstStyle/>
          <a:p>
            <a:r>
              <a:rPr lang="fr-FR" dirty="0" smtClean="0"/>
              <a:t>Hommes: seuls à détenir droits politiques</a:t>
            </a:r>
          </a:p>
          <a:p>
            <a:pPr lvl="1"/>
            <a:r>
              <a:rPr lang="fr-FR" dirty="0" smtClean="0"/>
              <a:t>Pouvaient porter la toge</a:t>
            </a:r>
          </a:p>
          <a:p>
            <a:pPr lvl="1"/>
            <a:r>
              <a:rPr lang="fr-FR" dirty="0" smtClean="0"/>
              <a:t>Pouvaient porter:</a:t>
            </a:r>
          </a:p>
          <a:p>
            <a:pPr lvl="2"/>
            <a:r>
              <a:rPr lang="fr-FR" dirty="0" err="1" smtClean="0"/>
              <a:t>Praenomen</a:t>
            </a:r>
            <a:r>
              <a:rPr lang="fr-FR" dirty="0" smtClean="0"/>
              <a:t> (prénom)</a:t>
            </a:r>
          </a:p>
          <a:p>
            <a:pPr lvl="2"/>
            <a:r>
              <a:rPr lang="fr-FR" dirty="0" err="1"/>
              <a:t>N</a:t>
            </a:r>
            <a:r>
              <a:rPr lang="fr-FR" dirty="0" err="1" smtClean="0"/>
              <a:t>omen</a:t>
            </a:r>
            <a:r>
              <a:rPr lang="fr-FR" dirty="0" smtClean="0"/>
              <a:t>  (nom de famille)</a:t>
            </a:r>
          </a:p>
          <a:p>
            <a:pPr lvl="2"/>
            <a:r>
              <a:rPr lang="fr-FR" dirty="0" smtClean="0"/>
              <a:t>Cognomen (surnom): fils de</a:t>
            </a:r>
            <a:r>
              <a:rPr lang="is-IS" dirty="0" smtClean="0"/>
              <a:t>…</a:t>
            </a:r>
          </a:p>
          <a:p>
            <a:pPr lvl="3"/>
            <a:r>
              <a:rPr lang="fr-FR" dirty="0" smtClean="0"/>
              <a:t>E</a:t>
            </a:r>
            <a:r>
              <a:rPr lang="is-IS" dirty="0" smtClean="0"/>
              <a:t>xemple: Caius (prénom) Julius (famille) Caesar (surnom)</a:t>
            </a:r>
            <a:endParaRPr lang="fr-FR" dirty="0" smtClean="0"/>
          </a:p>
          <a:p>
            <a:r>
              <a:rPr lang="fr-FR" dirty="0" smtClean="0"/>
              <a:t>Être nés d’un père citoyen</a:t>
            </a:r>
          </a:p>
          <a:p>
            <a:r>
              <a:rPr lang="fr-FR" dirty="0" smtClean="0"/>
              <a:t>Pouvaient se marier</a:t>
            </a:r>
          </a:p>
          <a:p>
            <a:endParaRPr lang="fr-FR" dirty="0"/>
          </a:p>
        </p:txBody>
      </p:sp>
    </p:spTree>
    <p:extLst>
      <p:ext uri="{BB962C8B-B14F-4D97-AF65-F5344CB8AC3E}">
        <p14:creationId xmlns:p14="http://schemas.microsoft.com/office/powerpoint/2010/main" val="399907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fr-FR" smtClean="0">
                <a:cs typeface="+mj-cs"/>
              </a:rPr>
              <a:t>Patricienne et patricien</a:t>
            </a:r>
          </a:p>
        </p:txBody>
      </p:sp>
      <p:pic>
        <p:nvPicPr>
          <p:cNvPr id="17412" name="Picture 4" descr=" 10245.JPG                                                      0011A0E0archives                       7C262FB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981200"/>
            <a:ext cx="3657600" cy="4876800"/>
          </a:xfrm>
        </p:spPr>
      </p:pic>
      <p:sp>
        <p:nvSpPr>
          <p:cNvPr id="17415" name="Rectangle 7"/>
          <p:cNvSpPr>
            <a:spLocks noChangeArrowheads="1"/>
          </p:cNvSpPr>
          <p:nvPr/>
        </p:nvSpPr>
        <p:spPr bwMode="auto">
          <a:xfrm>
            <a:off x="4999038" y="33639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fr-FR">
              <a:cs typeface="+mn-cs"/>
            </a:endParaRPr>
          </a:p>
        </p:txBody>
      </p:sp>
      <p:pic>
        <p:nvPicPr>
          <p:cNvPr id="17416" name="Picture 8" descr="3749.jpg                                                       0011510Earchives                       7C262FB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981200"/>
            <a:ext cx="365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499"/>
                                          </p:stCondLst>
                                        </p:cTn>
                                        <p:tgtEl>
                                          <p:spTgt spid="174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Citoyenneté romaine</a:t>
            </a:r>
            <a:endParaRPr lang="fr-FR" dirty="0"/>
          </a:p>
        </p:txBody>
      </p:sp>
      <p:sp>
        <p:nvSpPr>
          <p:cNvPr id="3" name="Espace réservé du contenu 2"/>
          <p:cNvSpPr>
            <a:spLocks noGrp="1"/>
          </p:cNvSpPr>
          <p:nvPr>
            <p:ph idx="1"/>
          </p:nvPr>
        </p:nvSpPr>
        <p:spPr>
          <a:xfrm>
            <a:off x="801077" y="2438400"/>
            <a:ext cx="7512538" cy="3048001"/>
          </a:xfrm>
        </p:spPr>
        <p:txBody>
          <a:bodyPr>
            <a:noAutofit/>
          </a:bodyPr>
          <a:lstStyle/>
          <a:p>
            <a:r>
              <a:rPr lang="fr-FR" sz="2400" dirty="0"/>
              <a:t>Femmes: pas droits politiques, mais:</a:t>
            </a:r>
          </a:p>
          <a:p>
            <a:pPr lvl="1"/>
            <a:r>
              <a:rPr lang="fr-FR" sz="2400" dirty="0"/>
              <a:t>Pouvaient témoigner dans un procès</a:t>
            </a:r>
          </a:p>
          <a:p>
            <a:pPr lvl="1"/>
            <a:r>
              <a:rPr lang="fr-FR" sz="2400" dirty="0"/>
              <a:t>Pouvaient hériter à part </a:t>
            </a:r>
            <a:r>
              <a:rPr lang="fr-FR" sz="2400" dirty="0" smtClean="0"/>
              <a:t>entière</a:t>
            </a:r>
            <a:endParaRPr lang="fr-FR" sz="2400" dirty="0"/>
          </a:p>
          <a:p>
            <a:pPr marL="514350" lvl="1" indent="0">
              <a:buNone/>
            </a:pPr>
            <a:r>
              <a:rPr lang="fr-FR" sz="2400" dirty="0" smtClean="0"/>
              <a:t>Selon </a:t>
            </a:r>
            <a:r>
              <a:rPr lang="fr-FR" sz="2400" dirty="0"/>
              <a:t>Caton l’Ancien (2</a:t>
            </a:r>
            <a:r>
              <a:rPr lang="fr-FR" sz="2400" baseline="30000" dirty="0"/>
              <a:t>e</a:t>
            </a:r>
            <a:r>
              <a:rPr lang="fr-FR" sz="2400" dirty="0"/>
              <a:t> s av. J.C.):  </a:t>
            </a:r>
            <a:endParaRPr lang="fr-FR" sz="2400" dirty="0" smtClean="0"/>
          </a:p>
          <a:p>
            <a:pPr marL="514350" lvl="1" indent="0">
              <a:buNone/>
            </a:pPr>
            <a:r>
              <a:rPr lang="fr-FR" sz="2400" dirty="0" smtClean="0"/>
              <a:t>«</a:t>
            </a:r>
            <a:r>
              <a:rPr lang="fr-FR" sz="2400" dirty="0" smtClean="0"/>
              <a:t> Tous les hommes commandent aux femmes, nous à tous les hommes, et nos femmes à nous » (Plutarque, Vie des hommes illustres, Marcus Caton).</a:t>
            </a:r>
            <a:endParaRPr lang="fr-FR" sz="2400" dirty="0"/>
          </a:p>
        </p:txBody>
      </p:sp>
    </p:spTree>
    <p:extLst>
      <p:ext uri="{BB962C8B-B14F-4D97-AF65-F5344CB8AC3E}">
        <p14:creationId xmlns:p14="http://schemas.microsoft.com/office/powerpoint/2010/main" val="122837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Citoyenneté incomplète</a:t>
            </a:r>
            <a:endParaRPr lang="fr-FR" dirty="0"/>
          </a:p>
        </p:txBody>
      </p:sp>
      <p:sp>
        <p:nvSpPr>
          <p:cNvPr id="3" name="Espace réservé du contenu 2"/>
          <p:cNvSpPr>
            <a:spLocks noGrp="1"/>
          </p:cNvSpPr>
          <p:nvPr>
            <p:ph idx="1"/>
          </p:nvPr>
        </p:nvSpPr>
        <p:spPr/>
        <p:txBody>
          <a:bodyPr>
            <a:normAutofit lnSpcReduction="10000"/>
          </a:bodyPr>
          <a:lstStyle/>
          <a:p>
            <a:pPr lvl="0"/>
            <a:r>
              <a:rPr lang="fr-CA" dirty="0"/>
              <a:t>2. les plébéiens </a:t>
            </a:r>
          </a:p>
          <a:p>
            <a:pPr lvl="1"/>
            <a:r>
              <a:rPr lang="fr-CA" sz="1800" dirty="0"/>
              <a:t>c’étaient des prolétaires = </a:t>
            </a:r>
          </a:p>
          <a:p>
            <a:pPr lvl="2"/>
            <a:r>
              <a:rPr lang="fr-CA" sz="1800" dirty="0"/>
              <a:t>travaillaient la terre, ou </a:t>
            </a:r>
          </a:p>
          <a:p>
            <a:pPr lvl="2"/>
            <a:r>
              <a:rPr lang="fr-CA" sz="1800" dirty="0"/>
              <a:t>étaient artisans dans de petits ateliers ou </a:t>
            </a:r>
          </a:p>
          <a:p>
            <a:pPr lvl="2"/>
            <a:r>
              <a:rPr lang="fr-CA" sz="1800" dirty="0"/>
              <a:t>militaires ou </a:t>
            </a:r>
          </a:p>
          <a:p>
            <a:pPr lvl="2"/>
            <a:r>
              <a:rPr lang="fr-CA" sz="1800" dirty="0"/>
              <a:t>artistes attachés à quelques riches patriciens ou chevaliers;</a:t>
            </a:r>
          </a:p>
          <a:p>
            <a:pPr lvl="1"/>
            <a:r>
              <a:rPr lang="fr-CA" sz="1800" dirty="0"/>
              <a:t>c’étaient des citoyens qui pouvaient voter aux Comices, mais pas au Sénat, et qui pouvaient occuper certaines fonctions administratives, mais pas toutes.</a:t>
            </a:r>
          </a:p>
          <a:p>
            <a:endParaRPr lang="fr-FR" dirty="0"/>
          </a:p>
        </p:txBody>
      </p:sp>
    </p:spTree>
    <p:extLst>
      <p:ext uri="{BB962C8B-B14F-4D97-AF65-F5344CB8AC3E}">
        <p14:creationId xmlns:p14="http://schemas.microsoft.com/office/powerpoint/2010/main" val="220695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fr-FR" smtClean="0">
                <a:cs typeface="+mj-cs"/>
              </a:rPr>
              <a:t>Plébéien </a:t>
            </a:r>
          </a:p>
        </p:txBody>
      </p:sp>
      <p:pic>
        <p:nvPicPr>
          <p:cNvPr id="25605" name="Picture 5" descr=" 01784.JPG                                                      00084D2CMacintosh HD                   7C26334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2743200"/>
            <a:ext cx="5486400" cy="4114800"/>
          </a:xfrm>
        </p:spPr>
      </p:pic>
      <p:pic>
        <p:nvPicPr>
          <p:cNvPr id="44035" name="Picture 6" descr=" 02102.JPG                                                      00084D2CMacintosh HD                   7C26334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667000"/>
            <a:ext cx="33147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128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Plébéiens: condamnés à rester minoritaires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Population divisée en 193 centuries</a:t>
            </a:r>
          </a:p>
          <a:p>
            <a:r>
              <a:rPr lang="fr-FR" dirty="0" smtClean="0"/>
              <a:t>Lorsqu’il y avait </a:t>
            </a:r>
            <a:r>
              <a:rPr lang="fr-FR" dirty="0" smtClean="0"/>
              <a:t>vote aux Comices (assemblée du peuple):  </a:t>
            </a:r>
            <a:r>
              <a:rPr lang="fr-FR" dirty="0" smtClean="0"/>
              <a:t>majorité des voix = 97 centuries</a:t>
            </a:r>
          </a:p>
          <a:p>
            <a:r>
              <a:rPr lang="fr-FR" dirty="0" smtClean="0"/>
              <a:t>5 classes:</a:t>
            </a:r>
          </a:p>
          <a:p>
            <a:pPr lvl="1"/>
            <a:r>
              <a:rPr lang="fr-FR" dirty="0" smtClean="0"/>
              <a:t>Patriciens : 80 centuries       </a:t>
            </a:r>
          </a:p>
          <a:p>
            <a:pPr lvl="1"/>
            <a:r>
              <a:rPr lang="fr-FR" dirty="0" smtClean="0"/>
              <a:t>Chevaliers: 18 centuries	   </a:t>
            </a:r>
            <a:r>
              <a:rPr lang="fr-FR" dirty="0"/>
              <a:t>ces 2 classes (noblesse) votaient toujours 				du même bord</a:t>
            </a:r>
            <a:r>
              <a:rPr lang="fr-FR" dirty="0" smtClean="0"/>
              <a:t>! = 98 votes!</a:t>
            </a:r>
          </a:p>
          <a:p>
            <a:pPr lvl="1"/>
            <a:r>
              <a:rPr lang="fr-FR" dirty="0" smtClean="0"/>
              <a:t>Plébéiens: 90 centuries</a:t>
            </a:r>
          </a:p>
          <a:p>
            <a:pPr lvl="1"/>
            <a:r>
              <a:rPr lang="fr-FR" dirty="0" smtClean="0"/>
              <a:t>Techniciens: 4 centuries</a:t>
            </a:r>
          </a:p>
          <a:p>
            <a:pPr lvl="1"/>
            <a:r>
              <a:rPr lang="fr-FR" dirty="0" smtClean="0"/>
              <a:t>Non possédants: 1 centurie</a:t>
            </a:r>
            <a:endParaRPr lang="fr-FR" dirty="0"/>
          </a:p>
        </p:txBody>
      </p:sp>
      <p:sp>
        <p:nvSpPr>
          <p:cNvPr id="4" name="Parenthèse fermante 3"/>
          <p:cNvSpPr/>
          <p:nvPr/>
        </p:nvSpPr>
        <p:spPr>
          <a:xfrm>
            <a:off x="4070930" y="3798975"/>
            <a:ext cx="102057" cy="555671"/>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846433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Revendications des citoyens</a:t>
            </a:r>
            <a:r>
              <a:rPr lang="is-IS" dirty="0" smtClean="0"/>
              <a:t>…</a:t>
            </a:r>
            <a:endParaRPr lang="fr-FR" dirty="0"/>
          </a:p>
        </p:txBody>
      </p:sp>
      <p:sp>
        <p:nvSpPr>
          <p:cNvPr id="3" name="Espace réservé du contenu 2"/>
          <p:cNvSpPr>
            <a:spLocks noGrp="1"/>
          </p:cNvSpPr>
          <p:nvPr>
            <p:ph idx="1"/>
          </p:nvPr>
        </p:nvSpPr>
        <p:spPr/>
        <p:txBody>
          <a:bodyPr>
            <a:normAutofit/>
          </a:bodyPr>
          <a:lstStyle/>
          <a:p>
            <a:r>
              <a:rPr lang="fr-FR" sz="2000" dirty="0" smtClean="0"/>
              <a:t>En 509 av. J.C.: chute de la royauté</a:t>
            </a:r>
          </a:p>
          <a:p>
            <a:pPr lvl="1"/>
            <a:r>
              <a:rPr lang="fr-FR" sz="2000" dirty="0" smtClean="0"/>
              <a:t>Nouveau type de gouvernance:  la République (« chose publique »)</a:t>
            </a:r>
          </a:p>
          <a:p>
            <a:r>
              <a:rPr lang="fr-FR" sz="2000" dirty="0" smtClean="0"/>
              <a:t>Patriciens réclamèrent plus de pouvoirs</a:t>
            </a:r>
          </a:p>
          <a:p>
            <a:pPr lvl="1"/>
            <a:r>
              <a:rPr lang="fr-FR" sz="2000" dirty="0" smtClean="0"/>
              <a:t>Diriger le nouvel État</a:t>
            </a:r>
          </a:p>
          <a:p>
            <a:pPr lvl="2"/>
            <a:r>
              <a:rPr lang="fr-FR" sz="2000" dirty="0" smtClean="0"/>
              <a:t>Vont l’obtenir!</a:t>
            </a:r>
            <a:endParaRPr lang="fr-FR" sz="2000" dirty="0"/>
          </a:p>
        </p:txBody>
      </p:sp>
    </p:spTree>
    <p:extLst>
      <p:ext uri="{BB962C8B-B14F-4D97-AF65-F5344CB8AC3E}">
        <p14:creationId xmlns:p14="http://schemas.microsoft.com/office/powerpoint/2010/main" val="39553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Revendications des plébéiens</a:t>
            </a:r>
            <a:r>
              <a:rPr lang="is-IS" dirty="0" smtClean="0"/>
              <a:t>…</a:t>
            </a:r>
            <a:endParaRPr lang="fr-FR" dirty="0"/>
          </a:p>
        </p:txBody>
      </p:sp>
      <p:sp>
        <p:nvSpPr>
          <p:cNvPr id="3" name="Espace réservé du contenu 2"/>
          <p:cNvSpPr>
            <a:spLocks noGrp="1"/>
          </p:cNvSpPr>
          <p:nvPr>
            <p:ph idx="1"/>
          </p:nvPr>
        </p:nvSpPr>
        <p:spPr/>
        <p:txBody>
          <a:bodyPr>
            <a:normAutofit/>
          </a:bodyPr>
          <a:lstStyle/>
          <a:p>
            <a:r>
              <a:rPr lang="fr-FR" sz="2000" dirty="0" smtClean="0"/>
              <a:t>Plébéiens réclamèrent aussi des pouvoirs</a:t>
            </a:r>
            <a:r>
              <a:rPr lang="fr-FR" sz="2000" dirty="0" smtClean="0"/>
              <a:t>:</a:t>
            </a:r>
          </a:p>
          <a:p>
            <a:pPr lvl="1"/>
            <a:r>
              <a:rPr lang="fr-FR" sz="2000" dirty="0"/>
              <a:t>Occuper des postes de magistrats comme les patriciens</a:t>
            </a:r>
            <a:r>
              <a:rPr lang="is-IS" sz="2000" dirty="0"/>
              <a:t>…</a:t>
            </a:r>
          </a:p>
          <a:p>
            <a:pPr lvl="2"/>
            <a:r>
              <a:rPr lang="fr-FR" sz="2000" dirty="0"/>
              <a:t>C</a:t>
            </a:r>
            <a:r>
              <a:rPr lang="is-IS" sz="2000" dirty="0"/>
              <a:t>ela leur fut refusé</a:t>
            </a:r>
          </a:p>
          <a:p>
            <a:pPr lvl="1"/>
            <a:r>
              <a:rPr lang="fr-FR" sz="2000" dirty="0"/>
              <a:t>I</a:t>
            </a:r>
            <a:r>
              <a:rPr lang="is-IS" sz="2000" dirty="0"/>
              <a:t>ls firent révolution: en 494 av. J.C. </a:t>
            </a:r>
          </a:p>
          <a:p>
            <a:pPr lvl="2"/>
            <a:r>
              <a:rPr lang="fr-FR" sz="2000" dirty="0"/>
              <a:t>I</a:t>
            </a:r>
            <a:r>
              <a:rPr lang="is-IS" sz="2000" dirty="0"/>
              <a:t>ls quittèrent Rome, laissant les patriciens...seuls</a:t>
            </a:r>
            <a:r>
              <a:rPr lang="is-IS" sz="2000" dirty="0" smtClean="0"/>
              <a:t>!</a:t>
            </a:r>
          </a:p>
          <a:p>
            <a:pPr lvl="2"/>
            <a:r>
              <a:rPr lang="fr-FR" sz="2000" dirty="0"/>
              <a:t>Métaphore utilisé par le patricien Agrippa </a:t>
            </a:r>
            <a:r>
              <a:rPr lang="fr-FR" sz="2000" dirty="0" err="1"/>
              <a:t>Menenius</a:t>
            </a:r>
            <a:r>
              <a:rPr lang="fr-FR" sz="2000" dirty="0"/>
              <a:t> </a:t>
            </a:r>
            <a:r>
              <a:rPr lang="fr-FR" sz="2000" dirty="0" err="1" smtClean="0"/>
              <a:t>Lanatus</a:t>
            </a:r>
            <a:r>
              <a:rPr lang="fr-FR" sz="2000" dirty="0" smtClean="0"/>
              <a:t> </a:t>
            </a:r>
            <a:r>
              <a:rPr lang="fr-FR" sz="2000" dirty="0" smtClean="0"/>
              <a:t>pour amadouer les plébéiens:</a:t>
            </a:r>
            <a:endParaRPr lang="fr-FR" sz="2000" dirty="0"/>
          </a:p>
          <a:p>
            <a:pPr lvl="2"/>
            <a:endParaRPr lang="fr-FR" sz="2000" dirty="0" smtClean="0"/>
          </a:p>
          <a:p>
            <a:pPr marL="914400" lvl="2" indent="0">
              <a:buNone/>
            </a:pPr>
            <a:endParaRPr lang="fr-FR" sz="2000" dirty="0"/>
          </a:p>
          <a:p>
            <a:pPr marL="514350" lvl="1" indent="0">
              <a:buNone/>
            </a:pPr>
            <a:endParaRPr lang="is-IS" dirty="0" smtClean="0"/>
          </a:p>
          <a:p>
            <a:pPr marL="914400" lvl="2" indent="0">
              <a:buNone/>
            </a:pPr>
            <a:endParaRPr lang="is-IS" dirty="0" smtClean="0"/>
          </a:p>
        </p:txBody>
      </p:sp>
    </p:spTree>
    <p:extLst>
      <p:ext uri="{BB962C8B-B14F-4D97-AF65-F5344CB8AC3E}">
        <p14:creationId xmlns:p14="http://schemas.microsoft.com/office/powerpoint/2010/main" val="101524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indent="0">
              <a:buNone/>
            </a:pPr>
            <a:r>
              <a:rPr lang="fr-FR" dirty="0" smtClean="0"/>
              <a:t>«</a:t>
            </a:r>
            <a:r>
              <a:rPr lang="fr-FR" dirty="0"/>
              <a:t> Les membres du corps humain, voyant que l’estomac restait oisif, séparèrent leur cause de la sienne, et lui refusèrent leur office.  Mais cette conspiration les fit bientôt tomber eux-mêmes en langueur;  ils comprirent alors que l’estomac distribuait à chacun d’eux la nourriture qu’il avait reçue, et rentrèrent en grâce avec lui.  Ainsi le sénat et le peuple, qui sont comme un seul corps, périssent par la désunion, et vivent pleins de force par la concorde </a:t>
            </a:r>
            <a:r>
              <a:rPr lang="fr-FR" dirty="0" smtClean="0"/>
              <a:t>»</a:t>
            </a:r>
          </a:p>
          <a:p>
            <a:pPr indent="0">
              <a:buNone/>
            </a:pPr>
            <a:r>
              <a:rPr lang="fr-FR" dirty="0" smtClean="0"/>
              <a:t>(</a:t>
            </a:r>
            <a:r>
              <a:rPr lang="fr-FR" dirty="0"/>
              <a:t>Agrippa </a:t>
            </a:r>
            <a:r>
              <a:rPr lang="fr-FR" dirty="0" err="1"/>
              <a:t>Menenius</a:t>
            </a:r>
            <a:r>
              <a:rPr lang="fr-FR" dirty="0"/>
              <a:t> </a:t>
            </a:r>
            <a:r>
              <a:rPr lang="fr-FR" dirty="0" err="1" smtClean="0"/>
              <a:t>Lanatus</a:t>
            </a:r>
            <a:r>
              <a:rPr lang="fr-FR" dirty="0" smtClean="0"/>
              <a:t>, 5</a:t>
            </a:r>
            <a:r>
              <a:rPr lang="fr-FR" baseline="30000" dirty="0" smtClean="0"/>
              <a:t>e</a:t>
            </a:r>
            <a:r>
              <a:rPr lang="fr-FR" dirty="0" smtClean="0"/>
              <a:t> s. av. J.C.)</a:t>
            </a:r>
            <a:endParaRPr lang="fr-FR" dirty="0"/>
          </a:p>
          <a:p>
            <a:endParaRPr lang="fr-FR" dirty="0"/>
          </a:p>
        </p:txBody>
      </p:sp>
    </p:spTree>
    <p:extLst>
      <p:ext uri="{BB962C8B-B14F-4D97-AF65-F5344CB8AC3E}">
        <p14:creationId xmlns:p14="http://schemas.microsoft.com/office/powerpoint/2010/main" val="111992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1</a:t>
            </a:r>
            <a:r>
              <a:rPr lang="fr-FR" sz="2400" dirty="0" smtClean="0"/>
              <a:t>. Assurer </a:t>
            </a:r>
            <a:r>
              <a:rPr lang="fr-FR" sz="2400" dirty="0"/>
              <a:t>la domination sur les </a:t>
            </a:r>
            <a:r>
              <a:rPr lang="fr-FR" sz="2400" dirty="0" smtClean="0"/>
              <a:t>pays </a:t>
            </a:r>
            <a:r>
              <a:rPr lang="fr-FR" sz="2400" dirty="0"/>
              <a:t>conquis</a:t>
            </a:r>
            <a:endParaRPr lang="fr-FR" sz="2400" b="1" dirty="0"/>
          </a:p>
        </p:txBody>
      </p:sp>
      <p:sp>
        <p:nvSpPr>
          <p:cNvPr id="3" name="Espace réservé du contenu 2"/>
          <p:cNvSpPr>
            <a:spLocks noGrp="1"/>
          </p:cNvSpPr>
          <p:nvPr>
            <p:ph idx="1"/>
          </p:nvPr>
        </p:nvSpPr>
        <p:spPr/>
        <p:txBody>
          <a:bodyPr/>
          <a:lstStyle/>
          <a:p>
            <a:r>
              <a:rPr lang="fr-FR" dirty="0" smtClean="0"/>
              <a:t>Présence d’une partie de l’armée </a:t>
            </a:r>
            <a:r>
              <a:rPr lang="fr-FR" dirty="0" smtClean="0"/>
              <a:t>romaine</a:t>
            </a:r>
          </a:p>
          <a:p>
            <a:pPr lvl="1"/>
            <a:r>
              <a:rPr lang="fr-FR" dirty="0" smtClean="0"/>
              <a:t>28 légions sous Auguste</a:t>
            </a:r>
            <a:endParaRPr lang="fr-FR" dirty="0" smtClean="0"/>
          </a:p>
          <a:p>
            <a:r>
              <a:rPr lang="fr-FR" dirty="0" smtClean="0"/>
              <a:t>Présence de magistrats romains</a:t>
            </a:r>
          </a:p>
          <a:p>
            <a:pPr lvl="1"/>
            <a:r>
              <a:rPr lang="fr-FR" dirty="0" smtClean="0"/>
              <a:t>Dans les colonies (à l’extérieur de l’Italie)</a:t>
            </a:r>
          </a:p>
          <a:p>
            <a:pPr lvl="1"/>
            <a:r>
              <a:rPr lang="fr-FR" dirty="0" smtClean="0"/>
              <a:t>Municipes (sur le territoire italien</a:t>
            </a:r>
            <a:r>
              <a:rPr lang="fr-FR" dirty="0" smtClean="0"/>
              <a:t>)</a:t>
            </a:r>
          </a:p>
          <a:p>
            <a:pPr lvl="2"/>
            <a:r>
              <a:rPr lang="fr-FR" dirty="0" smtClean="0"/>
              <a:t>Gouverneurs des provinces = propréteur ou procurateur</a:t>
            </a:r>
          </a:p>
          <a:p>
            <a:pPr lvl="2"/>
            <a:r>
              <a:rPr lang="fr-FR" dirty="0" smtClean="0"/>
              <a:t>Collecteurs d’im</a:t>
            </a:r>
            <a:r>
              <a:rPr lang="fr-FR" dirty="0" smtClean="0"/>
              <a:t>pôts = publicains</a:t>
            </a:r>
          </a:p>
          <a:p>
            <a:pPr lvl="2"/>
            <a:r>
              <a:rPr lang="fr-FR" dirty="0" smtClean="0"/>
              <a:t>2 censeurs par cité</a:t>
            </a:r>
            <a:endParaRPr lang="fr-FR" dirty="0"/>
          </a:p>
        </p:txBody>
      </p:sp>
    </p:spTree>
    <p:extLst>
      <p:ext uri="{BB962C8B-B14F-4D97-AF65-F5344CB8AC3E}">
        <p14:creationId xmlns:p14="http://schemas.microsoft.com/office/powerpoint/2010/main" val="201889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lvl="1"/>
            <a:r>
              <a:rPr lang="fr-FR" sz="2000" dirty="0"/>
              <a:t>L</a:t>
            </a:r>
            <a:r>
              <a:rPr lang="is-IS" sz="2000" dirty="0"/>
              <a:t>es patriciens </a:t>
            </a:r>
            <a:r>
              <a:rPr lang="is-IS" sz="2000" dirty="0" smtClean="0"/>
              <a:t>rappellent les plébéiens </a:t>
            </a:r>
            <a:r>
              <a:rPr lang="is-IS" sz="2000" dirty="0"/>
              <a:t>et leur accordent:</a:t>
            </a:r>
          </a:p>
          <a:p>
            <a:pPr marL="514350" lvl="1" indent="0">
              <a:buNone/>
            </a:pPr>
            <a:endParaRPr lang="is-IS" sz="2000" dirty="0"/>
          </a:p>
          <a:p>
            <a:pPr lvl="2"/>
            <a:r>
              <a:rPr lang="fr-FR" sz="2000" dirty="0"/>
              <a:t>L</a:t>
            </a:r>
            <a:r>
              <a:rPr lang="is-IS" sz="2000" dirty="0"/>
              <a:t>’élection de 2 puis de 10 tribuns de la plèbe (droit de véto, en 493 av. J.C.)</a:t>
            </a:r>
          </a:p>
          <a:p>
            <a:pPr lvl="2"/>
            <a:r>
              <a:rPr lang="fr-FR" sz="2000" dirty="0"/>
              <a:t>P</a:t>
            </a:r>
            <a:r>
              <a:rPr lang="is-IS" sz="2000" dirty="0"/>
              <a:t>ublication de lois écrites: loi des 12 Tables (en 450 av. J.C.)</a:t>
            </a:r>
          </a:p>
          <a:p>
            <a:pPr lvl="2"/>
            <a:r>
              <a:rPr lang="fr-FR" sz="2000" dirty="0"/>
              <a:t>A</a:t>
            </a:r>
            <a:r>
              <a:rPr lang="is-IS" sz="2000" dirty="0"/>
              <a:t>ssister aux assemblées des Comices (vers 427 av. J.C.)</a:t>
            </a:r>
          </a:p>
          <a:p>
            <a:pPr lvl="2"/>
            <a:r>
              <a:rPr lang="fr-FR" sz="2000" dirty="0"/>
              <a:t>D</a:t>
            </a:r>
            <a:r>
              <a:rPr lang="is-IS" sz="2000" dirty="0"/>
              <a:t>’être élus comme consuls (en 367 av. J.C.)</a:t>
            </a:r>
          </a:p>
          <a:p>
            <a:pPr lvl="2"/>
            <a:r>
              <a:rPr lang="fr-FR" sz="2000" dirty="0"/>
              <a:t>D</a:t>
            </a:r>
            <a:r>
              <a:rPr lang="is-IS" sz="2000" dirty="0"/>
              <a:t>’être admis au Sénat (en 312 av. J.C.)</a:t>
            </a:r>
          </a:p>
          <a:p>
            <a:pPr lvl="2"/>
            <a:r>
              <a:rPr lang="fr-FR" sz="2000" dirty="0"/>
              <a:t>A</a:t>
            </a:r>
            <a:r>
              <a:rPr lang="is-IS" sz="2000" dirty="0"/>
              <a:t>bolition véto du Sénat aux Comices (287 av. J.C.)</a:t>
            </a:r>
          </a:p>
          <a:p>
            <a:endParaRPr lang="fr-FR" dirty="0"/>
          </a:p>
        </p:txBody>
      </p:sp>
    </p:spTree>
    <p:extLst>
      <p:ext uri="{BB962C8B-B14F-4D97-AF65-F5344CB8AC3E}">
        <p14:creationId xmlns:p14="http://schemas.microsoft.com/office/powerpoint/2010/main" val="401495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Revendications des plébéiens</a:t>
            </a:r>
            <a:endParaRPr lang="fr-FR" dirty="0"/>
          </a:p>
        </p:txBody>
      </p:sp>
      <p:sp>
        <p:nvSpPr>
          <p:cNvPr id="3" name="Espace réservé du contenu 2"/>
          <p:cNvSpPr>
            <a:spLocks noGrp="1"/>
          </p:cNvSpPr>
          <p:nvPr>
            <p:ph idx="1"/>
          </p:nvPr>
        </p:nvSpPr>
        <p:spPr>
          <a:xfrm>
            <a:off x="793775" y="2165984"/>
            <a:ext cx="7608896" cy="3526808"/>
          </a:xfrm>
        </p:spPr>
        <p:txBody>
          <a:bodyPr>
            <a:normAutofit fontScale="77500" lnSpcReduction="20000"/>
          </a:bodyPr>
          <a:lstStyle/>
          <a:p>
            <a:pPr indent="0">
              <a:buNone/>
            </a:pPr>
            <a:r>
              <a:rPr lang="fr-CA" dirty="0"/>
              <a:t>"Après tout, est-ce au peuple romain ou à vous seuls, patriciens, qu'appartient la souveraineté? L'expulsion des rois a-t-elle valu le pouvoir absolu à vous seuls, ou la liberté et l'égalité à tous.</a:t>
            </a:r>
          </a:p>
          <a:p>
            <a:pPr indent="0">
              <a:buNone/>
            </a:pPr>
            <a:r>
              <a:rPr lang="fr-CA" dirty="0" smtClean="0"/>
              <a:t> </a:t>
            </a:r>
            <a:r>
              <a:rPr lang="fr-CA" dirty="0"/>
              <a:t>... Ainsi donc, consuls, pour votre guerre, réelle ou non, la plèbe est à votre disposition: si vous rétablissez le mariage mixte pour réaliser enfin l'union de la cité; si le peuple peut se lier, se joindre, se mêler à vous par les liens de la vie privée; si l'espoir d'accéder aux honneurs est permis à l'homme d'action et au brave; s'il y a entre nous communauté et union politiques; si, comme le veulent la liberté et l'égalité, les magistratures annuelles nous permettent tour à tour de commander et d'obéir. Mais, si cela nous est refusé, faites des discours belliqueux et multipliez les bruits de guerre: personne ne s'enrôlera, personne ne prendra les armes, personne ne se battra pour des maîtres orgueilleux, avec lesquels nous n'avons rien de commun, ni les honneurs dans la vie publique, ni le mariage dans la vie privée."</a:t>
            </a:r>
          </a:p>
          <a:p>
            <a:pPr indent="0">
              <a:buNone/>
            </a:pPr>
            <a:r>
              <a:rPr lang="fr-CA" dirty="0"/>
              <a:t>(Tite-Live, Histoire romaine, IV, iii)</a:t>
            </a:r>
          </a:p>
          <a:p>
            <a:endParaRPr lang="fr-FR" dirty="0"/>
          </a:p>
        </p:txBody>
      </p:sp>
    </p:spTree>
    <p:extLst>
      <p:ext uri="{BB962C8B-B14F-4D97-AF65-F5344CB8AC3E}">
        <p14:creationId xmlns:p14="http://schemas.microsoft.com/office/powerpoint/2010/main" val="92510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orum.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98538" y="941388"/>
            <a:ext cx="7364412" cy="3895725"/>
          </a:xfrm>
        </p:spPr>
      </p:pic>
      <p:sp>
        <p:nvSpPr>
          <p:cNvPr id="5" name="ZoneTexte 4"/>
          <p:cNvSpPr txBox="1"/>
          <p:nvPr/>
        </p:nvSpPr>
        <p:spPr>
          <a:xfrm>
            <a:off x="1783846" y="5065467"/>
            <a:ext cx="6579103" cy="646331"/>
          </a:xfrm>
          <a:prstGeom prst="rect">
            <a:avLst/>
          </a:prstGeom>
          <a:noFill/>
        </p:spPr>
        <p:txBody>
          <a:bodyPr wrap="square" rtlCol="0">
            <a:spAutoFit/>
          </a:bodyPr>
          <a:lstStyle/>
          <a:p>
            <a:r>
              <a:rPr lang="fr-FR" dirty="0" smtClean="0"/>
              <a:t>C’est au forum (ici, à Rome) que se réunissaient les plébéiens aux </a:t>
            </a:r>
            <a:r>
              <a:rPr lang="fr-FR" dirty="0" smtClean="0"/>
              <a:t>Comices, en face de l’arc de Septime-Sévère</a:t>
            </a:r>
            <a:endParaRPr lang="fr-FR" dirty="0"/>
          </a:p>
        </p:txBody>
      </p:sp>
    </p:spTree>
    <p:extLst>
      <p:ext uri="{BB962C8B-B14F-4D97-AF65-F5344CB8AC3E}">
        <p14:creationId xmlns:p14="http://schemas.microsoft.com/office/powerpoint/2010/main" val="337872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L’impact de ces traces sur Rome</a:t>
            </a:r>
            <a:endParaRPr lang="fr-FR" dirty="0"/>
          </a:p>
        </p:txBody>
      </p:sp>
      <p:sp>
        <p:nvSpPr>
          <p:cNvPr id="3" name="Espace réservé du contenu 2"/>
          <p:cNvSpPr>
            <a:spLocks noGrp="1"/>
          </p:cNvSpPr>
          <p:nvPr>
            <p:ph idx="1"/>
          </p:nvPr>
        </p:nvSpPr>
        <p:spPr/>
        <p:txBody>
          <a:bodyPr>
            <a:normAutofit fontScale="92500"/>
          </a:bodyPr>
          <a:lstStyle/>
          <a:p>
            <a:r>
              <a:rPr lang="fr-FR" dirty="0" smtClean="0"/>
              <a:t>Rome s’embellit</a:t>
            </a:r>
          </a:p>
          <a:p>
            <a:r>
              <a:rPr lang="fr-FR" dirty="0"/>
              <a:t>Ville divisée en 14 quartiers</a:t>
            </a:r>
          </a:p>
          <a:p>
            <a:r>
              <a:rPr lang="fr-FR" dirty="0" err="1"/>
              <a:t>Cf</a:t>
            </a:r>
            <a:r>
              <a:rPr lang="fr-FR" dirty="0"/>
              <a:t> maquette de Rome</a:t>
            </a:r>
          </a:p>
          <a:p>
            <a:r>
              <a:rPr lang="fr-FR" u="sng" dirty="0">
                <a:hlinkClick r:id="rId2"/>
              </a:rPr>
              <a:t>http://www.maquettes-historiques.net/page4.html</a:t>
            </a:r>
            <a:r>
              <a:rPr lang="fr-FR" dirty="0"/>
              <a:t>, Italo </a:t>
            </a:r>
            <a:r>
              <a:rPr lang="fr-FR" dirty="0" err="1"/>
              <a:t>Gismondi</a:t>
            </a:r>
            <a:endParaRPr lang="fr-FR" dirty="0"/>
          </a:p>
          <a:p>
            <a:r>
              <a:rPr lang="fr-FR" dirty="0"/>
              <a:t> </a:t>
            </a:r>
            <a:r>
              <a:rPr lang="fr-FR" u="sng" dirty="0">
                <a:hlinkClick r:id="rId3"/>
              </a:rPr>
              <a:t>http://www.flickr.com/photos/dalbera/5911809378/</a:t>
            </a:r>
            <a:r>
              <a:rPr lang="fr-FR" dirty="0"/>
              <a:t>, et Paul Bigot </a:t>
            </a:r>
            <a:r>
              <a:rPr lang="fr-FR" u="sng" dirty="0">
                <a:hlinkClick r:id="rId4"/>
              </a:rPr>
              <a:t>http://www.unicaen.fr/cireve/rome/pdr_maquette_plan.php?fichier=plan_2</a:t>
            </a:r>
            <a:endParaRPr lang="fr-FR" dirty="0"/>
          </a:p>
          <a:p>
            <a:endParaRPr lang="fr-FR" dirty="0" smtClean="0"/>
          </a:p>
        </p:txBody>
      </p:sp>
    </p:spTree>
    <p:extLst>
      <p:ext uri="{BB962C8B-B14F-4D97-AF65-F5344CB8AC3E}">
        <p14:creationId xmlns:p14="http://schemas.microsoft.com/office/powerpoint/2010/main" val="7112859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L’impact sur Les habitants des cités</a:t>
            </a:r>
            <a:r>
              <a:rPr lang="is-IS" sz="2000" dirty="0" smtClean="0"/>
              <a:t>…italiennes</a:t>
            </a:r>
            <a:endParaRPr lang="fr-FR" sz="2000" dirty="0"/>
          </a:p>
        </p:txBody>
      </p:sp>
      <p:sp>
        <p:nvSpPr>
          <p:cNvPr id="3" name="Espace réservé du contenu 2"/>
          <p:cNvSpPr>
            <a:spLocks noGrp="1"/>
          </p:cNvSpPr>
          <p:nvPr>
            <p:ph idx="1"/>
          </p:nvPr>
        </p:nvSpPr>
        <p:spPr/>
        <p:txBody>
          <a:bodyPr>
            <a:normAutofit/>
          </a:bodyPr>
          <a:lstStyle/>
          <a:p>
            <a:r>
              <a:rPr lang="fr-FR" dirty="0" smtClean="0"/>
              <a:t>Citoyens des cités italiennes conquises par Rome: </a:t>
            </a:r>
          </a:p>
          <a:p>
            <a:pPr lvl="1"/>
            <a:r>
              <a:rPr lang="fr-FR" sz="1800" dirty="0" smtClean="0"/>
              <a:t>Institutions copiées sur celles de Rome</a:t>
            </a:r>
          </a:p>
          <a:p>
            <a:pPr lvl="1"/>
            <a:r>
              <a:rPr lang="fr-FR" sz="1800" dirty="0" smtClean="0"/>
              <a:t>D’abord en Italie en 89 av. J.C.</a:t>
            </a:r>
          </a:p>
          <a:p>
            <a:pPr lvl="1"/>
            <a:r>
              <a:rPr lang="fr-FR" sz="1800" dirty="0" smtClean="0"/>
              <a:t>Puis dans les provinces </a:t>
            </a:r>
          </a:p>
          <a:p>
            <a:pPr lvl="2"/>
            <a:r>
              <a:rPr lang="fr-FR" sz="1800" dirty="0" smtClean="0"/>
              <a:t>Pouvaient obtenir citoyenneté romaine après qu’une personne aie occupé une magistrature (décurions) dans son « municipe »</a:t>
            </a:r>
          </a:p>
          <a:p>
            <a:pPr lvl="1"/>
            <a:r>
              <a:rPr lang="fr-FR" sz="1800" dirty="0" smtClean="0"/>
              <a:t>Extension à tous les citoyens de l’Empire en 212 sous Caracalla</a:t>
            </a:r>
            <a:endParaRPr lang="fr-FR" sz="1800" dirty="0"/>
          </a:p>
        </p:txBody>
      </p:sp>
    </p:spTree>
    <p:extLst>
      <p:ext uri="{BB962C8B-B14F-4D97-AF65-F5344CB8AC3E}">
        <p14:creationId xmlns:p14="http://schemas.microsoft.com/office/powerpoint/2010/main" val="9091812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L’impact sur Les provinciaux</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Habitants conquis hors d’Italie</a:t>
            </a:r>
          </a:p>
          <a:p>
            <a:r>
              <a:rPr lang="fr-FR" dirty="0" smtClean="0"/>
              <a:t>Certains souhaitaient et pouvaient acquérir la citoyenneté romaine</a:t>
            </a:r>
          </a:p>
          <a:p>
            <a:r>
              <a:rPr lang="fr-FR" dirty="0" smtClean="0"/>
              <a:t>Mais ne pouvaient pas devenir magistrats à Rome.</a:t>
            </a:r>
          </a:p>
          <a:p>
            <a:r>
              <a:rPr lang="fr-FR" dirty="0" smtClean="0"/>
              <a:t>Certains ont occupé des magistratures dans leur ville: </a:t>
            </a:r>
          </a:p>
          <a:p>
            <a:pPr lvl="1"/>
            <a:r>
              <a:rPr lang="fr-FR" dirty="0" smtClean="0"/>
              <a:t>Obtiennent droit de cité</a:t>
            </a:r>
          </a:p>
          <a:p>
            <a:r>
              <a:rPr lang="fr-FR" dirty="0" smtClean="0"/>
              <a:t>Certains ont servi dans l’armée dans troupes auxiliaires</a:t>
            </a:r>
          </a:p>
          <a:p>
            <a:pPr lvl="1"/>
            <a:r>
              <a:rPr lang="fr-FR" dirty="0" smtClean="0"/>
              <a:t>Obtiennent droit de cité</a:t>
            </a:r>
          </a:p>
          <a:p>
            <a:r>
              <a:rPr lang="fr-FR" dirty="0" smtClean="0"/>
              <a:t>Riches habitants prêts à défrayer les coûts des infrastructures:</a:t>
            </a:r>
          </a:p>
          <a:p>
            <a:pPr lvl="1"/>
            <a:r>
              <a:rPr lang="fr-FR" dirty="0" smtClean="0"/>
              <a:t>Amphithéâtres, Aqueducs, Thermes, Théâtres, Arcs de triomphe</a:t>
            </a:r>
          </a:p>
          <a:p>
            <a:pPr lvl="1"/>
            <a:r>
              <a:rPr lang="fr-FR" dirty="0" smtClean="0"/>
              <a:t>Obtiennent le droit de cité</a:t>
            </a:r>
            <a:endParaRPr lang="fr-FR" dirty="0"/>
          </a:p>
        </p:txBody>
      </p:sp>
    </p:spTree>
    <p:extLst>
      <p:ext uri="{BB962C8B-B14F-4D97-AF65-F5344CB8AC3E}">
        <p14:creationId xmlns:p14="http://schemas.microsoft.com/office/powerpoint/2010/main" val="1016950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L’impact sur Les pérégrins</a:t>
            </a:r>
            <a:endParaRPr lang="fr-FR" dirty="0"/>
          </a:p>
        </p:txBody>
      </p:sp>
      <p:sp>
        <p:nvSpPr>
          <p:cNvPr id="3" name="Espace réservé du contenu 2"/>
          <p:cNvSpPr>
            <a:spLocks noGrp="1"/>
          </p:cNvSpPr>
          <p:nvPr>
            <p:ph idx="1"/>
          </p:nvPr>
        </p:nvSpPr>
        <p:spPr/>
        <p:txBody>
          <a:bodyPr>
            <a:normAutofit/>
          </a:bodyPr>
          <a:lstStyle/>
          <a:p>
            <a:pPr lvl="1"/>
            <a:r>
              <a:rPr lang="fr-CA" sz="2400" dirty="0"/>
              <a:t>c’étaient des étrangers venus vivre à Rome pour y pratiquer le commerce (exportation, importation) et certains avaient accumulé des richesses qui faisaient l’envie de bien des patriciens et chevaliers;</a:t>
            </a:r>
          </a:p>
          <a:p>
            <a:pPr lvl="1"/>
            <a:r>
              <a:rPr lang="fr-CA" sz="2400" dirty="0"/>
              <a:t>ils n’avaient pas le droit de voter ni d’occuper des fonctions de magistrats</a:t>
            </a:r>
            <a:r>
              <a:rPr lang="fr-CA" sz="2400" dirty="0" smtClean="0"/>
              <a:t>;</a:t>
            </a:r>
            <a:endParaRPr lang="fr-CA" sz="2400" dirty="0"/>
          </a:p>
        </p:txBody>
      </p:sp>
    </p:spTree>
    <p:extLst>
      <p:ext uri="{BB962C8B-B14F-4D97-AF65-F5344CB8AC3E}">
        <p14:creationId xmlns:p14="http://schemas.microsoft.com/office/powerpoint/2010/main" val="364316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L’impact sur Les esclaves</a:t>
            </a:r>
            <a:endParaRPr lang="fr-FR" dirty="0"/>
          </a:p>
        </p:txBody>
      </p:sp>
      <p:sp>
        <p:nvSpPr>
          <p:cNvPr id="3" name="Espace réservé du contenu 2"/>
          <p:cNvSpPr>
            <a:spLocks noGrp="1"/>
          </p:cNvSpPr>
          <p:nvPr>
            <p:ph idx="1"/>
          </p:nvPr>
        </p:nvSpPr>
        <p:spPr/>
        <p:txBody>
          <a:bodyPr>
            <a:normAutofit fontScale="77500" lnSpcReduction="20000"/>
          </a:bodyPr>
          <a:lstStyle/>
          <a:p>
            <a:pPr lvl="0"/>
            <a:r>
              <a:rPr lang="fr-CA" dirty="0"/>
              <a:t>C’étaient des prisonniers de guerre ou des personnes qui ne pouvaient payer leurs dettes et qui devaient se soumettre à leur débiteur.</a:t>
            </a:r>
          </a:p>
          <a:p>
            <a:pPr lvl="0"/>
            <a:r>
              <a:rPr lang="fr-CA" dirty="0"/>
              <a:t>ils travaillaient sans recevoir de salaire dans des conditions de travail variable comme </a:t>
            </a:r>
            <a:r>
              <a:rPr lang="fr-CA" dirty="0" smtClean="0"/>
              <a:t>:</a:t>
            </a:r>
          </a:p>
          <a:p>
            <a:pPr lvl="1"/>
            <a:r>
              <a:rPr lang="fr-CA" dirty="0"/>
              <a:t>les mines</a:t>
            </a:r>
          </a:p>
          <a:p>
            <a:pPr lvl="1"/>
            <a:r>
              <a:rPr lang="fr-CA" dirty="0"/>
              <a:t>les carrières de pierre</a:t>
            </a:r>
          </a:p>
          <a:p>
            <a:pPr lvl="1"/>
            <a:r>
              <a:rPr lang="fr-CA" dirty="0"/>
              <a:t>les champs</a:t>
            </a:r>
          </a:p>
          <a:p>
            <a:pPr lvl="1"/>
            <a:r>
              <a:rPr lang="fr-CA" dirty="0"/>
              <a:t>domestiques : l’entretien des </a:t>
            </a:r>
            <a:r>
              <a:rPr lang="fr-CA" dirty="0" err="1"/>
              <a:t>domus</a:t>
            </a:r>
            <a:r>
              <a:rPr lang="fr-CA" dirty="0"/>
              <a:t>, des </a:t>
            </a:r>
            <a:r>
              <a:rPr lang="fr-CA" dirty="0" err="1"/>
              <a:t>villae</a:t>
            </a:r>
            <a:endParaRPr lang="fr-CA" dirty="0"/>
          </a:p>
          <a:p>
            <a:pPr lvl="1"/>
            <a:r>
              <a:rPr lang="fr-CA" dirty="0"/>
              <a:t>pédagogues : s’occupaient de l’instruction des enfants des plébéiens ou des chevaliers</a:t>
            </a:r>
            <a:r>
              <a:rPr lang="fr-CA" dirty="0" smtClean="0"/>
              <a:t>.</a:t>
            </a:r>
          </a:p>
          <a:p>
            <a:pPr lvl="0"/>
            <a:r>
              <a:rPr lang="fr-CA" dirty="0" smtClean="0"/>
              <a:t>Son « achat »: entre 500 et 1500 sesterces (salaire annuel d’un ouvrier ou d’un légionnaire</a:t>
            </a:r>
            <a:r>
              <a:rPr lang="mr-IN" dirty="0" smtClean="0"/>
              <a:t>…</a:t>
            </a:r>
            <a:r>
              <a:rPr lang="fr-CA" dirty="0" smtClean="0"/>
              <a:t>)</a:t>
            </a:r>
          </a:p>
          <a:p>
            <a:pPr lvl="0"/>
            <a:r>
              <a:rPr lang="fr-CA" dirty="0" smtClean="0"/>
              <a:t>Ils </a:t>
            </a:r>
            <a:r>
              <a:rPr lang="fr-CA" dirty="0" smtClean="0"/>
              <a:t>pouvaient être affranchis pour services rendus par leur maître.</a:t>
            </a:r>
            <a:endParaRPr lang="fr-CA" dirty="0"/>
          </a:p>
          <a:p>
            <a:pPr lvl="1"/>
            <a:endParaRPr lang="fr-CA" dirty="0"/>
          </a:p>
        </p:txBody>
      </p:sp>
    </p:spTree>
    <p:extLst>
      <p:ext uri="{BB962C8B-B14F-4D97-AF65-F5344CB8AC3E}">
        <p14:creationId xmlns:p14="http://schemas.microsoft.com/office/powerpoint/2010/main" val="615254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Importance des esclaves</a:t>
            </a:r>
            <a:endParaRPr lang="fr-FR" dirty="0"/>
          </a:p>
        </p:txBody>
      </p:sp>
      <p:sp>
        <p:nvSpPr>
          <p:cNvPr id="3" name="Espace réservé du contenu 2"/>
          <p:cNvSpPr>
            <a:spLocks noGrp="1"/>
          </p:cNvSpPr>
          <p:nvPr>
            <p:ph idx="1"/>
          </p:nvPr>
        </p:nvSpPr>
        <p:spPr/>
        <p:txBody>
          <a:bodyPr/>
          <a:lstStyle/>
          <a:p>
            <a:r>
              <a:rPr lang="fr-FR" dirty="0" smtClean="0"/>
              <a:t>Au début de l’Empire (1</a:t>
            </a:r>
            <a:r>
              <a:rPr lang="fr-FR" baseline="30000" dirty="0" smtClean="0"/>
              <a:t>er</a:t>
            </a:r>
            <a:r>
              <a:rPr lang="fr-FR" dirty="0" smtClean="0"/>
              <a:t> s.): </a:t>
            </a:r>
          </a:p>
          <a:p>
            <a:pPr lvl="1"/>
            <a:r>
              <a:rPr lang="fr-FR" dirty="0" smtClean="0"/>
              <a:t>Esclaves = 30% population, soit entre 2 et 3 millions de personnes pour l’Italie seulement</a:t>
            </a:r>
          </a:p>
          <a:p>
            <a:pPr lvl="1"/>
            <a:r>
              <a:rPr lang="fr-FR" dirty="0" smtClean="0"/>
              <a:t>Centre de vente: île de Délos</a:t>
            </a:r>
          </a:p>
          <a:p>
            <a:pPr lvl="1"/>
            <a:r>
              <a:rPr lang="fr-FR" dirty="0" smtClean="0"/>
              <a:t>Coût: entre 500 et 1500 sesterces </a:t>
            </a:r>
            <a:endParaRPr lang="fr-FR" dirty="0" smtClean="0"/>
          </a:p>
        </p:txBody>
      </p:sp>
    </p:spTree>
    <p:extLst>
      <p:ext uri="{BB962C8B-B14F-4D97-AF65-F5344CB8AC3E}">
        <p14:creationId xmlns:p14="http://schemas.microsoft.com/office/powerpoint/2010/main" val="3442000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Révolte de </a:t>
            </a:r>
            <a:r>
              <a:rPr lang="fr-FR" dirty="0" err="1" smtClean="0"/>
              <a:t>spartacus</a:t>
            </a:r>
            <a:endParaRPr lang="fr-FR" dirty="0"/>
          </a:p>
        </p:txBody>
      </p:sp>
      <p:sp>
        <p:nvSpPr>
          <p:cNvPr id="3" name="Espace réservé du contenu 2"/>
          <p:cNvSpPr>
            <a:spLocks noGrp="1"/>
          </p:cNvSpPr>
          <p:nvPr>
            <p:ph idx="1"/>
          </p:nvPr>
        </p:nvSpPr>
        <p:spPr/>
        <p:txBody>
          <a:bodyPr/>
          <a:lstStyle/>
          <a:p>
            <a:pPr lvl="1"/>
            <a:r>
              <a:rPr lang="fr-FR" sz="1800" dirty="0" smtClean="0"/>
              <a:t>en </a:t>
            </a:r>
            <a:r>
              <a:rPr lang="fr-FR" sz="1800" dirty="0"/>
              <a:t>73 av. J.C. : 120 000 esclaves</a:t>
            </a:r>
            <a:r>
              <a:rPr lang="is-IS" sz="1800" dirty="0"/>
              <a:t>…gladiateurs, travailleurs </a:t>
            </a:r>
            <a:r>
              <a:rPr lang="is-IS" sz="1800" dirty="0" smtClean="0"/>
              <a:t>agricoles</a:t>
            </a:r>
          </a:p>
          <a:p>
            <a:pPr lvl="1"/>
            <a:r>
              <a:rPr lang="is-IS" sz="1800" dirty="0" smtClean="0"/>
              <a:t>2 légions romaines ne suffirent pas à les combattre</a:t>
            </a:r>
          </a:p>
          <a:p>
            <a:pPr lvl="1"/>
            <a:r>
              <a:rPr lang="fr-FR" sz="1800" dirty="0" smtClean="0"/>
              <a:t>O</a:t>
            </a:r>
            <a:r>
              <a:rPr lang="is-IS" sz="1800" dirty="0" smtClean="0"/>
              <a:t>n ajouta 6 autres légions...</a:t>
            </a:r>
          </a:p>
          <a:p>
            <a:pPr lvl="2"/>
            <a:r>
              <a:rPr lang="fr-FR" sz="1800" dirty="0" smtClean="0"/>
              <a:t>V</a:t>
            </a:r>
            <a:r>
              <a:rPr lang="is-IS" sz="1800" dirty="0" smtClean="0"/>
              <a:t>ictoire romaine:  presque toute la troupe de Spartacus périt durant les combats</a:t>
            </a:r>
            <a:endParaRPr lang="is-IS" sz="1800" dirty="0"/>
          </a:p>
          <a:p>
            <a:pPr lvl="2"/>
            <a:r>
              <a:rPr lang="fr-FR" sz="1800" dirty="0"/>
              <a:t>R</a:t>
            </a:r>
            <a:r>
              <a:rPr lang="is-IS" sz="1800" dirty="0"/>
              <a:t>épression très </a:t>
            </a:r>
            <a:r>
              <a:rPr lang="is-IS" sz="1800" dirty="0" smtClean="0"/>
              <a:t>forte:</a:t>
            </a:r>
            <a:endParaRPr lang="is-IS" sz="1800" dirty="0"/>
          </a:p>
          <a:p>
            <a:pPr lvl="3"/>
            <a:r>
              <a:rPr lang="fr-FR" sz="1800" dirty="0"/>
              <a:t>C</a:t>
            </a:r>
            <a:r>
              <a:rPr lang="is-IS" sz="1800" dirty="0"/>
              <a:t>rucifixion de long de la via Appia de 6000 esclaves et 5000 autres ont été massacrés par Pompée...</a:t>
            </a:r>
            <a:endParaRPr lang="fr-FR" sz="1800" dirty="0"/>
          </a:p>
          <a:p>
            <a:endParaRPr lang="fr-FR" dirty="0"/>
          </a:p>
        </p:txBody>
      </p:sp>
    </p:spTree>
    <p:extLst>
      <p:ext uri="{BB962C8B-B14F-4D97-AF65-F5344CB8AC3E}">
        <p14:creationId xmlns:p14="http://schemas.microsoft.com/office/powerpoint/2010/main" val="187579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1-25 à 16.39.02.png"/>
          <p:cNvPicPr>
            <a:picLocks noGrp="1" noChangeAspect="1"/>
          </p:cNvPicPr>
          <p:nvPr>
            <p:ph idx="1"/>
          </p:nvPr>
        </p:nvPicPr>
        <p:blipFill>
          <a:blip r:embed="rId2" cstate="email">
            <a:extLst>
              <a:ext uri="{28A0092B-C50C-407E-A947-70E740481C1C}">
                <a14:useLocalDpi xmlns:a14="http://schemas.microsoft.com/office/drawing/2010/main"/>
              </a:ext>
            </a:extLst>
          </a:blip>
          <a:srcRect t="-625" b="-625"/>
          <a:stretch>
            <a:fillRect/>
          </a:stretch>
        </p:blipFill>
        <p:spPr>
          <a:xfrm>
            <a:off x="0" y="0"/>
            <a:ext cx="9144000" cy="6858000"/>
          </a:xfrm>
        </p:spPr>
      </p:pic>
      <p:pic>
        <p:nvPicPr>
          <p:cNvPr id="7" name="Image 6"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494" y="4172177"/>
            <a:ext cx="571408" cy="276776"/>
          </a:xfrm>
          <a:prstGeom prst="rect">
            <a:avLst/>
          </a:prstGeom>
        </p:spPr>
      </p:pic>
      <p:cxnSp>
        <p:nvCxnSpPr>
          <p:cNvPr id="8" name="Connecteur droit 7"/>
          <p:cNvCxnSpPr>
            <a:stCxn id="7" idx="2"/>
          </p:cNvCxnSpPr>
          <p:nvPr/>
        </p:nvCxnSpPr>
        <p:spPr>
          <a:xfrm>
            <a:off x="3623198" y="4448953"/>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2" name="Image 11"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844" y="3609071"/>
            <a:ext cx="571408" cy="276776"/>
          </a:xfrm>
          <a:prstGeom prst="rect">
            <a:avLst/>
          </a:prstGeom>
        </p:spPr>
      </p:pic>
      <p:cxnSp>
        <p:nvCxnSpPr>
          <p:cNvPr id="13" name="Connecteur droit 12"/>
          <p:cNvCxnSpPr>
            <a:stCxn id="12" idx="2"/>
          </p:cNvCxnSpPr>
          <p:nvPr/>
        </p:nvCxnSpPr>
        <p:spPr>
          <a:xfrm>
            <a:off x="2778548" y="388584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4" name="Image 1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796" y="4601353"/>
            <a:ext cx="571408" cy="276776"/>
          </a:xfrm>
          <a:prstGeom prst="rect">
            <a:avLst/>
          </a:prstGeom>
        </p:spPr>
      </p:pic>
      <p:cxnSp>
        <p:nvCxnSpPr>
          <p:cNvPr id="15" name="Connecteur droit 14"/>
          <p:cNvCxnSpPr>
            <a:stCxn id="14" idx="2"/>
          </p:cNvCxnSpPr>
          <p:nvPr/>
        </p:nvCxnSpPr>
        <p:spPr>
          <a:xfrm>
            <a:off x="7616500" y="487812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6" name="Image 1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845" y="5183156"/>
            <a:ext cx="571408" cy="276776"/>
          </a:xfrm>
          <a:prstGeom prst="rect">
            <a:avLst/>
          </a:prstGeom>
        </p:spPr>
      </p:pic>
      <p:cxnSp>
        <p:nvCxnSpPr>
          <p:cNvPr id="17" name="Connecteur droit 16"/>
          <p:cNvCxnSpPr>
            <a:stCxn id="16" idx="2"/>
          </p:cNvCxnSpPr>
          <p:nvPr/>
        </p:nvCxnSpPr>
        <p:spPr>
          <a:xfrm>
            <a:off x="7139549" y="5459932"/>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8" name="Image 17"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690" y="5675896"/>
            <a:ext cx="571408" cy="276776"/>
          </a:xfrm>
          <a:prstGeom prst="rect">
            <a:avLst/>
          </a:prstGeom>
        </p:spPr>
      </p:pic>
      <p:cxnSp>
        <p:nvCxnSpPr>
          <p:cNvPr id="19" name="Connecteur droit 18"/>
          <p:cNvCxnSpPr>
            <a:stCxn id="18" idx="2"/>
          </p:cNvCxnSpPr>
          <p:nvPr/>
        </p:nvCxnSpPr>
        <p:spPr>
          <a:xfrm>
            <a:off x="6305394" y="5952672"/>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0" name="Image 19"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8502" y="5537508"/>
            <a:ext cx="571408" cy="276776"/>
          </a:xfrm>
          <a:prstGeom prst="rect">
            <a:avLst/>
          </a:prstGeom>
        </p:spPr>
      </p:pic>
      <p:cxnSp>
        <p:nvCxnSpPr>
          <p:cNvPr id="21" name="Connecteur droit 20"/>
          <p:cNvCxnSpPr>
            <a:stCxn id="20" idx="2"/>
          </p:cNvCxnSpPr>
          <p:nvPr/>
        </p:nvCxnSpPr>
        <p:spPr>
          <a:xfrm>
            <a:off x="4804206" y="5814284"/>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2" name="Image 21"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844" y="4587341"/>
            <a:ext cx="571408" cy="276776"/>
          </a:xfrm>
          <a:prstGeom prst="rect">
            <a:avLst/>
          </a:prstGeom>
        </p:spPr>
      </p:pic>
      <p:pic>
        <p:nvPicPr>
          <p:cNvPr id="24" name="Image 2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191" y="4448953"/>
            <a:ext cx="571408" cy="276776"/>
          </a:xfrm>
          <a:prstGeom prst="rect">
            <a:avLst/>
          </a:prstGeom>
        </p:spPr>
      </p:pic>
      <p:cxnSp>
        <p:nvCxnSpPr>
          <p:cNvPr id="25" name="Connecteur droit 24"/>
          <p:cNvCxnSpPr>
            <a:stCxn id="24" idx="2"/>
          </p:cNvCxnSpPr>
          <p:nvPr/>
        </p:nvCxnSpPr>
        <p:spPr>
          <a:xfrm>
            <a:off x="1661895" y="472572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6" name="Image 2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9903" y="694092"/>
            <a:ext cx="571408" cy="276776"/>
          </a:xfrm>
          <a:prstGeom prst="rect">
            <a:avLst/>
          </a:prstGeom>
        </p:spPr>
      </p:pic>
      <p:cxnSp>
        <p:nvCxnSpPr>
          <p:cNvPr id="27" name="Connecteur droit 26"/>
          <p:cNvCxnSpPr>
            <a:stCxn id="26" idx="2"/>
          </p:cNvCxnSpPr>
          <p:nvPr/>
        </p:nvCxnSpPr>
        <p:spPr>
          <a:xfrm>
            <a:off x="1815607" y="97086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8" name="Image 27"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9316" y="1917112"/>
            <a:ext cx="571408" cy="276776"/>
          </a:xfrm>
          <a:prstGeom prst="rect">
            <a:avLst/>
          </a:prstGeom>
        </p:spPr>
      </p:pic>
      <p:cxnSp>
        <p:nvCxnSpPr>
          <p:cNvPr id="29" name="Connecteur droit 28"/>
          <p:cNvCxnSpPr>
            <a:stCxn id="28" idx="2"/>
          </p:cNvCxnSpPr>
          <p:nvPr/>
        </p:nvCxnSpPr>
        <p:spPr>
          <a:xfrm>
            <a:off x="2355020" y="219388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0" name="Image 29"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102" y="2984620"/>
            <a:ext cx="571408" cy="276776"/>
          </a:xfrm>
          <a:prstGeom prst="rect">
            <a:avLst/>
          </a:prstGeom>
        </p:spPr>
      </p:pic>
      <p:cxnSp>
        <p:nvCxnSpPr>
          <p:cNvPr id="31" name="Connecteur droit 30"/>
          <p:cNvCxnSpPr>
            <a:stCxn id="30" idx="2"/>
          </p:cNvCxnSpPr>
          <p:nvPr/>
        </p:nvCxnSpPr>
        <p:spPr>
          <a:xfrm>
            <a:off x="544806" y="3261396"/>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2" name="Image 31"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1312" y="3141593"/>
            <a:ext cx="571408" cy="276776"/>
          </a:xfrm>
          <a:prstGeom prst="rect">
            <a:avLst/>
          </a:prstGeom>
        </p:spPr>
      </p:pic>
      <p:cxnSp>
        <p:nvCxnSpPr>
          <p:cNvPr id="33" name="Connecteur droit 32"/>
          <p:cNvCxnSpPr>
            <a:stCxn id="32" idx="2"/>
          </p:cNvCxnSpPr>
          <p:nvPr/>
        </p:nvCxnSpPr>
        <p:spPr>
          <a:xfrm>
            <a:off x="4487016" y="341836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4" name="Image 3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4008" y="3065008"/>
            <a:ext cx="571408" cy="276776"/>
          </a:xfrm>
          <a:prstGeom prst="rect">
            <a:avLst/>
          </a:prstGeom>
        </p:spPr>
      </p:pic>
      <p:cxnSp>
        <p:nvCxnSpPr>
          <p:cNvPr id="35" name="Connecteur droit 34"/>
          <p:cNvCxnSpPr/>
          <p:nvPr/>
        </p:nvCxnSpPr>
        <p:spPr>
          <a:xfrm>
            <a:off x="5630199" y="3418369"/>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6" name="Image 3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3986" y="4047801"/>
            <a:ext cx="571408" cy="276776"/>
          </a:xfrm>
          <a:prstGeom prst="rect">
            <a:avLst/>
          </a:prstGeom>
        </p:spPr>
      </p:pic>
      <p:cxnSp>
        <p:nvCxnSpPr>
          <p:cNvPr id="37" name="Connecteur droit 36"/>
          <p:cNvCxnSpPr>
            <a:stCxn id="36" idx="2"/>
          </p:cNvCxnSpPr>
          <p:nvPr/>
        </p:nvCxnSpPr>
        <p:spPr>
          <a:xfrm>
            <a:off x="6019690" y="432457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8" name="Image 37"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388" y="3609071"/>
            <a:ext cx="571408" cy="276776"/>
          </a:xfrm>
          <a:prstGeom prst="rect">
            <a:avLst/>
          </a:prstGeom>
        </p:spPr>
      </p:pic>
      <p:cxnSp>
        <p:nvCxnSpPr>
          <p:cNvPr id="39" name="Connecteur droit 38"/>
          <p:cNvCxnSpPr>
            <a:stCxn id="38" idx="2"/>
          </p:cNvCxnSpPr>
          <p:nvPr/>
        </p:nvCxnSpPr>
        <p:spPr>
          <a:xfrm>
            <a:off x="7045092" y="388584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0" name="Image 39"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1507" y="4053598"/>
            <a:ext cx="571408" cy="276776"/>
          </a:xfrm>
          <a:prstGeom prst="rect">
            <a:avLst/>
          </a:prstGeom>
        </p:spPr>
      </p:pic>
      <p:cxnSp>
        <p:nvCxnSpPr>
          <p:cNvPr id="41" name="Connecteur droit 40"/>
          <p:cNvCxnSpPr>
            <a:stCxn id="40" idx="2"/>
          </p:cNvCxnSpPr>
          <p:nvPr/>
        </p:nvCxnSpPr>
        <p:spPr>
          <a:xfrm>
            <a:off x="8117211" y="4330374"/>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3" name="Image 42"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9747" y="2152071"/>
            <a:ext cx="571408" cy="276776"/>
          </a:xfrm>
          <a:prstGeom prst="rect">
            <a:avLst/>
          </a:prstGeom>
        </p:spPr>
      </p:pic>
      <p:cxnSp>
        <p:nvCxnSpPr>
          <p:cNvPr id="44" name="Connecteur droit 43"/>
          <p:cNvCxnSpPr>
            <a:stCxn id="43" idx="2"/>
          </p:cNvCxnSpPr>
          <p:nvPr/>
        </p:nvCxnSpPr>
        <p:spPr>
          <a:xfrm>
            <a:off x="3195451" y="242884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5" name="Image 44"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2951" y="2350861"/>
            <a:ext cx="571408" cy="276776"/>
          </a:xfrm>
          <a:prstGeom prst="rect">
            <a:avLst/>
          </a:prstGeom>
        </p:spPr>
      </p:pic>
      <p:cxnSp>
        <p:nvCxnSpPr>
          <p:cNvPr id="46" name="Connecteur droit 45"/>
          <p:cNvCxnSpPr>
            <a:stCxn id="45" idx="2"/>
          </p:cNvCxnSpPr>
          <p:nvPr/>
        </p:nvCxnSpPr>
        <p:spPr>
          <a:xfrm>
            <a:off x="4318655" y="2627637"/>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7" name="Image 46"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2745" y="2350861"/>
            <a:ext cx="571408" cy="276776"/>
          </a:xfrm>
          <a:prstGeom prst="rect">
            <a:avLst/>
          </a:prstGeom>
        </p:spPr>
      </p:pic>
      <p:pic>
        <p:nvPicPr>
          <p:cNvPr id="49" name="Image 48"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1543" y="1917112"/>
            <a:ext cx="571408" cy="276776"/>
          </a:xfrm>
          <a:prstGeom prst="rect">
            <a:avLst/>
          </a:prstGeom>
        </p:spPr>
      </p:pic>
      <p:cxnSp>
        <p:nvCxnSpPr>
          <p:cNvPr id="50" name="Connecteur droit 49"/>
          <p:cNvCxnSpPr>
            <a:stCxn id="49" idx="2"/>
          </p:cNvCxnSpPr>
          <p:nvPr/>
        </p:nvCxnSpPr>
        <p:spPr>
          <a:xfrm>
            <a:off x="3747247" y="2193888"/>
            <a:ext cx="161655" cy="43374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51" name="Image 50"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845" y="5675896"/>
            <a:ext cx="571408" cy="276776"/>
          </a:xfrm>
          <a:prstGeom prst="rect">
            <a:avLst/>
          </a:prstGeom>
        </p:spPr>
      </p:pic>
      <p:cxnSp>
        <p:nvCxnSpPr>
          <p:cNvPr id="52" name="Connecteur droit 51"/>
          <p:cNvCxnSpPr>
            <a:stCxn id="51" idx="2"/>
          </p:cNvCxnSpPr>
          <p:nvPr/>
        </p:nvCxnSpPr>
        <p:spPr>
          <a:xfrm>
            <a:off x="7139549" y="5952672"/>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54" name="Image 53"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600" y="4186189"/>
            <a:ext cx="571408" cy="276776"/>
          </a:xfrm>
          <a:prstGeom prst="rect">
            <a:avLst/>
          </a:prstGeom>
        </p:spPr>
      </p:pic>
      <p:cxnSp>
        <p:nvCxnSpPr>
          <p:cNvPr id="55" name="Connecteur droit 54"/>
          <p:cNvCxnSpPr>
            <a:stCxn id="54" idx="2"/>
          </p:cNvCxnSpPr>
          <p:nvPr/>
        </p:nvCxnSpPr>
        <p:spPr>
          <a:xfrm>
            <a:off x="5188304" y="4462965"/>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56" name="Image 55"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9467" y="3609071"/>
            <a:ext cx="571408" cy="276776"/>
          </a:xfrm>
          <a:prstGeom prst="rect">
            <a:avLst/>
          </a:prstGeom>
        </p:spPr>
      </p:pic>
      <p:sp>
        <p:nvSpPr>
          <p:cNvPr id="61" name="Rectangle 60"/>
          <p:cNvSpPr/>
          <p:nvPr/>
        </p:nvSpPr>
        <p:spPr>
          <a:xfrm>
            <a:off x="3684137" y="2521865"/>
            <a:ext cx="697627" cy="276999"/>
          </a:xfrm>
          <a:prstGeom prst="rect">
            <a:avLst/>
          </a:prstGeom>
        </p:spPr>
        <p:txBody>
          <a:bodyPr wrap="none">
            <a:spAutoFit/>
          </a:bodyPr>
          <a:lstStyle/>
          <a:p>
            <a:r>
              <a:rPr lang="fr-FR" sz="1200" dirty="0" smtClean="0"/>
              <a:t>Norique</a:t>
            </a:r>
            <a:endParaRPr lang="fr-FR" sz="1200" dirty="0"/>
          </a:p>
        </p:txBody>
      </p:sp>
      <p:pic>
        <p:nvPicPr>
          <p:cNvPr id="71" name="Image 70" descr="Capture d’écran 2016-02-16 à 14.41.0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790" y="5260732"/>
            <a:ext cx="571408" cy="276776"/>
          </a:xfrm>
          <a:prstGeom prst="rect">
            <a:avLst/>
          </a:prstGeom>
        </p:spPr>
      </p:pic>
      <p:cxnSp>
        <p:nvCxnSpPr>
          <p:cNvPr id="72" name="Connecteur droit 71"/>
          <p:cNvCxnSpPr>
            <a:stCxn id="71" idx="2"/>
          </p:cNvCxnSpPr>
          <p:nvPr/>
        </p:nvCxnSpPr>
        <p:spPr>
          <a:xfrm>
            <a:off x="3337494" y="553750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3234933" y="2660364"/>
            <a:ext cx="492443" cy="276999"/>
          </a:xfrm>
          <a:prstGeom prst="rect">
            <a:avLst/>
          </a:prstGeom>
          <a:noFill/>
        </p:spPr>
        <p:txBody>
          <a:bodyPr wrap="none" rtlCol="0">
            <a:spAutoFit/>
          </a:bodyPr>
          <a:lstStyle/>
          <a:p>
            <a:r>
              <a:rPr lang="fr-FR" sz="1200" dirty="0" err="1" smtClean="0"/>
              <a:t>Rétie</a:t>
            </a:r>
            <a:endParaRPr lang="fr-FR" sz="1200" dirty="0"/>
          </a:p>
        </p:txBody>
      </p:sp>
      <p:cxnSp>
        <p:nvCxnSpPr>
          <p:cNvPr id="73" name="Connecteur droit 72"/>
          <p:cNvCxnSpPr/>
          <p:nvPr/>
        </p:nvCxnSpPr>
        <p:spPr>
          <a:xfrm>
            <a:off x="5188304" y="2508538"/>
            <a:ext cx="207574" cy="29536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4" name="Connecteur droit 73"/>
          <p:cNvCxnSpPr/>
          <p:nvPr/>
        </p:nvCxnSpPr>
        <p:spPr>
          <a:xfrm>
            <a:off x="4952745" y="3885847"/>
            <a:ext cx="144308" cy="18047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2805960" y="4855544"/>
            <a:ext cx="103787" cy="16554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401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2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traitement des esclaves</a:t>
            </a:r>
            <a:endParaRPr lang="fr-FR" dirty="0"/>
          </a:p>
        </p:txBody>
      </p:sp>
      <p:sp>
        <p:nvSpPr>
          <p:cNvPr id="3" name="Espace réservé du contenu 2"/>
          <p:cNvSpPr>
            <a:spLocks noGrp="1"/>
          </p:cNvSpPr>
          <p:nvPr>
            <p:ph idx="1"/>
          </p:nvPr>
        </p:nvSpPr>
        <p:spPr>
          <a:xfrm>
            <a:off x="860611" y="2438400"/>
            <a:ext cx="7357181" cy="3523481"/>
          </a:xfrm>
        </p:spPr>
        <p:txBody>
          <a:bodyPr>
            <a:normAutofit fontScale="85000" lnSpcReduction="10000"/>
          </a:bodyPr>
          <a:lstStyle/>
          <a:p>
            <a:r>
              <a:rPr lang="fr-CA" dirty="0"/>
              <a:t>"Pour la nourriture des esclaves, on conservera le plus possible d'olives tombées. Mets de côté également les olives récoltées qui rendent peu d'huile, et ménage-les pour qu'elles durent plus longtemps. Quand les olives auront été consommées, donne de la saumure et du vinaigre...Comme vêtement, une tunique de trois pieds et demi et une saie (court manteau de laine relevé sur l'épaule), tous les deux ans. Quand tu fourniras une tunique ou une saie, </a:t>
            </a:r>
            <a:r>
              <a:rPr lang="fr-CA" dirty="0" err="1"/>
              <a:t>re-prends</a:t>
            </a:r>
            <a:r>
              <a:rPr lang="fr-CA" dirty="0"/>
              <a:t> d'abord les vieilles, pour en faire des casaques (manteau grossier à larges manches). ...</a:t>
            </a:r>
          </a:p>
          <a:p>
            <a:r>
              <a:rPr lang="fr-CA" dirty="0"/>
              <a:t>    Réduire la ration des esclaves malades; savoir occuper les veillées d'hiver, les jours de pluie; vendre tous les excédents de la production, les déchets: vieux chariots, vieille ferraille, esclave vieilli ou malade.</a:t>
            </a:r>
          </a:p>
          <a:p>
            <a:r>
              <a:rPr lang="fr-CA" dirty="0"/>
              <a:t>    (Caton, De l'Agriculture</a:t>
            </a:r>
            <a:r>
              <a:rPr lang="fr-CA" dirty="0" smtClean="0"/>
              <a:t>)</a:t>
            </a:r>
            <a:endParaRPr lang="fr-CA" dirty="0"/>
          </a:p>
        </p:txBody>
      </p:sp>
    </p:spTree>
    <p:extLst>
      <p:ext uri="{BB962C8B-B14F-4D97-AF65-F5344CB8AC3E}">
        <p14:creationId xmlns:p14="http://schemas.microsoft.com/office/powerpoint/2010/main" val="642935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esclaves</a:t>
            </a:r>
            <a:r>
              <a:rPr lang="is-IS" dirty="0" smtClean="0"/>
              <a:t>…nos frères...</a:t>
            </a:r>
            <a:endParaRPr lang="fr-FR" dirty="0"/>
          </a:p>
        </p:txBody>
      </p:sp>
      <p:sp>
        <p:nvSpPr>
          <p:cNvPr id="3" name="Espace réservé du contenu 2"/>
          <p:cNvSpPr>
            <a:spLocks noGrp="1"/>
          </p:cNvSpPr>
          <p:nvPr>
            <p:ph idx="1"/>
          </p:nvPr>
        </p:nvSpPr>
        <p:spPr/>
        <p:txBody>
          <a:bodyPr/>
          <a:lstStyle/>
          <a:p>
            <a:r>
              <a:rPr lang="fr-CA" dirty="0"/>
              <a:t>J'ai été heureux d'apprendre, par les personnes qui viennent de Syracuse, que tu vis en famille avec tes esclaves: je te </a:t>
            </a:r>
            <a:r>
              <a:rPr lang="fr-CA" dirty="0" err="1"/>
              <a:t>retouve</a:t>
            </a:r>
            <a:r>
              <a:rPr lang="fr-CA" dirty="0"/>
              <a:t> bien là avec ta sagesse et tes lumières. Ce sont des esclaves? Oui, mais hommes; des esclaves? oui, mais des compagnons d'esclavage, si tu veux bien réfléchir que nous sommes, eux et nous, également au pouvoir de la fortune."</a:t>
            </a:r>
          </a:p>
          <a:p>
            <a:r>
              <a:rPr lang="fr-CA" dirty="0"/>
              <a:t>(Sénèque, Lettres à Lucilius, XLVIII)</a:t>
            </a:r>
          </a:p>
          <a:p>
            <a:pPr indent="0">
              <a:buNone/>
            </a:pPr>
            <a:endParaRPr lang="fr-FR" dirty="0"/>
          </a:p>
        </p:txBody>
      </p:sp>
    </p:spTree>
    <p:extLst>
      <p:ext uri="{BB962C8B-B14F-4D97-AF65-F5344CB8AC3E}">
        <p14:creationId xmlns:p14="http://schemas.microsoft.com/office/powerpoint/2010/main" val="2561744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200" dirty="0" smtClean="0"/>
              <a:t>Plan physique d’une colonie ou d’un municipe</a:t>
            </a:r>
            <a:endParaRPr lang="fr-FR" sz="2200" dirty="0"/>
          </a:p>
        </p:txBody>
      </p:sp>
      <p:pic>
        <p:nvPicPr>
          <p:cNvPr id="4" name="Espace réservé du contenu 3" descr="plan_arles.png"/>
          <p:cNvPicPr>
            <a:picLocks noGrp="1" noChangeAspect="1"/>
          </p:cNvPicPr>
          <p:nvPr>
            <p:ph idx="1"/>
          </p:nvPr>
        </p:nvPicPr>
        <p:blipFill>
          <a:blip r:embed="rId2" cstate="email">
            <a:extLst>
              <a:ext uri="{28A0092B-C50C-407E-A947-70E740481C1C}">
                <a14:useLocalDpi xmlns:a14="http://schemas.microsoft.com/office/drawing/2010/main"/>
              </a:ext>
            </a:extLst>
          </a:blip>
          <a:srcRect l="-37567" r="-37567"/>
          <a:stretch>
            <a:fillRect/>
          </a:stretch>
        </p:blipFill>
        <p:spPr>
          <a:xfrm>
            <a:off x="-560254" y="1885166"/>
            <a:ext cx="7682023" cy="3658107"/>
          </a:xfrm>
        </p:spPr>
      </p:pic>
      <p:sp>
        <p:nvSpPr>
          <p:cNvPr id="3" name="ZoneTexte 2"/>
          <p:cNvSpPr txBox="1"/>
          <p:nvPr/>
        </p:nvSpPr>
        <p:spPr>
          <a:xfrm>
            <a:off x="5734539" y="2168769"/>
            <a:ext cx="2569308" cy="923330"/>
          </a:xfrm>
          <a:prstGeom prst="rect">
            <a:avLst/>
          </a:prstGeom>
          <a:noFill/>
        </p:spPr>
        <p:txBody>
          <a:bodyPr wrap="square" rtlCol="0">
            <a:spAutoFit/>
          </a:bodyPr>
          <a:lstStyle/>
          <a:p>
            <a:r>
              <a:rPr lang="fr-FR" dirty="0" smtClean="0"/>
              <a:t>Ville divisée en 4 parties</a:t>
            </a:r>
            <a:r>
              <a:rPr lang="fr-FR" dirty="0" smtClean="0"/>
              <a:t>, ou « </a:t>
            </a:r>
            <a:r>
              <a:rPr lang="fr-FR" dirty="0" err="1" smtClean="0"/>
              <a:t>quartus</a:t>
            </a:r>
            <a:r>
              <a:rPr lang="fr-FR" dirty="0" smtClean="0"/>
              <a:t> »  </a:t>
            </a:r>
            <a:r>
              <a:rPr lang="fr-FR" dirty="0" smtClean="0"/>
              <a:t>d’où le mot quartiers</a:t>
            </a:r>
            <a:r>
              <a:rPr lang="mr-IN" dirty="0" smtClean="0"/>
              <a:t>…</a:t>
            </a:r>
            <a:endParaRPr lang="fr-FR" dirty="0"/>
          </a:p>
        </p:txBody>
      </p:sp>
    </p:spTree>
    <p:extLst>
      <p:ext uri="{BB962C8B-B14F-4D97-AF65-F5344CB8AC3E}">
        <p14:creationId xmlns:p14="http://schemas.microsoft.com/office/powerpoint/2010/main" val="3406835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6-28 à 13.43.57.png"/>
          <p:cNvPicPr>
            <a:picLocks noGrp="1" noChangeAspect="1"/>
          </p:cNvPicPr>
          <p:nvPr>
            <p:ph idx="1"/>
          </p:nvPr>
        </p:nvPicPr>
        <p:blipFill>
          <a:blip r:embed="rId2" cstate="email">
            <a:extLst>
              <a:ext uri="{28A0092B-C50C-407E-A947-70E740481C1C}">
                <a14:useLocalDpi xmlns:a14="http://schemas.microsoft.com/office/drawing/2010/main"/>
              </a:ext>
            </a:extLst>
          </a:blip>
          <a:srcRect l="-10407" r="-10407"/>
          <a:stretch>
            <a:fillRect/>
          </a:stretch>
        </p:blipFill>
        <p:spPr>
          <a:xfrm>
            <a:off x="1030288" y="1030288"/>
            <a:ext cx="7243762" cy="4456112"/>
          </a:xfrm>
        </p:spPr>
      </p:pic>
    </p:spTree>
    <p:extLst>
      <p:ext uri="{BB962C8B-B14F-4D97-AF65-F5344CB8AC3E}">
        <p14:creationId xmlns:p14="http://schemas.microsoft.com/office/powerpoint/2010/main" val="40269055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35.37.png"/>
          <p:cNvPicPr>
            <a:picLocks noGrp="1" noChangeAspect="1"/>
          </p:cNvPicPr>
          <p:nvPr>
            <p:ph idx="1"/>
          </p:nvPr>
        </p:nvPicPr>
        <p:blipFill>
          <a:blip r:embed="rId2" cstate="email">
            <a:extLst>
              <a:ext uri="{28A0092B-C50C-407E-A947-70E740481C1C}">
                <a14:useLocalDpi xmlns:a14="http://schemas.microsoft.com/office/drawing/2010/main"/>
              </a:ext>
            </a:extLst>
          </a:blip>
          <a:srcRect l="-34331" r="-34331"/>
          <a:stretch>
            <a:fillRect/>
          </a:stretch>
        </p:blipFill>
        <p:spPr>
          <a:xfrm>
            <a:off x="397925" y="742462"/>
            <a:ext cx="7374475" cy="5101044"/>
          </a:xfrm>
        </p:spPr>
      </p:pic>
      <p:sp>
        <p:nvSpPr>
          <p:cNvPr id="2" name="ZoneTexte 1"/>
          <p:cNvSpPr txBox="1"/>
          <p:nvPr/>
        </p:nvSpPr>
        <p:spPr>
          <a:xfrm>
            <a:off x="6652846" y="2227385"/>
            <a:ext cx="1738923" cy="923330"/>
          </a:xfrm>
          <a:prstGeom prst="rect">
            <a:avLst/>
          </a:prstGeom>
          <a:noFill/>
        </p:spPr>
        <p:txBody>
          <a:bodyPr wrap="square" rtlCol="0">
            <a:spAutoFit/>
          </a:bodyPr>
          <a:lstStyle/>
          <a:p>
            <a:r>
              <a:rPr lang="fr-FR" dirty="0" smtClean="0"/>
              <a:t>Plan de Lutèce (Paris) durant l’Antiquité.</a:t>
            </a:r>
            <a:endParaRPr lang="fr-FR" dirty="0"/>
          </a:p>
        </p:txBody>
      </p:sp>
      <p:cxnSp>
        <p:nvCxnSpPr>
          <p:cNvPr id="5" name="Connecteur droit avec flèche 4"/>
          <p:cNvCxnSpPr/>
          <p:nvPr/>
        </p:nvCxnSpPr>
        <p:spPr>
          <a:xfrm flipH="1" flipV="1">
            <a:off x="3985847" y="2764694"/>
            <a:ext cx="2666999" cy="7913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6652845" y="3311769"/>
            <a:ext cx="1563077" cy="646331"/>
          </a:xfrm>
          <a:prstGeom prst="rect">
            <a:avLst/>
          </a:prstGeom>
          <a:noFill/>
        </p:spPr>
        <p:txBody>
          <a:bodyPr wrap="square" rtlCol="0">
            <a:spAutoFit/>
          </a:bodyPr>
          <a:lstStyle/>
          <a:p>
            <a:r>
              <a:rPr lang="fr-FR" dirty="0" err="1" smtClean="0"/>
              <a:t>Cardo</a:t>
            </a:r>
            <a:r>
              <a:rPr lang="fr-FR" dirty="0" smtClean="0"/>
              <a:t> (rue St-Jacques)</a:t>
            </a:r>
            <a:endParaRPr lang="fr-FR" dirty="0"/>
          </a:p>
        </p:txBody>
      </p:sp>
    </p:spTree>
    <p:extLst>
      <p:ext uri="{BB962C8B-B14F-4D97-AF65-F5344CB8AC3E}">
        <p14:creationId xmlns:p14="http://schemas.microsoft.com/office/powerpoint/2010/main" val="8815312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36.10.png"/>
          <p:cNvPicPr>
            <a:picLocks noGrp="1" noChangeAspect="1"/>
          </p:cNvPicPr>
          <p:nvPr>
            <p:ph idx="1"/>
          </p:nvPr>
        </p:nvPicPr>
        <p:blipFill>
          <a:blip r:embed="rId2" cstate="email">
            <a:extLst>
              <a:ext uri="{28A0092B-C50C-407E-A947-70E740481C1C}">
                <a14:useLocalDpi xmlns:a14="http://schemas.microsoft.com/office/drawing/2010/main"/>
              </a:ext>
            </a:extLst>
          </a:blip>
          <a:srcRect t="-41237" b="-41237"/>
          <a:stretch>
            <a:fillRect/>
          </a:stretch>
        </p:blipFill>
        <p:spPr>
          <a:xfrm>
            <a:off x="769771" y="760129"/>
            <a:ext cx="7508798" cy="5138088"/>
          </a:xfrm>
        </p:spPr>
      </p:pic>
      <p:cxnSp>
        <p:nvCxnSpPr>
          <p:cNvPr id="3" name="Connecteur droit avec flèche 2"/>
          <p:cNvCxnSpPr/>
          <p:nvPr/>
        </p:nvCxnSpPr>
        <p:spPr>
          <a:xfrm flipH="1" flipV="1">
            <a:off x="2246923" y="3770923"/>
            <a:ext cx="1016000" cy="12895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3477846" y="4953000"/>
            <a:ext cx="1484923" cy="369332"/>
          </a:xfrm>
          <a:prstGeom prst="rect">
            <a:avLst/>
          </a:prstGeom>
          <a:noFill/>
        </p:spPr>
        <p:txBody>
          <a:bodyPr wrap="square" rtlCol="0">
            <a:spAutoFit/>
          </a:bodyPr>
          <a:lstStyle/>
          <a:p>
            <a:r>
              <a:rPr lang="fr-FR" dirty="0" err="1" smtClean="0"/>
              <a:t>cardo</a:t>
            </a:r>
            <a:endParaRPr lang="fr-FR" dirty="0"/>
          </a:p>
        </p:txBody>
      </p:sp>
      <p:cxnSp>
        <p:nvCxnSpPr>
          <p:cNvPr id="7" name="Connecteur droit avec flèche 6"/>
          <p:cNvCxnSpPr/>
          <p:nvPr/>
        </p:nvCxnSpPr>
        <p:spPr>
          <a:xfrm flipH="1">
            <a:off x="4816231" y="1367692"/>
            <a:ext cx="449384" cy="13090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412154" y="1455615"/>
            <a:ext cx="1250461" cy="369332"/>
          </a:xfrm>
          <a:prstGeom prst="rect">
            <a:avLst/>
          </a:prstGeom>
          <a:noFill/>
        </p:spPr>
        <p:txBody>
          <a:bodyPr wrap="square" rtlCol="0">
            <a:spAutoFit/>
          </a:bodyPr>
          <a:lstStyle/>
          <a:p>
            <a:r>
              <a:rPr lang="fr-FR" dirty="0" smtClean="0"/>
              <a:t>forum</a:t>
            </a:r>
            <a:endParaRPr lang="fr-FR" dirty="0"/>
          </a:p>
        </p:txBody>
      </p:sp>
    </p:spTree>
    <p:extLst>
      <p:ext uri="{BB962C8B-B14F-4D97-AF65-F5344CB8AC3E}">
        <p14:creationId xmlns:p14="http://schemas.microsoft.com/office/powerpoint/2010/main" val="5866460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Imaginons une colonie</a:t>
            </a:r>
            <a:endParaRPr lang="fr-FR" dirty="0"/>
          </a:p>
        </p:txBody>
      </p:sp>
      <p:sp>
        <p:nvSpPr>
          <p:cNvPr id="3" name="Espace réservé du contenu 2"/>
          <p:cNvSpPr>
            <a:spLocks noGrp="1"/>
          </p:cNvSpPr>
          <p:nvPr>
            <p:ph idx="1"/>
          </p:nvPr>
        </p:nvSpPr>
        <p:spPr/>
        <p:txBody>
          <a:bodyPr/>
          <a:lstStyle/>
          <a:p>
            <a:r>
              <a:rPr lang="fr-FR" dirty="0" smtClean="0"/>
              <a:t>Que faisons-nous avec les habitants?</a:t>
            </a:r>
          </a:p>
          <a:p>
            <a:pPr lvl="1"/>
            <a:r>
              <a:rPr lang="fr-FR" dirty="0" smtClean="0"/>
              <a:t>1. Prisonniers?   </a:t>
            </a:r>
          </a:p>
          <a:p>
            <a:pPr lvl="1"/>
            <a:r>
              <a:rPr lang="fr-FR" dirty="0" smtClean="0"/>
              <a:t>2. Déportation? </a:t>
            </a:r>
          </a:p>
          <a:p>
            <a:pPr lvl="1"/>
            <a:r>
              <a:rPr lang="fr-FR" dirty="0" smtClean="0"/>
              <a:t>3. Laissés en place?</a:t>
            </a:r>
          </a:p>
        </p:txBody>
      </p:sp>
      <p:cxnSp>
        <p:nvCxnSpPr>
          <p:cNvPr id="5" name="Connecteur droit avec flèche 4"/>
          <p:cNvCxnSpPr/>
          <p:nvPr/>
        </p:nvCxnSpPr>
        <p:spPr>
          <a:xfrm>
            <a:off x="3319405" y="3088626"/>
            <a:ext cx="12988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4781868" y="2836607"/>
            <a:ext cx="2068615" cy="369332"/>
          </a:xfrm>
          <a:prstGeom prst="rect">
            <a:avLst/>
          </a:prstGeom>
          <a:noFill/>
        </p:spPr>
        <p:txBody>
          <a:bodyPr wrap="square" rtlCol="0">
            <a:spAutoFit/>
          </a:bodyPr>
          <a:lstStyle/>
          <a:p>
            <a:r>
              <a:rPr lang="fr-FR" dirty="0" smtClean="0"/>
              <a:t>Conséquence (s)</a:t>
            </a:r>
            <a:endParaRPr lang="fr-FR" dirty="0"/>
          </a:p>
        </p:txBody>
      </p:sp>
      <p:cxnSp>
        <p:nvCxnSpPr>
          <p:cNvPr id="7" name="Connecteur droit avec flèche 6"/>
          <p:cNvCxnSpPr/>
          <p:nvPr/>
        </p:nvCxnSpPr>
        <p:spPr>
          <a:xfrm>
            <a:off x="3460640" y="3358339"/>
            <a:ext cx="12988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4923103" y="3106320"/>
            <a:ext cx="2068615" cy="369332"/>
          </a:xfrm>
          <a:prstGeom prst="rect">
            <a:avLst/>
          </a:prstGeom>
          <a:noFill/>
        </p:spPr>
        <p:txBody>
          <a:bodyPr wrap="square" rtlCol="0">
            <a:spAutoFit/>
          </a:bodyPr>
          <a:lstStyle/>
          <a:p>
            <a:r>
              <a:rPr lang="fr-FR" dirty="0" smtClean="0"/>
              <a:t>Conséquence (s)</a:t>
            </a:r>
            <a:endParaRPr lang="fr-FR" dirty="0"/>
          </a:p>
        </p:txBody>
      </p:sp>
      <p:cxnSp>
        <p:nvCxnSpPr>
          <p:cNvPr id="9" name="Connecteur droit avec flèche 8"/>
          <p:cNvCxnSpPr/>
          <p:nvPr/>
        </p:nvCxnSpPr>
        <p:spPr>
          <a:xfrm>
            <a:off x="3624205" y="3661589"/>
            <a:ext cx="12988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86668" y="3409570"/>
            <a:ext cx="2068615" cy="369332"/>
          </a:xfrm>
          <a:prstGeom prst="rect">
            <a:avLst/>
          </a:prstGeom>
          <a:noFill/>
        </p:spPr>
        <p:txBody>
          <a:bodyPr wrap="square" rtlCol="0">
            <a:spAutoFit/>
          </a:bodyPr>
          <a:lstStyle/>
          <a:p>
            <a:r>
              <a:rPr lang="fr-FR" dirty="0" smtClean="0"/>
              <a:t>Conséquence (s)</a:t>
            </a:r>
            <a:endParaRPr lang="fr-FR" dirty="0"/>
          </a:p>
        </p:txBody>
      </p:sp>
    </p:spTree>
    <p:extLst>
      <p:ext uri="{BB962C8B-B14F-4D97-AF65-F5344CB8AC3E}">
        <p14:creationId xmlns:p14="http://schemas.microsoft.com/office/powerpoint/2010/main" val="2230788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Imaginons une colonie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Que faisons-nous avec le territoire</a:t>
            </a:r>
            <a:r>
              <a:rPr lang="fr-FR" dirty="0" smtClean="0"/>
              <a:t>?</a:t>
            </a:r>
          </a:p>
          <a:p>
            <a:pPr lvl="1"/>
            <a:r>
              <a:rPr lang="fr-FR" dirty="0" smtClean="0"/>
              <a:t>Les murailles?</a:t>
            </a:r>
          </a:p>
          <a:p>
            <a:pPr lvl="2"/>
            <a:r>
              <a:rPr lang="fr-FR" dirty="0" smtClean="0"/>
              <a:t>1. on les abat</a:t>
            </a:r>
          </a:p>
          <a:p>
            <a:pPr lvl="2"/>
            <a:r>
              <a:rPr lang="fr-FR" dirty="0" smtClean="0"/>
              <a:t>2. on les conserve</a:t>
            </a:r>
          </a:p>
          <a:p>
            <a:pPr lvl="2"/>
            <a:r>
              <a:rPr lang="fr-FR" dirty="0" smtClean="0"/>
              <a:t>3. on s’en sert comme carrière à pierre</a:t>
            </a:r>
          </a:p>
          <a:p>
            <a:pPr lvl="1"/>
            <a:r>
              <a:rPr lang="fr-FR" dirty="0" smtClean="0"/>
              <a:t>Le plan de la ville?</a:t>
            </a:r>
          </a:p>
          <a:p>
            <a:pPr lvl="2"/>
            <a:r>
              <a:rPr lang="fr-FR" dirty="0" smtClean="0"/>
              <a:t>1. on le réaménage en fonction du nouveau centre ville (forum)</a:t>
            </a:r>
          </a:p>
          <a:p>
            <a:pPr lvl="2"/>
            <a:r>
              <a:rPr lang="fr-FR" dirty="0" smtClean="0"/>
              <a:t>2. on le conserve tel quel</a:t>
            </a:r>
          </a:p>
          <a:p>
            <a:pPr lvl="1"/>
            <a:r>
              <a:rPr lang="fr-FR" dirty="0" smtClean="0"/>
              <a:t>L’ajout d’infrastructures?</a:t>
            </a:r>
          </a:p>
          <a:p>
            <a:pPr lvl="2"/>
            <a:r>
              <a:rPr lang="fr-FR" dirty="0" smtClean="0"/>
              <a:t>1. on construit comme à</a:t>
            </a:r>
            <a:r>
              <a:rPr lang="mr-IN" dirty="0" smtClean="0"/>
              <a:t>…</a:t>
            </a:r>
            <a:r>
              <a:rPr lang="fr-CA" dirty="0" smtClean="0"/>
              <a:t>Rome</a:t>
            </a:r>
          </a:p>
          <a:p>
            <a:pPr lvl="2"/>
            <a:r>
              <a:rPr lang="fr-CA" dirty="0" smtClean="0"/>
              <a:t>2. on laisse le territoire tel quel</a:t>
            </a:r>
            <a:endParaRPr lang="fr-FR" dirty="0" smtClean="0"/>
          </a:p>
          <a:p>
            <a:pPr lvl="1"/>
            <a:r>
              <a:rPr lang="fr-FR" dirty="0" smtClean="0"/>
              <a:t>L’ajout de monuments et de statues?</a:t>
            </a:r>
          </a:p>
          <a:p>
            <a:pPr lvl="2"/>
            <a:r>
              <a:rPr lang="fr-FR" dirty="0" smtClean="0"/>
              <a:t>1. on en élève à la gloire de l’empereur</a:t>
            </a:r>
          </a:p>
          <a:p>
            <a:pPr lvl="2"/>
            <a:r>
              <a:rPr lang="fr-FR" dirty="0" smtClean="0"/>
              <a:t>2. on attend que Rome en construise sur le territoire</a:t>
            </a:r>
          </a:p>
        </p:txBody>
      </p:sp>
    </p:spTree>
    <p:extLst>
      <p:ext uri="{BB962C8B-B14F-4D97-AF65-F5344CB8AC3E}">
        <p14:creationId xmlns:p14="http://schemas.microsoft.com/office/powerpoint/2010/main" val="1578832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Imaginons une colonie</a:t>
            </a:r>
            <a:endParaRPr lang="fr-FR" dirty="0"/>
          </a:p>
        </p:txBody>
      </p:sp>
      <p:sp>
        <p:nvSpPr>
          <p:cNvPr id="3" name="Espace réservé du contenu 2"/>
          <p:cNvSpPr>
            <a:spLocks noGrp="1"/>
          </p:cNvSpPr>
          <p:nvPr>
            <p:ph idx="1"/>
          </p:nvPr>
        </p:nvSpPr>
        <p:spPr/>
        <p:txBody>
          <a:bodyPr>
            <a:normAutofit/>
          </a:bodyPr>
          <a:lstStyle/>
          <a:p>
            <a:r>
              <a:rPr lang="fr-FR" dirty="0"/>
              <a:t>Que faisons-nous des institutions et coutumes</a:t>
            </a:r>
            <a:r>
              <a:rPr lang="fr-FR" dirty="0" smtClean="0"/>
              <a:t>?</a:t>
            </a:r>
          </a:p>
          <a:p>
            <a:pPr lvl="1"/>
            <a:r>
              <a:rPr lang="fr-FR" dirty="0" smtClean="0"/>
              <a:t>Conservation des institutions « provinciales »? </a:t>
            </a:r>
          </a:p>
          <a:p>
            <a:pPr lvl="2"/>
            <a:r>
              <a:rPr lang="fr-FR" dirty="0" smtClean="0"/>
              <a:t>Ou :</a:t>
            </a:r>
          </a:p>
          <a:p>
            <a:pPr lvl="3"/>
            <a:r>
              <a:rPr lang="fr-FR" dirty="0"/>
              <a:t>Imposition d’institutions romaines</a:t>
            </a:r>
            <a:r>
              <a:rPr lang="fr-FR" dirty="0" smtClean="0"/>
              <a:t>?</a:t>
            </a:r>
            <a:endParaRPr lang="fr-FR" dirty="0"/>
          </a:p>
          <a:p>
            <a:pPr lvl="1"/>
            <a:r>
              <a:rPr lang="fr-FR" dirty="0" smtClean="0"/>
              <a:t>Conservation des coutumes « provinciales »?</a:t>
            </a:r>
          </a:p>
          <a:p>
            <a:pPr lvl="2"/>
            <a:r>
              <a:rPr lang="fr-FR" dirty="0" smtClean="0"/>
              <a:t>Ou :</a:t>
            </a:r>
          </a:p>
          <a:p>
            <a:pPr lvl="3"/>
            <a:r>
              <a:rPr lang="fr-FR" dirty="0"/>
              <a:t>Imposition de coutumes romaines</a:t>
            </a:r>
            <a:r>
              <a:rPr lang="fr-FR" dirty="0" smtClean="0"/>
              <a:t>?</a:t>
            </a:r>
          </a:p>
          <a:p>
            <a:pPr lvl="1"/>
            <a:r>
              <a:rPr lang="fr-FR" dirty="0" smtClean="0"/>
              <a:t>Conservation des moyens d’échange (troc ou monnaie)?</a:t>
            </a:r>
          </a:p>
          <a:p>
            <a:pPr lvl="2"/>
            <a:r>
              <a:rPr lang="fr-FR" dirty="0" smtClean="0"/>
              <a:t>Ou :</a:t>
            </a:r>
          </a:p>
          <a:p>
            <a:pPr lvl="3"/>
            <a:r>
              <a:rPr lang="fr-FR" dirty="0" smtClean="0"/>
              <a:t>Imposition de la monnaie romaine?</a:t>
            </a:r>
          </a:p>
          <a:p>
            <a:pPr lvl="1"/>
            <a:endParaRPr lang="fr-FR" dirty="0"/>
          </a:p>
          <a:p>
            <a:endParaRPr lang="fr-FR" dirty="0"/>
          </a:p>
          <a:p>
            <a:endParaRPr lang="fr-FR" dirty="0"/>
          </a:p>
        </p:txBody>
      </p:sp>
    </p:spTree>
    <p:extLst>
      <p:ext uri="{BB962C8B-B14F-4D97-AF65-F5344CB8AC3E}">
        <p14:creationId xmlns:p14="http://schemas.microsoft.com/office/powerpoint/2010/main" val="3630412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économique</a:t>
            </a:r>
            <a:endParaRPr lang="fr-FR" dirty="0"/>
          </a:p>
        </p:txBody>
      </p:sp>
      <p:sp>
        <p:nvSpPr>
          <p:cNvPr id="3" name="Espace réservé du contenu 2"/>
          <p:cNvSpPr>
            <a:spLocks noGrp="1"/>
          </p:cNvSpPr>
          <p:nvPr>
            <p:ph idx="1"/>
          </p:nvPr>
        </p:nvSpPr>
        <p:spPr/>
        <p:txBody>
          <a:bodyPr>
            <a:normAutofit/>
          </a:bodyPr>
          <a:lstStyle/>
          <a:p>
            <a:r>
              <a:rPr lang="fr-FR" dirty="0" smtClean="0"/>
              <a:t>Collecte de taxes :  comment?</a:t>
            </a:r>
          </a:p>
          <a:p>
            <a:r>
              <a:rPr lang="fr-FR" dirty="0" smtClean="0"/>
              <a:t>Organisation du commerce (</a:t>
            </a:r>
            <a:r>
              <a:rPr lang="fr-FR" dirty="0"/>
              <a:t>importations </a:t>
            </a:r>
            <a:r>
              <a:rPr lang="fr-FR" dirty="0" smtClean="0"/>
              <a:t>et exportations) avec Rome : comment?</a:t>
            </a:r>
          </a:p>
          <a:p>
            <a:r>
              <a:rPr lang="fr-FR" dirty="0" smtClean="0"/>
              <a:t>Organisation du commerce avec les autres provinces </a:t>
            </a:r>
            <a:r>
              <a:rPr lang="fr-FR" dirty="0"/>
              <a:t>: comment</a:t>
            </a:r>
            <a:r>
              <a:rPr lang="fr-FR" dirty="0" smtClean="0"/>
              <a:t>?</a:t>
            </a:r>
          </a:p>
          <a:p>
            <a:r>
              <a:rPr lang="fr-FR" dirty="0" smtClean="0"/>
              <a:t>Distribution de la monnaie</a:t>
            </a:r>
            <a:r>
              <a:rPr lang="is-IS" dirty="0" smtClean="0"/>
              <a:t>…romaine </a:t>
            </a:r>
            <a:r>
              <a:rPr lang="fr-FR" dirty="0"/>
              <a:t>: comment</a:t>
            </a:r>
            <a:r>
              <a:rPr lang="fr-FR" dirty="0" smtClean="0"/>
              <a:t>?</a:t>
            </a:r>
            <a:endParaRPr lang="is-IS" dirty="0" smtClean="0"/>
          </a:p>
          <a:p>
            <a:r>
              <a:rPr lang="fr-FR" dirty="0" smtClean="0"/>
              <a:t>P</a:t>
            </a:r>
            <a:r>
              <a:rPr lang="is-IS" dirty="0" smtClean="0"/>
              <a:t>aiement des infrastructures </a:t>
            </a:r>
            <a:r>
              <a:rPr lang="fr-FR" dirty="0"/>
              <a:t>: comment</a:t>
            </a:r>
            <a:r>
              <a:rPr lang="fr-FR" dirty="0" smtClean="0"/>
              <a:t>?</a:t>
            </a:r>
          </a:p>
          <a:p>
            <a:endParaRPr lang="fr-FR" dirty="0"/>
          </a:p>
        </p:txBody>
      </p:sp>
    </p:spTree>
    <p:extLst>
      <p:ext uri="{BB962C8B-B14F-4D97-AF65-F5344CB8AC3E}">
        <p14:creationId xmlns:p14="http://schemas.microsoft.com/office/powerpoint/2010/main" val="13320249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2</a:t>
            </a:r>
            <a:r>
              <a:rPr lang="fr-FR" sz="2800" dirty="0" smtClean="0"/>
              <a:t>. s’enrichir avec les richesses des pays conquis</a:t>
            </a:r>
            <a:endParaRPr lang="fr-FR" sz="2800" dirty="0"/>
          </a:p>
        </p:txBody>
      </p:sp>
      <p:sp>
        <p:nvSpPr>
          <p:cNvPr id="3" name="Espace réservé du contenu 2"/>
          <p:cNvSpPr>
            <a:spLocks noGrp="1"/>
          </p:cNvSpPr>
          <p:nvPr>
            <p:ph idx="1"/>
          </p:nvPr>
        </p:nvSpPr>
        <p:spPr/>
        <p:txBody>
          <a:bodyPr/>
          <a:lstStyle/>
          <a:p>
            <a:pPr marL="914400" lvl="2" indent="0">
              <a:buNone/>
            </a:pPr>
            <a:r>
              <a:rPr lang="fr-CA" sz="2000" dirty="0" smtClean="0"/>
              <a:t>Perception </a:t>
            </a:r>
            <a:r>
              <a:rPr lang="fr-CA" sz="2000" dirty="0"/>
              <a:t>taxes</a:t>
            </a:r>
          </a:p>
          <a:p>
            <a:pPr marL="914400" lvl="2" indent="0">
              <a:buNone/>
            </a:pPr>
            <a:r>
              <a:rPr lang="fr-CA" sz="2000" dirty="0"/>
              <a:t>Exploitations ressources naturelles</a:t>
            </a:r>
          </a:p>
          <a:p>
            <a:pPr marL="914400" lvl="2" indent="0">
              <a:buNone/>
            </a:pPr>
            <a:r>
              <a:rPr lang="fr-CA" sz="2000" dirty="0"/>
              <a:t>Acquisition </a:t>
            </a:r>
            <a:r>
              <a:rPr lang="fr-CA" sz="2000" dirty="0" smtClean="0"/>
              <a:t>d’esclaves</a:t>
            </a:r>
          </a:p>
          <a:p>
            <a:pPr marL="514350" lvl="1" indent="0">
              <a:buNone/>
            </a:pPr>
            <a:r>
              <a:rPr lang="fr-CA" sz="2000" dirty="0"/>
              <a:t>	</a:t>
            </a:r>
          </a:p>
          <a:p>
            <a:pPr indent="0">
              <a:buNone/>
            </a:pPr>
            <a:endParaRPr lang="fr-FR" dirty="0"/>
          </a:p>
        </p:txBody>
      </p:sp>
    </p:spTree>
    <p:extLst>
      <p:ext uri="{BB962C8B-B14F-4D97-AF65-F5344CB8AC3E}">
        <p14:creationId xmlns:p14="http://schemas.microsoft.com/office/powerpoint/2010/main" val="4242751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social </a:t>
            </a:r>
            <a:endParaRPr lang="fr-FR" dirty="0"/>
          </a:p>
        </p:txBody>
      </p:sp>
      <p:sp>
        <p:nvSpPr>
          <p:cNvPr id="3" name="Espace réservé du contenu 2"/>
          <p:cNvSpPr>
            <a:spLocks noGrp="1"/>
          </p:cNvSpPr>
          <p:nvPr>
            <p:ph idx="1"/>
          </p:nvPr>
        </p:nvSpPr>
        <p:spPr/>
        <p:txBody>
          <a:bodyPr/>
          <a:lstStyle/>
          <a:p>
            <a:r>
              <a:rPr lang="fr-FR" dirty="0" smtClean="0"/>
              <a:t>Organisation des classes sociales </a:t>
            </a:r>
            <a:r>
              <a:rPr lang="fr-FR" dirty="0"/>
              <a:t>: comment?</a:t>
            </a:r>
          </a:p>
          <a:p>
            <a:pPr indent="0">
              <a:buNone/>
            </a:pPr>
            <a:endParaRPr lang="fr-FR" dirty="0" smtClean="0"/>
          </a:p>
          <a:p>
            <a:endParaRPr lang="fr-FR" dirty="0"/>
          </a:p>
        </p:txBody>
      </p:sp>
    </p:spTree>
    <p:extLst>
      <p:ext uri="{BB962C8B-B14F-4D97-AF65-F5344CB8AC3E}">
        <p14:creationId xmlns:p14="http://schemas.microsoft.com/office/powerpoint/2010/main" val="1140850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culturel</a:t>
            </a:r>
            <a:endParaRPr lang="fr-FR" dirty="0"/>
          </a:p>
        </p:txBody>
      </p:sp>
      <p:sp>
        <p:nvSpPr>
          <p:cNvPr id="3" name="Espace réservé du contenu 2"/>
          <p:cNvSpPr>
            <a:spLocks noGrp="1"/>
          </p:cNvSpPr>
          <p:nvPr>
            <p:ph idx="1"/>
          </p:nvPr>
        </p:nvSpPr>
        <p:spPr/>
        <p:txBody>
          <a:bodyPr/>
          <a:lstStyle/>
          <a:p>
            <a:r>
              <a:rPr lang="fr-FR" dirty="0" smtClean="0"/>
              <a:t>Organisation des loisirs =</a:t>
            </a:r>
          </a:p>
          <a:p>
            <a:pPr lvl="1"/>
            <a:r>
              <a:rPr lang="fr-FR" dirty="0" smtClean="0"/>
              <a:t>Thermes</a:t>
            </a:r>
          </a:p>
          <a:p>
            <a:pPr lvl="1"/>
            <a:r>
              <a:rPr lang="fr-FR" dirty="0" smtClean="0"/>
              <a:t>Amphithéâtres</a:t>
            </a:r>
          </a:p>
          <a:p>
            <a:pPr lvl="1"/>
            <a:r>
              <a:rPr lang="fr-FR" dirty="0" smtClean="0"/>
              <a:t>Théâtres</a:t>
            </a:r>
          </a:p>
          <a:p>
            <a:pPr lvl="1"/>
            <a:r>
              <a:rPr lang="fr-FR" dirty="0" smtClean="0"/>
              <a:t>Temples</a:t>
            </a:r>
          </a:p>
          <a:p>
            <a:pPr lvl="1"/>
            <a:r>
              <a:rPr lang="fr-FR" dirty="0" smtClean="0"/>
              <a:t>Aqueducs</a:t>
            </a:r>
          </a:p>
          <a:p>
            <a:pPr lvl="1"/>
            <a:r>
              <a:rPr lang="fr-FR" dirty="0" smtClean="0"/>
              <a:t>Ponts</a:t>
            </a:r>
          </a:p>
          <a:p>
            <a:pPr lvl="1"/>
            <a:r>
              <a:rPr lang="fr-FR" dirty="0" smtClean="0"/>
              <a:t>Murailles</a:t>
            </a:r>
          </a:p>
          <a:p>
            <a:pPr lvl="1"/>
            <a:r>
              <a:rPr lang="is-IS" dirty="0" smtClean="0"/>
              <a:t>…</a:t>
            </a:r>
            <a:endParaRPr lang="fr-FR" dirty="0" smtClean="0"/>
          </a:p>
          <a:p>
            <a:pPr lvl="1"/>
            <a:endParaRPr lang="fr-FR" dirty="0"/>
          </a:p>
        </p:txBody>
      </p:sp>
    </p:spTree>
    <p:extLst>
      <p:ext uri="{BB962C8B-B14F-4D97-AF65-F5344CB8AC3E}">
        <p14:creationId xmlns:p14="http://schemas.microsoft.com/office/powerpoint/2010/main" val="4032368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politique</a:t>
            </a:r>
            <a:endParaRPr lang="fr-FR" dirty="0"/>
          </a:p>
        </p:txBody>
      </p:sp>
      <p:sp>
        <p:nvSpPr>
          <p:cNvPr id="3" name="Espace réservé du contenu 2"/>
          <p:cNvSpPr>
            <a:spLocks noGrp="1"/>
          </p:cNvSpPr>
          <p:nvPr>
            <p:ph idx="1"/>
          </p:nvPr>
        </p:nvSpPr>
        <p:spPr/>
        <p:txBody>
          <a:bodyPr/>
          <a:lstStyle/>
          <a:p>
            <a:r>
              <a:rPr lang="fr-FR" dirty="0" smtClean="0"/>
              <a:t>Organisation de l’administration:</a:t>
            </a:r>
          </a:p>
          <a:p>
            <a:pPr lvl="1"/>
            <a:r>
              <a:rPr lang="fr-FR" dirty="0" smtClean="0"/>
              <a:t>Gouverneur ou préteur</a:t>
            </a:r>
          </a:p>
          <a:p>
            <a:pPr lvl="1"/>
            <a:r>
              <a:rPr lang="fr-FR" dirty="0" smtClean="0"/>
              <a:t>Publicains et questeurs</a:t>
            </a:r>
          </a:p>
          <a:p>
            <a:pPr lvl="1"/>
            <a:r>
              <a:rPr lang="fr-FR" smtClean="0"/>
              <a:t>Décurions </a:t>
            </a:r>
            <a:endParaRPr lang="fr-FR" dirty="0" smtClean="0"/>
          </a:p>
          <a:p>
            <a:pPr lvl="1"/>
            <a:endParaRPr lang="fr-FR" dirty="0"/>
          </a:p>
        </p:txBody>
      </p:sp>
    </p:spTree>
    <p:extLst>
      <p:ext uri="{BB962C8B-B14F-4D97-AF65-F5344CB8AC3E}">
        <p14:creationId xmlns:p14="http://schemas.microsoft.com/office/powerpoint/2010/main" val="331596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La semaine prochaine:</a:t>
            </a:r>
            <a:br>
              <a:rPr lang="fr-FR" sz="2000" dirty="0" smtClean="0"/>
            </a:br>
            <a:r>
              <a:rPr lang="fr-FR" sz="2000" dirty="0" smtClean="0"/>
              <a:t>la fin </a:t>
            </a:r>
            <a:r>
              <a:rPr lang="fr-FR" sz="2000" smtClean="0"/>
              <a:t>du rêve romain</a:t>
            </a:r>
            <a:r>
              <a:rPr lang="fr-FR" sz="2000" dirty="0" smtClean="0"/>
              <a:t/>
            </a:r>
            <a:br>
              <a:rPr lang="fr-FR" sz="2000" dirty="0" smtClean="0"/>
            </a:br>
            <a:endParaRPr lang="fr-FR" sz="2000" dirty="0"/>
          </a:p>
        </p:txBody>
      </p:sp>
      <p:sp>
        <p:nvSpPr>
          <p:cNvPr id="3" name="Espace réservé du contenu 2"/>
          <p:cNvSpPr>
            <a:spLocks noGrp="1"/>
          </p:cNvSpPr>
          <p:nvPr>
            <p:ph idx="1"/>
          </p:nvPr>
        </p:nvSpPr>
        <p:spPr/>
        <p:txBody>
          <a:bodyPr/>
          <a:lstStyle/>
          <a:p>
            <a:r>
              <a:rPr lang="fr-FR" dirty="0" smtClean="0"/>
              <a:t>Comment un si grand empire a-t-il pu connaître une </a:t>
            </a:r>
            <a:r>
              <a:rPr lang="mr-IN" dirty="0" smtClean="0"/>
              <a:t>…</a:t>
            </a:r>
            <a:r>
              <a:rPr lang="fr-CA" dirty="0" smtClean="0"/>
              <a:t> </a:t>
            </a:r>
            <a:r>
              <a:rPr lang="fr-FR" dirty="0" smtClean="0"/>
              <a:t>fin?</a:t>
            </a:r>
            <a:endParaRPr lang="fr-FR" dirty="0"/>
          </a:p>
        </p:txBody>
      </p:sp>
    </p:spTree>
    <p:extLst>
      <p:ext uri="{BB962C8B-B14F-4D97-AF65-F5344CB8AC3E}">
        <p14:creationId xmlns:p14="http://schemas.microsoft.com/office/powerpoint/2010/main" val="110900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6-08-30 à 21.54.23.png"/>
          <p:cNvPicPr>
            <a:picLocks noGrp="1" noChangeAspect="1"/>
          </p:cNvPicPr>
          <p:nvPr>
            <p:ph idx="1"/>
          </p:nvPr>
        </p:nvPicPr>
        <p:blipFill>
          <a:blip r:embed="rId2" cstate="email">
            <a:extLst>
              <a:ext uri="{28A0092B-C50C-407E-A947-70E740481C1C}">
                <a14:useLocalDpi xmlns:a14="http://schemas.microsoft.com/office/drawing/2010/main"/>
              </a:ext>
            </a:extLst>
          </a:blip>
          <a:srcRect l="-4805" r="-4805"/>
          <a:stretch>
            <a:fillRect/>
          </a:stretch>
        </p:blipFill>
        <p:spPr>
          <a:xfrm>
            <a:off x="1173819" y="856348"/>
            <a:ext cx="6862676" cy="4767449"/>
          </a:xfrm>
        </p:spPr>
      </p:pic>
    </p:spTree>
    <p:extLst>
      <p:ext uri="{BB962C8B-B14F-4D97-AF65-F5344CB8AC3E}">
        <p14:creationId xmlns:p14="http://schemas.microsoft.com/office/powerpoint/2010/main" val="77259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2" algn="ctr" rtl="0">
              <a:spcBef>
                <a:spcPct val="0"/>
              </a:spcBef>
            </a:pPr>
            <a:r>
              <a:rPr lang="fr-FR" sz="3600" dirty="0"/>
              <a:t>3</a:t>
            </a:r>
            <a:r>
              <a:rPr lang="fr-FR" sz="3600" dirty="0" smtClean="0"/>
              <a:t>. Assurer la stabilité politique</a:t>
            </a:r>
            <a:endParaRPr lang="fr-FR" sz="3600" dirty="0"/>
          </a:p>
        </p:txBody>
      </p:sp>
      <p:sp>
        <p:nvSpPr>
          <p:cNvPr id="3" name="Espace réservé du contenu 2"/>
          <p:cNvSpPr>
            <a:spLocks noGrp="1"/>
          </p:cNvSpPr>
          <p:nvPr>
            <p:ph idx="1"/>
          </p:nvPr>
        </p:nvSpPr>
        <p:spPr>
          <a:xfrm>
            <a:off x="-104953" y="2438400"/>
            <a:ext cx="7877353" cy="3048001"/>
          </a:xfrm>
        </p:spPr>
        <p:txBody>
          <a:bodyPr>
            <a:normAutofit fontScale="92500" lnSpcReduction="20000"/>
          </a:bodyPr>
          <a:lstStyle/>
          <a:p>
            <a:pPr marL="1828800" lvl="4" indent="0">
              <a:buNone/>
            </a:pPr>
            <a:r>
              <a:rPr lang="fr-CA" sz="2400" dirty="0" smtClean="0"/>
              <a:t>Contrôler </a:t>
            </a:r>
            <a:r>
              <a:rPr lang="fr-CA" sz="2400" dirty="0"/>
              <a:t>la population conquise</a:t>
            </a:r>
          </a:p>
          <a:p>
            <a:pPr marL="1828800" lvl="4" indent="0">
              <a:buNone/>
            </a:pPr>
            <a:r>
              <a:rPr lang="fr-CA" sz="2400" dirty="0" smtClean="0"/>
              <a:t>Protéger et surveiller les </a:t>
            </a:r>
            <a:r>
              <a:rPr lang="fr-CA" sz="2400" dirty="0"/>
              <a:t>zones </a:t>
            </a:r>
            <a:r>
              <a:rPr lang="fr-CA" sz="2400" dirty="0" smtClean="0"/>
              <a:t>conquises</a:t>
            </a:r>
          </a:p>
          <a:p>
            <a:pPr marL="1828800" lvl="4" indent="0">
              <a:buNone/>
            </a:pPr>
            <a:r>
              <a:rPr lang="fr-CA" sz="2400" dirty="0"/>
              <a:t>	</a:t>
            </a:r>
            <a:r>
              <a:rPr lang="fr-CA" sz="2400" dirty="0" smtClean="0"/>
              <a:t>- 10 </a:t>
            </a:r>
            <a:r>
              <a:rPr lang="fr-CA" sz="2400" dirty="0"/>
              <a:t>000 km de frontières</a:t>
            </a:r>
            <a:r>
              <a:rPr lang="fr-CA" sz="2400" dirty="0" smtClean="0"/>
              <a:t>!</a:t>
            </a:r>
          </a:p>
          <a:p>
            <a:pPr marL="1828800" lvl="4" indent="0">
              <a:buNone/>
            </a:pPr>
            <a:r>
              <a:rPr lang="fr-CA" sz="2400" dirty="0"/>
              <a:t>	</a:t>
            </a:r>
            <a:r>
              <a:rPr lang="fr-CA" sz="2400" dirty="0" smtClean="0"/>
              <a:t>- 80 </a:t>
            </a:r>
            <a:r>
              <a:rPr lang="fr-CA" sz="2400" dirty="0" smtClean="0"/>
              <a:t>000-90 000 </a:t>
            </a:r>
            <a:r>
              <a:rPr lang="fr-CA" sz="2400" dirty="0" smtClean="0"/>
              <a:t>km de routes</a:t>
            </a:r>
            <a:r>
              <a:rPr lang="fr-CA" sz="2400" dirty="0" smtClean="0"/>
              <a:t>!</a:t>
            </a:r>
          </a:p>
          <a:p>
            <a:pPr marL="1828800" lvl="4" indent="0">
              <a:buNone/>
            </a:pPr>
            <a:r>
              <a:rPr lang="fr-CA" sz="2400" dirty="0"/>
              <a:t>	</a:t>
            </a:r>
            <a:r>
              <a:rPr lang="fr-CA" sz="2400" dirty="0" smtClean="0"/>
              <a:t>- routes maritimes à sécuriser des pirates</a:t>
            </a:r>
          </a:p>
          <a:p>
            <a:pPr marL="1828800" lvl="4" indent="0">
              <a:buNone/>
            </a:pPr>
            <a:r>
              <a:rPr lang="fr-CA" sz="2400" dirty="0"/>
              <a:t>	</a:t>
            </a:r>
            <a:r>
              <a:rPr lang="fr-CA" sz="2400" dirty="0"/>
              <a:t>	</a:t>
            </a:r>
            <a:r>
              <a:rPr lang="fr-CA" sz="2400" dirty="0" smtClean="0"/>
              <a:t>- Mers Méditerranée, Noire, Baltique</a:t>
            </a:r>
            <a:endParaRPr lang="fr-CA" sz="2400" dirty="0" smtClean="0"/>
          </a:p>
          <a:p>
            <a:pPr marL="1828800" lvl="4" indent="0">
              <a:buNone/>
            </a:pPr>
            <a:r>
              <a:rPr lang="fr-CA" sz="2400" dirty="0"/>
              <a:t>	</a:t>
            </a:r>
            <a:r>
              <a:rPr lang="fr-CA" sz="2400" dirty="0" smtClean="0"/>
              <a:t>- 60 </a:t>
            </a:r>
            <a:r>
              <a:rPr lang="fr-CA" sz="2400" dirty="0"/>
              <a:t>millions d’habitants : </a:t>
            </a:r>
            <a:r>
              <a:rPr lang="fr-CA" sz="2400" dirty="0" smtClean="0"/>
              <a:t>	</a:t>
            </a:r>
          </a:p>
          <a:p>
            <a:pPr marL="1828800" lvl="4" indent="0">
              <a:buNone/>
            </a:pPr>
            <a:r>
              <a:rPr lang="fr-CA" sz="2400" dirty="0"/>
              <a:t>	</a:t>
            </a:r>
            <a:r>
              <a:rPr lang="fr-CA" sz="2400" dirty="0" smtClean="0"/>
              <a:t>	coutumes </a:t>
            </a:r>
            <a:r>
              <a:rPr lang="fr-CA" sz="2400" dirty="0"/>
              <a:t>et valeurs différentes de </a:t>
            </a:r>
            <a:r>
              <a:rPr lang="fr-CA" sz="2400" dirty="0" smtClean="0"/>
              <a:t>		celles </a:t>
            </a:r>
            <a:r>
              <a:rPr lang="fr-CA" sz="2400" dirty="0"/>
              <a:t>des Romains.</a:t>
            </a:r>
          </a:p>
          <a:p>
            <a:endParaRPr lang="fr-FR" dirty="0"/>
          </a:p>
        </p:txBody>
      </p:sp>
    </p:spTree>
    <p:extLst>
      <p:ext uri="{BB962C8B-B14F-4D97-AF65-F5344CB8AC3E}">
        <p14:creationId xmlns:p14="http://schemas.microsoft.com/office/powerpoint/2010/main" val="167231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Capture d’écran 2016-02-19 à 20.18.59.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23925" y="776288"/>
            <a:ext cx="7351713" cy="5160962"/>
          </a:xfrm>
        </p:spPr>
      </p:pic>
    </p:spTree>
    <p:extLst>
      <p:ext uri="{BB962C8B-B14F-4D97-AF65-F5344CB8AC3E}">
        <p14:creationId xmlns:p14="http://schemas.microsoft.com/office/powerpoint/2010/main" val="412180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4</a:t>
            </a:r>
            <a:r>
              <a:rPr lang="fr-FR" dirty="0" smtClean="0"/>
              <a:t>. Assurer la cohésion sociale</a:t>
            </a:r>
            <a:endParaRPr lang="fr-FR" dirty="0"/>
          </a:p>
        </p:txBody>
      </p:sp>
      <p:sp>
        <p:nvSpPr>
          <p:cNvPr id="3" name="Espace réservé du contenu 2"/>
          <p:cNvSpPr>
            <a:spLocks noGrp="1"/>
          </p:cNvSpPr>
          <p:nvPr>
            <p:ph idx="1"/>
          </p:nvPr>
        </p:nvSpPr>
        <p:spPr>
          <a:xfrm>
            <a:off x="612339" y="2438400"/>
            <a:ext cx="7652429" cy="3048001"/>
          </a:xfrm>
        </p:spPr>
        <p:txBody>
          <a:bodyPr>
            <a:normAutofit fontScale="85000" lnSpcReduction="10000"/>
          </a:bodyPr>
          <a:lstStyle/>
          <a:p>
            <a:pPr marL="914400" lvl="2" indent="0">
              <a:buNone/>
            </a:pPr>
            <a:r>
              <a:rPr lang="fr-CA" sz="2400" dirty="0" smtClean="0"/>
              <a:t>Pour « romaniser » les peuples conquis:</a:t>
            </a:r>
          </a:p>
          <a:p>
            <a:pPr marL="914400" lvl="2" indent="0">
              <a:buNone/>
            </a:pPr>
            <a:r>
              <a:rPr lang="fr-CA" sz="2400" dirty="0" smtClean="0"/>
              <a:t> 	- fallait: imposer les </a:t>
            </a:r>
            <a:r>
              <a:rPr lang="fr-CA" sz="2400" dirty="0"/>
              <a:t>valeurs romaines </a:t>
            </a:r>
            <a:r>
              <a:rPr lang="fr-CA" sz="2400" dirty="0" smtClean="0"/>
              <a:t>:</a:t>
            </a:r>
          </a:p>
          <a:p>
            <a:pPr marL="914400" lvl="2" indent="0">
              <a:buNone/>
            </a:pPr>
            <a:r>
              <a:rPr lang="fr-CA" sz="2400" dirty="0"/>
              <a:t>	</a:t>
            </a:r>
            <a:r>
              <a:rPr lang="fr-CA" sz="2400" dirty="0" smtClean="0"/>
              <a:t>	-Religion</a:t>
            </a:r>
            <a:endParaRPr lang="fr-CA" sz="2400" dirty="0"/>
          </a:p>
          <a:p>
            <a:pPr marL="914400" lvl="2" indent="0">
              <a:buNone/>
            </a:pPr>
            <a:r>
              <a:rPr lang="fr-CA" sz="2400" dirty="0" smtClean="0"/>
              <a:t>		- institutions</a:t>
            </a:r>
          </a:p>
          <a:p>
            <a:pPr marL="914400" lvl="2" indent="0">
              <a:buNone/>
            </a:pPr>
            <a:r>
              <a:rPr lang="fr-CA" sz="2400" dirty="0"/>
              <a:t>	</a:t>
            </a:r>
            <a:r>
              <a:rPr lang="fr-CA" sz="2400" dirty="0" smtClean="0"/>
              <a:t>	- </a:t>
            </a:r>
            <a:r>
              <a:rPr lang="fr-CA" sz="2400" dirty="0" smtClean="0"/>
              <a:t>monnaie</a:t>
            </a:r>
          </a:p>
          <a:p>
            <a:pPr marL="914400" lvl="2" indent="0">
              <a:buNone/>
            </a:pPr>
            <a:r>
              <a:rPr lang="fr-CA" sz="2400" dirty="0"/>
              <a:t>	</a:t>
            </a:r>
            <a:r>
              <a:rPr lang="fr-CA" sz="2400" dirty="0" smtClean="0"/>
              <a:t>	- </a:t>
            </a:r>
            <a:r>
              <a:rPr lang="fr-CA" sz="2400" dirty="0" smtClean="0"/>
              <a:t>art </a:t>
            </a:r>
            <a:r>
              <a:rPr lang="fr-CA" sz="2400" dirty="0"/>
              <a:t>de </a:t>
            </a:r>
            <a:r>
              <a:rPr lang="fr-CA" sz="2400" dirty="0" smtClean="0"/>
              <a:t>vivre</a:t>
            </a:r>
          </a:p>
          <a:p>
            <a:pPr marL="914400" lvl="2" indent="0">
              <a:buNone/>
            </a:pPr>
            <a:r>
              <a:rPr lang="fr-CA" sz="2400" dirty="0"/>
              <a:t>	</a:t>
            </a:r>
            <a:r>
              <a:rPr lang="fr-CA" sz="2400" dirty="0" smtClean="0"/>
              <a:t>	- </a:t>
            </a:r>
            <a:r>
              <a:rPr lang="fr-CA" sz="2400" dirty="0" smtClean="0"/>
              <a:t>droit romain</a:t>
            </a:r>
          </a:p>
          <a:p>
            <a:pPr marL="914400" lvl="2" indent="0">
              <a:buNone/>
            </a:pPr>
            <a:r>
              <a:rPr lang="fr-CA" sz="2400" dirty="0"/>
              <a:t>	</a:t>
            </a:r>
            <a:r>
              <a:rPr lang="fr-CA" sz="2400" dirty="0" smtClean="0"/>
              <a:t>	- </a:t>
            </a:r>
            <a:r>
              <a:rPr lang="fr-CA" sz="2400" dirty="0" smtClean="0"/>
              <a:t>arts (architecture, sculpture, peinture, musique, thé</a:t>
            </a:r>
            <a:r>
              <a:rPr lang="fr-CA" sz="2400" dirty="0" smtClean="0"/>
              <a:t>âtre, littérature, 			 poésie, histoire</a:t>
            </a:r>
            <a:r>
              <a:rPr lang="mr-IN" sz="2400" dirty="0" smtClean="0"/>
              <a:t>…</a:t>
            </a:r>
            <a:r>
              <a:rPr lang="fr-CA" sz="2400" dirty="0" smtClean="0"/>
              <a:t>)</a:t>
            </a:r>
            <a:endParaRPr lang="fr-CA" sz="2400" dirty="0"/>
          </a:p>
          <a:p>
            <a:endParaRPr lang="fr-FR" dirty="0"/>
          </a:p>
        </p:txBody>
      </p:sp>
    </p:spTree>
    <p:extLst>
      <p:ext uri="{BB962C8B-B14F-4D97-AF65-F5344CB8AC3E}">
        <p14:creationId xmlns:p14="http://schemas.microsoft.com/office/powerpoint/2010/main" val="3917901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manis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romanisation.thmx</Template>
  <TotalTime>2774</TotalTime>
  <Words>2058</Words>
  <Application>Microsoft Macintosh PowerPoint</Application>
  <PresentationFormat>Présentation à l'écran (4:3)</PresentationFormat>
  <Paragraphs>290</Paragraphs>
  <Slides>53</Slides>
  <Notes>0</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romanisation</vt:lpstr>
      <vt:lpstr>Les rois du monde :   les Romains de l’Antiquité cours 5</vt:lpstr>
      <vt:lpstr>Pourquoi toutes ces traces dans les provinces romaines?</vt:lpstr>
      <vt:lpstr>1. Assurer la domination sur les pays conquis</vt:lpstr>
      <vt:lpstr>Présentation PowerPoint</vt:lpstr>
      <vt:lpstr>2. s’enrichir avec les richesses des pays conquis</vt:lpstr>
      <vt:lpstr>Présentation PowerPoint</vt:lpstr>
      <vt:lpstr>3. Assurer la stabilité politique</vt:lpstr>
      <vt:lpstr>Présentation PowerPoint</vt:lpstr>
      <vt:lpstr>4. Assurer la cohésion sociale</vt:lpstr>
      <vt:lpstr>Assurer la cohésion sociale</vt:lpstr>
      <vt:lpstr>Qui défrayaient les coûts de ces « traces »?</vt:lpstr>
      <vt:lpstr>L’état</vt:lpstr>
      <vt:lpstr>Les municipes</vt:lpstr>
      <vt:lpstr>Les colonies</vt:lpstr>
      <vt:lpstr>Municipes et Colonies romaines</vt:lpstr>
      <vt:lpstr>Construire à la romaine</vt:lpstr>
      <vt:lpstr>Vivre à la romaine</vt:lpstr>
      <vt:lpstr> Obtenir la citoyenneté romaine</vt:lpstr>
      <vt:lpstr>Les non citoyens</vt:lpstr>
      <vt:lpstr>La citoyenneté complète</vt:lpstr>
      <vt:lpstr>Citoyenneté romaine</vt:lpstr>
      <vt:lpstr>Patricienne et patricien</vt:lpstr>
      <vt:lpstr>Citoyenneté romaine</vt:lpstr>
      <vt:lpstr>Citoyenneté incomplète</vt:lpstr>
      <vt:lpstr>Plébéien </vt:lpstr>
      <vt:lpstr>Plébéiens: condamnés à rester minoritaires</vt:lpstr>
      <vt:lpstr>Revendications des citoyens…</vt:lpstr>
      <vt:lpstr>Revendications des plébéiens…</vt:lpstr>
      <vt:lpstr>Présentation PowerPoint</vt:lpstr>
      <vt:lpstr>Présentation PowerPoint</vt:lpstr>
      <vt:lpstr>Revendications des plébéiens</vt:lpstr>
      <vt:lpstr>Présentation PowerPoint</vt:lpstr>
      <vt:lpstr>L’impact de ces traces sur Rome</vt:lpstr>
      <vt:lpstr>L’impact sur Les habitants des cités…italiennes</vt:lpstr>
      <vt:lpstr>L’impact sur Les provinciaux</vt:lpstr>
      <vt:lpstr>L’impact sur Les pérégrins</vt:lpstr>
      <vt:lpstr>L’impact sur Les esclaves</vt:lpstr>
      <vt:lpstr>Importance des esclaves</vt:lpstr>
      <vt:lpstr>Révolte de spartacus</vt:lpstr>
      <vt:lpstr>Le traitement des esclaves</vt:lpstr>
      <vt:lpstr>Les esclaves…nos frères...</vt:lpstr>
      <vt:lpstr>Plan physique d’une colonie ou d’un municipe</vt:lpstr>
      <vt:lpstr>Présentation PowerPoint</vt:lpstr>
      <vt:lpstr>Présentation PowerPoint</vt:lpstr>
      <vt:lpstr>Présentation PowerPoint</vt:lpstr>
      <vt:lpstr>Imaginons une colonie</vt:lpstr>
      <vt:lpstr>Imaginons une colonie</vt:lpstr>
      <vt:lpstr>Imaginons une colonie</vt:lpstr>
      <vt:lpstr>Plan économique</vt:lpstr>
      <vt:lpstr>Plan social </vt:lpstr>
      <vt:lpstr>Plan culturel</vt:lpstr>
      <vt:lpstr>Plan politique</vt:lpstr>
      <vt:lpstr>La semaine prochaine: la fin du rêve romain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rois du monde :   les Romains de l’Antiquité cours 5</dc:title>
  <dc:creator>évaluateur texte</dc:creator>
  <cp:lastModifiedBy>évaluateur texte</cp:lastModifiedBy>
  <cp:revision>147</cp:revision>
  <dcterms:created xsi:type="dcterms:W3CDTF">2016-03-12T21:06:08Z</dcterms:created>
  <dcterms:modified xsi:type="dcterms:W3CDTF">2016-10-12T20:26:38Z</dcterms:modified>
</cp:coreProperties>
</file>