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312" r:id="rId4"/>
    <p:sldId id="258" r:id="rId5"/>
    <p:sldId id="273" r:id="rId6"/>
    <p:sldId id="289" r:id="rId7"/>
    <p:sldId id="274" r:id="rId8"/>
    <p:sldId id="259" r:id="rId9"/>
    <p:sldId id="295" r:id="rId10"/>
    <p:sldId id="297" r:id="rId11"/>
    <p:sldId id="260" r:id="rId12"/>
    <p:sldId id="302" r:id="rId13"/>
    <p:sldId id="303" r:id="rId14"/>
    <p:sldId id="304" r:id="rId15"/>
    <p:sldId id="305" r:id="rId16"/>
    <p:sldId id="306" r:id="rId17"/>
    <p:sldId id="307" r:id="rId18"/>
    <p:sldId id="308" r:id="rId19"/>
    <p:sldId id="309" r:id="rId20"/>
    <p:sldId id="310" r:id="rId21"/>
    <p:sldId id="311" r:id="rId22"/>
    <p:sldId id="298" r:id="rId23"/>
    <p:sldId id="299" r:id="rId24"/>
    <p:sldId id="300" r:id="rId25"/>
    <p:sldId id="301" r:id="rId26"/>
    <p:sldId id="294" r:id="rId27"/>
    <p:sldId id="282" r:id="rId28"/>
    <p:sldId id="263" r:id="rId29"/>
    <p:sldId id="264" r:id="rId30"/>
    <p:sldId id="271" r:id="rId31"/>
    <p:sldId id="276" r:id="rId32"/>
    <p:sldId id="275" r:id="rId33"/>
    <p:sldId id="290" r:id="rId34"/>
    <p:sldId id="291" r:id="rId35"/>
    <p:sldId id="292" r:id="rId36"/>
    <p:sldId id="270" r:id="rId37"/>
    <p:sldId id="266" r:id="rId38"/>
    <p:sldId id="272" r:id="rId39"/>
    <p:sldId id="277" r:id="rId40"/>
    <p:sldId id="269" r:id="rId41"/>
    <p:sldId id="261" r:id="rId42"/>
    <p:sldId id="262" r:id="rId43"/>
    <p:sldId id="293" r:id="rId44"/>
    <p:sldId id="278" r:id="rId45"/>
    <p:sldId id="279" r:id="rId46"/>
    <p:sldId id="283" r:id="rId47"/>
    <p:sldId id="281" r:id="rId48"/>
    <p:sldId id="287" r:id="rId49"/>
    <p:sldId id="288" r:id="rId50"/>
    <p:sldId id="284" r:id="rId51"/>
    <p:sldId id="286" r:id="rId52"/>
    <p:sldId id="285" r:id="rId5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20" y="-10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CA" smtClean="0"/>
              <a:t>Cliquez et modifiez le titre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91EC0770-3FEB-844A-9241-29BC8702F9BB}" type="datetimeFigureOut">
              <a:rPr lang="fr-FR" smtClean="0"/>
              <a:t>16-10-19</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874F3132-D5F3-524E-95D9-69BBDBA49666}"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91EC0770-3FEB-844A-9241-29BC8702F9BB}" type="datetimeFigureOut">
              <a:rPr lang="fr-FR" smtClean="0"/>
              <a:t>16-10-19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4F3132-D5F3-524E-95D9-69BBDBA49666}"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91EC0770-3FEB-844A-9241-29BC8702F9BB}" type="datetimeFigureOut">
              <a:rPr lang="fr-FR" smtClean="0"/>
              <a:t>16-10-19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4F3132-D5F3-524E-95D9-69BBDBA49666}"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graphiqu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CA" smtClean="0"/>
              <a:t>Cliquez et modifiez le titre</a:t>
            </a:r>
            <a:endParaRPr lang="fr-FR"/>
          </a:p>
        </p:txBody>
      </p:sp>
      <p:sp>
        <p:nvSpPr>
          <p:cNvPr id="3" name="Espace réservé du graphique SmartArt 2"/>
          <p:cNvSpPr>
            <a:spLocks noGrp="1"/>
          </p:cNvSpPr>
          <p:nvPr>
            <p:ph type="dgm" idx="1"/>
          </p:nvPr>
        </p:nvSpPr>
        <p:spPr>
          <a:xfrm>
            <a:off x="685800" y="1981200"/>
            <a:ext cx="7772400" cy="4114800"/>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F132B3-7DDA-4744-A28D-7E9BE387D5A9}" type="slidenum">
              <a:rPr lang="fr-FR"/>
              <a:pPr>
                <a:defRPr/>
              </a:pPr>
              <a:t>‹#›</a:t>
            </a:fld>
            <a:endParaRPr lang="fr-FR"/>
          </a:p>
        </p:txBody>
      </p:sp>
    </p:spTree>
    <p:extLst>
      <p:ext uri="{BB962C8B-B14F-4D97-AF65-F5344CB8AC3E}">
        <p14:creationId xmlns:p14="http://schemas.microsoft.com/office/powerpoint/2010/main" val="1063216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4DF1487-85CF-2947-9EB5-7C90321C5DAF}" type="slidenum">
              <a:rPr lang="fr-FR"/>
              <a:pPr>
                <a:defRPr/>
              </a:pPr>
              <a:t>‹#›</a:t>
            </a:fld>
            <a:endParaRPr lang="fr-FR"/>
          </a:p>
        </p:txBody>
      </p:sp>
    </p:spTree>
    <p:extLst>
      <p:ext uri="{BB962C8B-B14F-4D97-AF65-F5344CB8AC3E}">
        <p14:creationId xmlns:p14="http://schemas.microsoft.com/office/powerpoint/2010/main" val="56479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91EC0770-3FEB-844A-9241-29BC8702F9BB}" type="datetimeFigureOut">
              <a:rPr lang="fr-FR" smtClean="0"/>
              <a:t>16-10-19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4F3132-D5F3-524E-95D9-69BBDBA49666}" type="slidenum">
              <a:rPr lang="fr-FR" smtClean="0"/>
              <a:t>‹#›</a:t>
            </a:fld>
            <a:endParaRPr lang="fr-F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EC0770-3FEB-844A-9241-29BC8702F9BB}" type="datetimeFigureOut">
              <a:rPr lang="fr-FR" smtClean="0"/>
              <a:t>16-10-19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4F3132-D5F3-524E-95D9-69BBDBA49666}"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91EC0770-3FEB-844A-9241-29BC8702F9BB}" type="datetimeFigureOut">
              <a:rPr lang="fr-FR" smtClean="0"/>
              <a:t>16-10-19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4F3132-D5F3-524E-95D9-69BBDBA49666}"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91EC0770-3FEB-844A-9241-29BC8702F9BB}" type="datetimeFigureOut">
              <a:rPr lang="fr-FR" smtClean="0"/>
              <a:t>16-10-19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74F3132-D5F3-524E-95D9-69BBDBA4966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91EC0770-3FEB-844A-9241-29BC8702F9BB}" type="datetimeFigureOut">
              <a:rPr lang="fr-FR" smtClean="0"/>
              <a:t>16-10-19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74F3132-D5F3-524E-95D9-69BBDBA49666}"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EC0770-3FEB-844A-9241-29BC8702F9BB}" type="datetimeFigureOut">
              <a:rPr lang="fr-FR" smtClean="0"/>
              <a:t>16-10-19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4F3132-D5F3-524E-95D9-69BBDBA4966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91EC0770-3FEB-844A-9241-29BC8702F9BB}" type="datetimeFigureOut">
              <a:rPr lang="fr-FR" smtClean="0"/>
              <a:t>16-10-19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4F3132-D5F3-524E-95D9-69BBDBA49666}"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91EC0770-3FEB-844A-9241-29BC8702F9BB}" type="datetimeFigureOut">
              <a:rPr lang="fr-FR" smtClean="0"/>
              <a:t>16-10-19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4F3132-D5F3-524E-95D9-69BBDBA4966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CA"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1EC0770-3FEB-844A-9241-29BC8702F9BB}" type="datetimeFigureOut">
              <a:rPr lang="fr-FR" smtClean="0"/>
              <a:t>16-10-19</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74F3132-D5F3-524E-95D9-69BBDBA49666}"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Document_Microsoft_Word_97_-_20041.doc"/><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Document_Microsoft_Word_97_-_20042.doc"/><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Document_Microsoft_Word_97_-_20043.doc"/><Relationship Id="rId5"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fr.wikipedia.org/wiki/Liste_des_monuments_de_la_Rome_antique" TargetMode="External"/><Relationship Id="rId4" Type="http://schemas.openxmlformats.org/officeDocument/2006/relationships/hyperlink" Target="https://fr.wikipedia.org/wiki/Portail:Rome_antique" TargetMode="External"/><Relationship Id="rId5" Type="http://schemas.openxmlformats.org/officeDocument/2006/relationships/hyperlink" Target="http://www.anticopedie.fr/mondes/mondes-fr/rome-sites.html" TargetMode="External"/><Relationship Id="rId1" Type="http://schemas.openxmlformats.org/officeDocument/2006/relationships/slideLayout" Target="../slideLayouts/slideLayout2.xml"/><Relationship Id="rId2" Type="http://schemas.openxmlformats.org/officeDocument/2006/relationships/hyperlink" Target="https://fr.wikipedia.org/wiki/Liste_de_monuments_romai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sz="2400" dirty="0"/>
              <a:t>Les rois du monde :  </a:t>
            </a:r>
            <a:br>
              <a:rPr lang="fr-CA" sz="2400" dirty="0"/>
            </a:br>
            <a:r>
              <a:rPr lang="fr-CA" sz="2400" dirty="0"/>
              <a:t>les Romains de l’Antiquité</a:t>
            </a:r>
            <a:br>
              <a:rPr lang="fr-CA" sz="2400" dirty="0"/>
            </a:br>
            <a:r>
              <a:rPr lang="fr-CA" sz="2400" dirty="0"/>
              <a:t>cours </a:t>
            </a:r>
            <a:r>
              <a:rPr lang="fr-CA" sz="2400" dirty="0" smtClean="0"/>
              <a:t>6</a:t>
            </a:r>
            <a:endParaRPr lang="fr-FR" sz="2400" dirty="0"/>
          </a:p>
        </p:txBody>
      </p:sp>
      <p:sp>
        <p:nvSpPr>
          <p:cNvPr id="3" name="Sous-titre 2"/>
          <p:cNvSpPr>
            <a:spLocks noGrp="1"/>
          </p:cNvSpPr>
          <p:nvPr>
            <p:ph type="subTitle" idx="1"/>
          </p:nvPr>
        </p:nvSpPr>
        <p:spPr/>
        <p:txBody>
          <a:bodyPr>
            <a:normAutofit fontScale="70000" lnSpcReduction="20000"/>
          </a:bodyPr>
          <a:lstStyle/>
          <a:p>
            <a:r>
              <a:rPr lang="fr-FR" dirty="0"/>
              <a:t>Luc Guay, </a:t>
            </a:r>
            <a:r>
              <a:rPr lang="fr-FR" dirty="0" err="1"/>
              <a:t>Ph.D</a:t>
            </a:r>
            <a:r>
              <a:rPr lang="fr-FR" dirty="0"/>
              <a:t> didactique de l’histoire</a:t>
            </a:r>
          </a:p>
          <a:p>
            <a:r>
              <a:rPr lang="fr-FR" dirty="0"/>
              <a:t>UTA, automne 2016</a:t>
            </a:r>
          </a:p>
          <a:p>
            <a:endParaRPr lang="fr-FR" dirty="0"/>
          </a:p>
        </p:txBody>
      </p:sp>
    </p:spTree>
    <p:extLst>
      <p:ext uri="{BB962C8B-B14F-4D97-AF65-F5344CB8AC3E}">
        <p14:creationId xmlns:p14="http://schemas.microsoft.com/office/powerpoint/2010/main" val="336222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defRPr/>
            </a:pPr>
            <a:r>
              <a:rPr lang="fr-FR" smtClean="0">
                <a:cs typeface="+mj-cs"/>
              </a:rPr>
              <a:t>2 grandes divisions de l</a:t>
            </a:r>
            <a:r>
              <a:rPr lang="ja-JP" altLang="fr-FR" smtClean="0">
                <a:latin typeface="Arial"/>
                <a:cs typeface="+mj-cs"/>
              </a:rPr>
              <a:t>’</a:t>
            </a:r>
            <a:r>
              <a:rPr lang="fr-FR" smtClean="0">
                <a:cs typeface="+mj-cs"/>
              </a:rPr>
              <a:t>Empire</a:t>
            </a:r>
          </a:p>
        </p:txBody>
      </p:sp>
      <p:graphicFrame>
        <p:nvGraphicFramePr>
          <p:cNvPr id="41986" name="Object 3"/>
          <p:cNvGraphicFramePr>
            <a:graphicFrameLocks noGrp="1" noChangeAspect="1"/>
          </p:cNvGraphicFramePr>
          <p:nvPr>
            <p:ph type="dgm" idx="1"/>
            <p:extLst>
              <p:ext uri="{D42A27DB-BD31-4B8C-83A1-F6EECF244321}">
                <p14:modId xmlns:p14="http://schemas.microsoft.com/office/powerpoint/2010/main" val="3507347951"/>
              </p:ext>
            </p:extLst>
          </p:nvPr>
        </p:nvGraphicFramePr>
        <p:xfrm>
          <a:off x="782471" y="1752600"/>
          <a:ext cx="7688960" cy="4357077"/>
        </p:xfrm>
        <a:graphic>
          <a:graphicData uri="http://schemas.openxmlformats.org/presentationml/2006/ole">
            <mc:AlternateContent xmlns:mc="http://schemas.openxmlformats.org/markup-compatibility/2006">
              <mc:Choice xmlns:v="urn:schemas-microsoft-com:vml" Requires="v">
                <p:oleObj spid="_x0000_s6171" name="Microsoft Organigramme hiérarchique" r:id="rId3" imgW="34467800" imgH="19532600" progId="MSOrgChart.2">
                  <p:embed followColorScheme="full"/>
                </p:oleObj>
              </mc:Choice>
              <mc:Fallback>
                <p:oleObj name="Microsoft Organigramme hiérarchique" r:id="rId3" imgW="34467800" imgH="195326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1" y="1752600"/>
                        <a:ext cx="7688960" cy="43570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51862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crises politiques</a:t>
            </a:r>
            <a:endParaRPr lang="fr-FR" dirty="0"/>
          </a:p>
        </p:txBody>
      </p:sp>
      <p:sp>
        <p:nvSpPr>
          <p:cNvPr id="3" name="Espace réservé du contenu 2"/>
          <p:cNvSpPr>
            <a:spLocks noGrp="1"/>
          </p:cNvSpPr>
          <p:nvPr>
            <p:ph idx="1"/>
          </p:nvPr>
        </p:nvSpPr>
        <p:spPr/>
        <p:txBody>
          <a:bodyPr>
            <a:normAutofit/>
          </a:bodyPr>
          <a:lstStyle/>
          <a:p>
            <a:pPr lvl="2"/>
            <a:r>
              <a:rPr lang="fr-FR" sz="2400" dirty="0"/>
              <a:t>le morcellement de l’Empire s’effectua peu à peu</a:t>
            </a:r>
            <a:endParaRPr lang="fr-CA" sz="2400" dirty="0"/>
          </a:p>
          <a:p>
            <a:pPr lvl="2"/>
            <a:r>
              <a:rPr lang="fr-FR" sz="2400" dirty="0"/>
              <a:t>de 235 à 284, il y eut 26 empereurs…</a:t>
            </a:r>
            <a:endParaRPr lang="fr-CA" sz="2400" dirty="0"/>
          </a:p>
          <a:p>
            <a:pPr lvl="2"/>
            <a:r>
              <a:rPr lang="fr-FR" sz="2400" dirty="0"/>
              <a:t>en 260, l’empereur Valérien a même été fait prisonnier et tué en Perse</a:t>
            </a:r>
            <a:r>
              <a:rPr lang="fr-FR" sz="2400" dirty="0" smtClean="0"/>
              <a:t>!</a:t>
            </a:r>
          </a:p>
          <a:p>
            <a:pPr lvl="2"/>
            <a:r>
              <a:rPr lang="fr-FR" sz="2400" dirty="0" smtClean="0"/>
              <a:t>Quelques « exemples » d’empereurs</a:t>
            </a:r>
            <a:r>
              <a:rPr lang="mr-IN" sz="2400" dirty="0" smtClean="0"/>
              <a:t>…</a:t>
            </a:r>
            <a:r>
              <a:rPr lang="fr-CA" sz="2400" dirty="0" smtClean="0"/>
              <a:t>assassinés:</a:t>
            </a:r>
            <a:endParaRPr lang="fr-CA" sz="2400" dirty="0"/>
          </a:p>
        </p:txBody>
      </p:sp>
    </p:spTree>
    <p:extLst>
      <p:ext uri="{BB962C8B-B14F-4D97-AF65-F5344CB8AC3E}">
        <p14:creationId xmlns:p14="http://schemas.microsoft.com/office/powerpoint/2010/main" val="39788206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caligula</a:t>
            </a:r>
            <a:endParaRPr lang="fr-FR" dirty="0"/>
          </a:p>
        </p:txBody>
      </p:sp>
      <p:sp>
        <p:nvSpPr>
          <p:cNvPr id="3" name="Espace réservé du contenu 2"/>
          <p:cNvSpPr>
            <a:spLocks noGrp="1"/>
          </p:cNvSpPr>
          <p:nvPr>
            <p:ph idx="1"/>
          </p:nvPr>
        </p:nvSpPr>
        <p:spPr>
          <a:xfrm>
            <a:off x="1371600" y="2438400"/>
            <a:ext cx="4489938" cy="3048001"/>
          </a:xfrm>
        </p:spPr>
        <p:txBody>
          <a:bodyPr/>
          <a:lstStyle/>
          <a:p>
            <a:r>
              <a:rPr lang="fr-FR" dirty="0" smtClean="0"/>
              <a:t>Fit assassiner plusieurs personnages qui n’avaient pas appuyé sa « candidature » auprès de son prédécesseur Tibère</a:t>
            </a:r>
            <a:r>
              <a:rPr lang="mr-IN" dirty="0" smtClean="0"/>
              <a:t>…</a:t>
            </a:r>
            <a:endParaRPr lang="fr-CA" dirty="0" smtClean="0"/>
          </a:p>
          <a:p>
            <a:r>
              <a:rPr lang="fr-CA" dirty="0" smtClean="0"/>
              <a:t>Devint empereur en 37</a:t>
            </a:r>
          </a:p>
          <a:p>
            <a:r>
              <a:rPr lang="fr-CA" dirty="0" smtClean="0"/>
              <a:t>Fut assassiné par sa garde prétorienne en 41</a:t>
            </a:r>
          </a:p>
          <a:p>
            <a:r>
              <a:rPr lang="fr-CA" dirty="0" smtClean="0"/>
              <a:t>Mort à l’âge de 28 ans.</a:t>
            </a:r>
            <a:endParaRPr lang="fr-FR" dirty="0"/>
          </a:p>
        </p:txBody>
      </p:sp>
      <p:pic>
        <p:nvPicPr>
          <p:cNvPr id="4" name="Picture 8" descr="6289.JPG                                                       00084D2CMacintosh HD                   7C26334F:"/>
          <p:cNvPicPr>
            <a:picLocks noGrp="1"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7095" y="2695331"/>
            <a:ext cx="16573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24363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claude</a:t>
            </a:r>
            <a:endParaRPr lang="fr-FR" dirty="0"/>
          </a:p>
        </p:txBody>
      </p:sp>
      <p:sp>
        <p:nvSpPr>
          <p:cNvPr id="3" name="Espace réservé du contenu 2"/>
          <p:cNvSpPr>
            <a:spLocks noGrp="1"/>
          </p:cNvSpPr>
          <p:nvPr>
            <p:ph idx="1"/>
          </p:nvPr>
        </p:nvSpPr>
        <p:spPr>
          <a:xfrm>
            <a:off x="1371600" y="2438400"/>
            <a:ext cx="5278254" cy="3048001"/>
          </a:xfrm>
        </p:spPr>
        <p:txBody>
          <a:bodyPr>
            <a:normAutofit fontScale="85000" lnSpcReduction="20000"/>
          </a:bodyPr>
          <a:lstStyle/>
          <a:p>
            <a:r>
              <a:rPr lang="fr-FR" dirty="0" smtClean="0"/>
              <a:t>Succéda à Caligula en 41 son neveu à l’âge de 51 ans grâce à l’appui de la garde prétorienne et du Sénat;</a:t>
            </a:r>
          </a:p>
          <a:p>
            <a:r>
              <a:rPr lang="fr-FR" dirty="0" smtClean="0"/>
              <a:t>Bon administrateur</a:t>
            </a:r>
          </a:p>
          <a:p>
            <a:r>
              <a:rPr lang="fr-FR" dirty="0" smtClean="0"/>
              <a:t>Son fils </a:t>
            </a:r>
            <a:r>
              <a:rPr lang="fr-FR" dirty="0" err="1" smtClean="0"/>
              <a:t>Britanicus</a:t>
            </a:r>
            <a:r>
              <a:rPr lang="fr-FR" dirty="0" smtClean="0"/>
              <a:t> devait lui succéder</a:t>
            </a:r>
            <a:r>
              <a:rPr lang="mr-IN" dirty="0" smtClean="0"/>
              <a:t>…</a:t>
            </a:r>
            <a:endParaRPr lang="fr-CA" dirty="0" smtClean="0"/>
          </a:p>
          <a:p>
            <a:r>
              <a:rPr lang="fr-CA" dirty="0" smtClean="0"/>
              <a:t>Épousa en 49 sa seconde épouse, </a:t>
            </a:r>
            <a:r>
              <a:rPr lang="fr-CA" dirty="0" err="1" smtClean="0"/>
              <a:t>Agripine</a:t>
            </a:r>
            <a:r>
              <a:rPr lang="fr-CA" dirty="0" smtClean="0"/>
              <a:t> avait un fils, Néron qu’elle fit adopter par Claude</a:t>
            </a:r>
          </a:p>
          <a:p>
            <a:r>
              <a:rPr lang="fr-CA" dirty="0" err="1" smtClean="0"/>
              <a:t>Agripine</a:t>
            </a:r>
            <a:r>
              <a:rPr lang="fr-CA" dirty="0" smtClean="0"/>
              <a:t> fit empoisonner Claude en 54, </a:t>
            </a:r>
          </a:p>
          <a:p>
            <a:r>
              <a:rPr lang="fr-CA" dirty="0" smtClean="0"/>
              <a:t>Néron fit empoisonner </a:t>
            </a:r>
            <a:r>
              <a:rPr lang="fr-CA" dirty="0" err="1" smtClean="0"/>
              <a:t>Britanicus</a:t>
            </a:r>
            <a:r>
              <a:rPr lang="fr-CA" dirty="0" smtClean="0"/>
              <a:t> 4 mois plus tard</a:t>
            </a:r>
          </a:p>
          <a:p>
            <a:r>
              <a:rPr lang="fr-CA" dirty="0" smtClean="0"/>
              <a:t>Néron devint empereur</a:t>
            </a:r>
            <a:r>
              <a:rPr lang="mr-IN" dirty="0" smtClean="0"/>
              <a:t>…</a:t>
            </a:r>
            <a:endParaRPr lang="fr-FR" dirty="0"/>
          </a:p>
        </p:txBody>
      </p:sp>
      <p:pic>
        <p:nvPicPr>
          <p:cNvPr id="5" name="Picture 13" descr="8840.JPG                                                       00084D2CMacintosh HD                   7C26334F:"/>
          <p:cNvPicPr>
            <a:picLocks noGrp="1"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153363">
            <a:off x="6134305" y="2993318"/>
            <a:ext cx="2611424" cy="17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01507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néron</a:t>
            </a:r>
            <a:endParaRPr lang="fr-FR" dirty="0"/>
          </a:p>
        </p:txBody>
      </p:sp>
      <p:sp>
        <p:nvSpPr>
          <p:cNvPr id="5" name="Espace réservé du contenu 4"/>
          <p:cNvSpPr>
            <a:spLocks noGrp="1"/>
          </p:cNvSpPr>
          <p:nvPr>
            <p:ph idx="1"/>
          </p:nvPr>
        </p:nvSpPr>
        <p:spPr>
          <a:xfrm>
            <a:off x="762000" y="2438400"/>
            <a:ext cx="5802923" cy="3315677"/>
          </a:xfrm>
        </p:spPr>
        <p:txBody>
          <a:bodyPr>
            <a:normAutofit fontScale="77500" lnSpcReduction="20000"/>
          </a:bodyPr>
          <a:lstStyle/>
          <a:p>
            <a:r>
              <a:rPr lang="fr-FR" dirty="0" smtClean="0"/>
              <a:t>Succède à Claude en 54 (il a 17 ans) grâce aux bons soins de sa mère </a:t>
            </a:r>
            <a:r>
              <a:rPr lang="fr-FR" dirty="0" err="1" smtClean="0"/>
              <a:t>Agripine</a:t>
            </a:r>
            <a:r>
              <a:rPr lang="fr-FR" dirty="0" smtClean="0"/>
              <a:t>;</a:t>
            </a:r>
          </a:p>
          <a:p>
            <a:r>
              <a:rPr lang="fr-FR" dirty="0" smtClean="0"/>
              <a:t>Fit assassiner sa mère en 59</a:t>
            </a:r>
          </a:p>
          <a:p>
            <a:r>
              <a:rPr lang="fr-FR" dirty="0" smtClean="0"/>
              <a:t>Il aurait commandité l’incendie de Rome (en 64) et accusa les chrétiens d’en être les auteurs</a:t>
            </a:r>
          </a:p>
          <a:p>
            <a:r>
              <a:rPr lang="fr-FR" dirty="0" smtClean="0"/>
              <a:t>Fit édifier un immense palais (Maison Dorée)</a:t>
            </a:r>
          </a:p>
          <a:p>
            <a:r>
              <a:rPr lang="fr-FR" dirty="0" smtClean="0"/>
              <a:t>Fut démis par le Sénat qui le condamna en 68 à mort: préféra se tuer lui-même</a:t>
            </a:r>
          </a:p>
          <a:p>
            <a:r>
              <a:rPr lang="fr-FR" dirty="0" smtClean="0"/>
              <a:t>Sénat le « maudit »</a:t>
            </a:r>
          </a:p>
          <a:p>
            <a:r>
              <a:rPr lang="fr-FR" dirty="0" smtClean="0"/>
              <a:t>Cette année-là: 4 empereurs se suivirent</a:t>
            </a:r>
            <a:r>
              <a:rPr lang="mr-IN" dirty="0" smtClean="0"/>
              <a:t>…</a:t>
            </a:r>
            <a:endParaRPr lang="fr-FR" dirty="0"/>
          </a:p>
        </p:txBody>
      </p:sp>
      <p:pic>
        <p:nvPicPr>
          <p:cNvPr id="6" name="Picture 7" descr=" neron.jpg                                                      00084D2CMacintosh HD                   7C26334F:"/>
          <p:cNvPicPr>
            <a:picLocks noChangeAspect="1" noChangeArrowheads="1"/>
          </p:cNvPicPr>
          <p:nvPr/>
        </p:nvPicPr>
        <p:blipFill>
          <a:blip r:embed="rId2" cstate="email">
            <a:extLst>
              <a:ext uri="{28A0092B-C50C-407E-A947-70E740481C1C}">
                <a14:useLocalDpi xmlns:a14="http://schemas.microsoft.com/office/drawing/2010/main"/>
              </a:ext>
            </a:extLst>
          </a:blip>
          <a:srcRect l="-79231" r="-79231"/>
          <a:stretch>
            <a:fillRect/>
          </a:stretch>
        </p:blipFill>
        <p:spPr bwMode="auto">
          <a:xfrm>
            <a:off x="4913923" y="2920349"/>
            <a:ext cx="5388708" cy="256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85989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domitien</a:t>
            </a:r>
            <a:endParaRPr lang="fr-FR" dirty="0"/>
          </a:p>
        </p:txBody>
      </p:sp>
      <p:sp>
        <p:nvSpPr>
          <p:cNvPr id="3" name="Espace réservé du contenu 2"/>
          <p:cNvSpPr>
            <a:spLocks noGrp="1"/>
          </p:cNvSpPr>
          <p:nvPr>
            <p:ph idx="1"/>
          </p:nvPr>
        </p:nvSpPr>
        <p:spPr>
          <a:xfrm>
            <a:off x="840154" y="2438400"/>
            <a:ext cx="5597769" cy="3048001"/>
          </a:xfrm>
        </p:spPr>
        <p:txBody>
          <a:bodyPr>
            <a:normAutofit fontScale="92500" lnSpcReduction="10000"/>
          </a:bodyPr>
          <a:lstStyle/>
          <a:p>
            <a:r>
              <a:rPr lang="fr-FR" dirty="0" smtClean="0"/>
              <a:t>Fils de Vespasien, frère de Titus, il leur succéda</a:t>
            </a:r>
          </a:p>
          <a:p>
            <a:r>
              <a:rPr lang="fr-FR" dirty="0" smtClean="0"/>
              <a:t>Il aurait éliminé Titus qui a régné 2 ans</a:t>
            </a:r>
            <a:r>
              <a:rPr lang="mr-IN" dirty="0" smtClean="0"/>
              <a:t>…</a:t>
            </a:r>
            <a:endParaRPr lang="fr-CA" dirty="0" smtClean="0"/>
          </a:p>
          <a:p>
            <a:r>
              <a:rPr lang="fr-CA" dirty="0" smtClean="0"/>
              <a:t>Fit assassiner plusieurs sénateurs et des proches de sa famille</a:t>
            </a:r>
          </a:p>
          <a:p>
            <a:r>
              <a:rPr lang="fr-CA" dirty="0" smtClean="0"/>
              <a:t>A réorganisé Rome et fit construire plusieurs édifices pour l’embellir</a:t>
            </a:r>
          </a:p>
          <a:p>
            <a:r>
              <a:rPr lang="fr-CA" dirty="0" smtClean="0"/>
              <a:t>Fut assassiné en 96 par son secrétaire et sa garde prétorienne</a:t>
            </a:r>
          </a:p>
          <a:p>
            <a:r>
              <a:rPr lang="fr-CA" dirty="0" smtClean="0"/>
              <a:t>Fut « maudit » par le Sénat.</a:t>
            </a:r>
            <a:endParaRPr lang="fr-FR" dirty="0"/>
          </a:p>
        </p:txBody>
      </p:sp>
      <p:pic>
        <p:nvPicPr>
          <p:cNvPr id="4" name="Image 3" descr="domitie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5880" y="2276230"/>
            <a:ext cx="2251285" cy="2833077"/>
          </a:xfrm>
          <a:prstGeom prst="rect">
            <a:avLst/>
          </a:prstGeom>
        </p:spPr>
      </p:pic>
    </p:spTree>
    <p:extLst>
      <p:ext uri="{BB962C8B-B14F-4D97-AF65-F5344CB8AC3E}">
        <p14:creationId xmlns:p14="http://schemas.microsoft.com/office/powerpoint/2010/main" val="232340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commode</a:t>
            </a:r>
            <a:endParaRPr lang="fr-FR" dirty="0"/>
          </a:p>
        </p:txBody>
      </p:sp>
      <p:sp>
        <p:nvSpPr>
          <p:cNvPr id="3" name="Espace réservé du contenu 2"/>
          <p:cNvSpPr>
            <a:spLocks noGrp="1"/>
          </p:cNvSpPr>
          <p:nvPr>
            <p:ph idx="1"/>
          </p:nvPr>
        </p:nvSpPr>
        <p:spPr>
          <a:xfrm>
            <a:off x="810846" y="2438400"/>
            <a:ext cx="5548923" cy="3048001"/>
          </a:xfrm>
        </p:spPr>
        <p:txBody>
          <a:bodyPr>
            <a:normAutofit fontScale="92500"/>
          </a:bodyPr>
          <a:lstStyle/>
          <a:p>
            <a:r>
              <a:rPr lang="fr-FR" dirty="0" smtClean="0"/>
              <a:t>Fils de Marc-Aurèle, le dernier des 5 « grands empereurs »</a:t>
            </a:r>
          </a:p>
          <a:p>
            <a:r>
              <a:rPr lang="fr-FR" dirty="0" smtClean="0"/>
              <a:t>Fit assassiner plusieurs personnages de sa famille par crainte d’être renversé par eux</a:t>
            </a:r>
            <a:r>
              <a:rPr lang="mr-IN" dirty="0" smtClean="0"/>
              <a:t>…</a:t>
            </a:r>
            <a:endParaRPr lang="fr-CA" dirty="0" smtClean="0"/>
          </a:p>
          <a:p>
            <a:r>
              <a:rPr lang="fr-CA" dirty="0" smtClean="0"/>
              <a:t>Fut étranglé en 192 par son esclave qui l’entraînait au combat!</a:t>
            </a:r>
          </a:p>
          <a:p>
            <a:r>
              <a:rPr lang="fr-CA" dirty="0" smtClean="0"/>
              <a:t>Fut « maudit » par le Sénat</a:t>
            </a:r>
          </a:p>
          <a:p>
            <a:r>
              <a:rPr lang="fr-CA" dirty="0" smtClean="0"/>
              <a:t>La même année, 4 prétendants au poste se firent assassiner</a:t>
            </a:r>
            <a:r>
              <a:rPr lang="mr-IN" dirty="0" smtClean="0"/>
              <a:t>…</a:t>
            </a:r>
            <a:endParaRPr lang="fr-FR" dirty="0"/>
          </a:p>
        </p:txBody>
      </p:sp>
      <p:pic>
        <p:nvPicPr>
          <p:cNvPr id="4" name="Image 3" descr="commo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9769" y="2313425"/>
            <a:ext cx="2657231" cy="3319123"/>
          </a:xfrm>
          <a:prstGeom prst="rect">
            <a:avLst/>
          </a:prstGeom>
        </p:spPr>
      </p:pic>
    </p:spTree>
    <p:extLst>
      <p:ext uri="{BB962C8B-B14F-4D97-AF65-F5344CB8AC3E}">
        <p14:creationId xmlns:p14="http://schemas.microsoft.com/office/powerpoint/2010/main" val="98690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geta</a:t>
            </a:r>
            <a:endParaRPr lang="fr-FR" dirty="0"/>
          </a:p>
        </p:txBody>
      </p:sp>
      <p:sp>
        <p:nvSpPr>
          <p:cNvPr id="3" name="Espace réservé du contenu 2"/>
          <p:cNvSpPr>
            <a:spLocks noGrp="1"/>
          </p:cNvSpPr>
          <p:nvPr>
            <p:ph idx="1"/>
          </p:nvPr>
        </p:nvSpPr>
        <p:spPr>
          <a:xfrm>
            <a:off x="1371600" y="2438400"/>
            <a:ext cx="4529015" cy="3048001"/>
          </a:xfrm>
        </p:spPr>
        <p:txBody>
          <a:bodyPr/>
          <a:lstStyle/>
          <a:p>
            <a:r>
              <a:rPr lang="fr-FR" dirty="0" smtClean="0"/>
              <a:t>Succéda avec son frère Caracalla à Septime-Sévère en 212</a:t>
            </a:r>
          </a:p>
          <a:p>
            <a:r>
              <a:rPr lang="fr-FR" dirty="0" smtClean="0"/>
              <a:t>Fut égorgé la même année par Caracalla qui voulait régner</a:t>
            </a:r>
            <a:r>
              <a:rPr lang="mr-IN" dirty="0" smtClean="0"/>
              <a:t>…</a:t>
            </a:r>
            <a:r>
              <a:rPr lang="fr-CA" dirty="0" smtClean="0"/>
              <a:t>seul!</a:t>
            </a:r>
            <a:endParaRPr lang="fr-FR" dirty="0"/>
          </a:p>
        </p:txBody>
      </p:sp>
      <p:pic>
        <p:nvPicPr>
          <p:cNvPr id="4" name="Image 3" descr="get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2691" y="2438400"/>
            <a:ext cx="2393462" cy="2999402"/>
          </a:xfrm>
          <a:prstGeom prst="rect">
            <a:avLst/>
          </a:prstGeom>
        </p:spPr>
      </p:pic>
    </p:spTree>
    <p:extLst>
      <p:ext uri="{BB962C8B-B14F-4D97-AF65-F5344CB8AC3E}">
        <p14:creationId xmlns:p14="http://schemas.microsoft.com/office/powerpoint/2010/main" val="388146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caracalla</a:t>
            </a:r>
            <a:endParaRPr lang="fr-FR" dirty="0"/>
          </a:p>
        </p:txBody>
      </p:sp>
      <p:sp>
        <p:nvSpPr>
          <p:cNvPr id="3" name="Espace réservé du contenu 2"/>
          <p:cNvSpPr>
            <a:spLocks noGrp="1"/>
          </p:cNvSpPr>
          <p:nvPr>
            <p:ph idx="1"/>
          </p:nvPr>
        </p:nvSpPr>
        <p:spPr>
          <a:xfrm>
            <a:off x="801077" y="2438400"/>
            <a:ext cx="5802923" cy="3048001"/>
          </a:xfrm>
        </p:spPr>
        <p:txBody>
          <a:bodyPr>
            <a:normAutofit lnSpcReduction="10000"/>
          </a:bodyPr>
          <a:lstStyle/>
          <a:p>
            <a:r>
              <a:rPr lang="fr-FR" dirty="0" smtClean="0"/>
              <a:t>Aurait fait assassiner 20 000 personnes!</a:t>
            </a:r>
          </a:p>
          <a:p>
            <a:r>
              <a:rPr lang="fr-FR" dirty="0" smtClean="0"/>
              <a:t>Fut assassiné en 217 par son serviteur qui l’accompagnait pour faire la guerre en Grèce: fut frappé par derrière alors qu’il était en train d’uriner</a:t>
            </a:r>
            <a:r>
              <a:rPr lang="mr-IN" dirty="0" smtClean="0"/>
              <a:t>…</a:t>
            </a:r>
            <a:endParaRPr lang="fr-CA" dirty="0" smtClean="0"/>
          </a:p>
          <a:p>
            <a:r>
              <a:rPr lang="fr-CA" dirty="0" smtClean="0"/>
              <a:t>Ce serviteur fut aussitôt tué par les soldats de l’empereur</a:t>
            </a:r>
          </a:p>
          <a:p>
            <a:r>
              <a:rPr lang="fr-CA" dirty="0" smtClean="0"/>
              <a:t>Meurtre « commandé » par le préfet du prétoire Macrin qui succéda à Caracalla</a:t>
            </a:r>
            <a:r>
              <a:rPr lang="mr-IN" dirty="0" smtClean="0"/>
              <a:t>…</a:t>
            </a:r>
            <a:endParaRPr lang="fr-FR" dirty="0"/>
          </a:p>
        </p:txBody>
      </p:sp>
      <p:pic>
        <p:nvPicPr>
          <p:cNvPr id="4" name="Picture 11" descr="7611.jpg                                                       00084D2CMacintosh HD                   7C26334F:"/>
          <p:cNvPicPr>
            <a:picLocks noGrp="1"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4000" y="2728547"/>
            <a:ext cx="18859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80934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macrin</a:t>
            </a:r>
            <a:endParaRPr lang="fr-FR" dirty="0"/>
          </a:p>
        </p:txBody>
      </p:sp>
      <p:sp>
        <p:nvSpPr>
          <p:cNvPr id="3" name="Espace réservé du contenu 2"/>
          <p:cNvSpPr>
            <a:spLocks noGrp="1"/>
          </p:cNvSpPr>
          <p:nvPr>
            <p:ph idx="1"/>
          </p:nvPr>
        </p:nvSpPr>
        <p:spPr>
          <a:xfrm>
            <a:off x="781538" y="2438400"/>
            <a:ext cx="5392616" cy="3048001"/>
          </a:xfrm>
        </p:spPr>
        <p:txBody>
          <a:bodyPr/>
          <a:lstStyle/>
          <a:p>
            <a:r>
              <a:rPr lang="fr-FR" dirty="0" smtClean="0"/>
              <a:t>Succéda à Caracalla qu’il avait fait assassiner</a:t>
            </a:r>
          </a:p>
          <a:p>
            <a:r>
              <a:rPr lang="fr-FR" dirty="0" smtClean="0"/>
              <a:t>Détesté par les soldats parce qu’il voulut réduire les avantages consentis par Caracalla</a:t>
            </a:r>
          </a:p>
          <a:p>
            <a:r>
              <a:rPr lang="fr-FR" dirty="0" smtClean="0"/>
              <a:t>Fut assassiné en 218 par </a:t>
            </a:r>
            <a:r>
              <a:rPr lang="fr-FR" dirty="0" err="1" smtClean="0"/>
              <a:t>Élagebal</a:t>
            </a:r>
            <a:r>
              <a:rPr lang="fr-FR" dirty="0" smtClean="0"/>
              <a:t> qui l’avait affronté avec ses légions.</a:t>
            </a:r>
            <a:endParaRPr lang="fr-FR" dirty="0"/>
          </a:p>
        </p:txBody>
      </p:sp>
      <p:pic>
        <p:nvPicPr>
          <p:cNvPr id="4" name="Image 3" descr="macri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79880" y="2209312"/>
            <a:ext cx="2298700" cy="3162300"/>
          </a:xfrm>
          <a:prstGeom prst="rect">
            <a:avLst/>
          </a:prstGeom>
        </p:spPr>
      </p:pic>
    </p:spTree>
    <p:extLst>
      <p:ext uri="{BB962C8B-B14F-4D97-AF65-F5344CB8AC3E}">
        <p14:creationId xmlns:p14="http://schemas.microsoft.com/office/powerpoint/2010/main" val="141092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La chute de l’empire romain:  qu’advient-il des provinces?</a:t>
            </a:r>
            <a:endParaRPr lang="fr-FR" sz="2400" dirty="0"/>
          </a:p>
        </p:txBody>
      </p:sp>
      <p:sp>
        <p:nvSpPr>
          <p:cNvPr id="3" name="Espace réservé du contenu 2"/>
          <p:cNvSpPr>
            <a:spLocks noGrp="1"/>
          </p:cNvSpPr>
          <p:nvPr>
            <p:ph idx="1"/>
          </p:nvPr>
        </p:nvSpPr>
        <p:spPr/>
        <p:txBody>
          <a:bodyPr>
            <a:normAutofit/>
          </a:bodyPr>
          <a:lstStyle/>
          <a:p>
            <a:r>
              <a:rPr lang="fr-FR" dirty="0"/>
              <a:t>les provinces romaines se font de plus en plus nombreuses :</a:t>
            </a:r>
            <a:endParaRPr lang="fr-CA" dirty="0"/>
          </a:p>
          <a:p>
            <a:pPr lvl="1"/>
            <a:r>
              <a:rPr lang="fr-FR" dirty="0"/>
              <a:t>sous la République, il y en avait 14 (8 en Europe, 4 en Asie et 2 en Afrique)</a:t>
            </a:r>
            <a:endParaRPr lang="fr-CA" dirty="0"/>
          </a:p>
          <a:p>
            <a:pPr lvl="1"/>
            <a:r>
              <a:rPr lang="fr-FR" dirty="0"/>
              <a:t>sous l’Empire, leur nombre passa de 44 au début à 120 au 5</a:t>
            </a:r>
            <a:r>
              <a:rPr lang="fr-FR" baseline="30000" dirty="0"/>
              <a:t>e</a:t>
            </a:r>
            <a:r>
              <a:rPr lang="fr-FR" dirty="0"/>
              <a:t> siècle.</a:t>
            </a:r>
            <a:endParaRPr lang="fr-CA" dirty="0"/>
          </a:p>
          <a:p>
            <a:pPr lvl="1"/>
            <a:r>
              <a:rPr lang="fr-FR" dirty="0"/>
              <a:t>Sous Trajan (117) l’Empire romain connaît son extension maximale</a:t>
            </a:r>
            <a:endParaRPr lang="fr-CA" dirty="0"/>
          </a:p>
          <a:p>
            <a:pPr lvl="0"/>
            <a:r>
              <a:rPr lang="fr-FR" dirty="0"/>
              <a:t>Les frontières (les « limes ») devaient être protégées par des murs</a:t>
            </a:r>
            <a:endParaRPr lang="fr-CA" dirty="0"/>
          </a:p>
          <a:p>
            <a:endParaRPr lang="fr-FR" dirty="0"/>
          </a:p>
        </p:txBody>
      </p:sp>
    </p:spTree>
    <p:extLst>
      <p:ext uri="{BB962C8B-B14F-4D97-AF65-F5344CB8AC3E}">
        <p14:creationId xmlns:p14="http://schemas.microsoft.com/office/powerpoint/2010/main" val="37960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Héliogabale</a:t>
            </a:r>
            <a:endParaRPr lang="fr-FR" dirty="0"/>
          </a:p>
        </p:txBody>
      </p:sp>
      <p:sp>
        <p:nvSpPr>
          <p:cNvPr id="3" name="Espace réservé du contenu 2"/>
          <p:cNvSpPr>
            <a:spLocks noGrp="1"/>
          </p:cNvSpPr>
          <p:nvPr>
            <p:ph idx="1"/>
          </p:nvPr>
        </p:nvSpPr>
        <p:spPr>
          <a:xfrm>
            <a:off x="849924" y="2438400"/>
            <a:ext cx="5255846" cy="3706446"/>
          </a:xfrm>
        </p:spPr>
        <p:txBody>
          <a:bodyPr>
            <a:normAutofit fontScale="70000" lnSpcReduction="20000"/>
          </a:bodyPr>
          <a:lstStyle/>
          <a:p>
            <a:r>
              <a:rPr lang="fr-FR" dirty="0" smtClean="0"/>
              <a:t>Aussi nommé </a:t>
            </a:r>
            <a:r>
              <a:rPr lang="fr-FR" dirty="0" err="1" smtClean="0"/>
              <a:t>Élabebal</a:t>
            </a:r>
            <a:endParaRPr lang="fr-FR" dirty="0" smtClean="0"/>
          </a:p>
          <a:p>
            <a:r>
              <a:rPr lang="fr-FR" dirty="0" smtClean="0"/>
              <a:t>Petit-neveu de Septime-Sévère</a:t>
            </a:r>
          </a:p>
          <a:p>
            <a:r>
              <a:rPr lang="fr-FR" dirty="0" smtClean="0"/>
              <a:t>Vainquit Macrin</a:t>
            </a:r>
          </a:p>
          <a:p>
            <a:r>
              <a:rPr lang="fr-FR" dirty="0" smtClean="0"/>
              <a:t>Devint empereur à 15 ans!</a:t>
            </a:r>
          </a:p>
          <a:p>
            <a:r>
              <a:rPr lang="fr-FR" dirty="0" smtClean="0"/>
              <a:t>Organisé plusieurs orgies homosexuelles, se maria avec deux Grecs: cela agaça ses contemporains qui aimaient mieux son cousin Alexandre-Sévère</a:t>
            </a:r>
            <a:r>
              <a:rPr lang="mr-IN" dirty="0" smtClean="0"/>
              <a:t>…</a:t>
            </a:r>
            <a:endParaRPr lang="fr-CA" dirty="0" smtClean="0"/>
          </a:p>
          <a:p>
            <a:r>
              <a:rPr lang="fr-CA" dirty="0" smtClean="0"/>
              <a:t>Élimina ceux qui voulaient sa perte</a:t>
            </a:r>
          </a:p>
          <a:p>
            <a:r>
              <a:rPr lang="fr-CA" dirty="0" smtClean="0"/>
              <a:t>La foule en colère envahit son palais</a:t>
            </a:r>
          </a:p>
          <a:p>
            <a:r>
              <a:rPr lang="fr-CA" dirty="0" smtClean="0"/>
              <a:t>Fut tué par sa garde prétorienne: son corps fut traîné dans les rues de Rome et jeté dans les eaux du Tibre.</a:t>
            </a:r>
          </a:p>
          <a:p>
            <a:r>
              <a:rPr lang="fr-CA" dirty="0" smtClean="0"/>
              <a:t>Alexandre-Sévère fut proclamé empereur en 222</a:t>
            </a:r>
            <a:endParaRPr lang="fr-FR" dirty="0"/>
          </a:p>
        </p:txBody>
      </p:sp>
      <p:pic>
        <p:nvPicPr>
          <p:cNvPr id="4" name="Image 3" descr="heliogaba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5770" y="2438400"/>
            <a:ext cx="2202604" cy="2498606"/>
          </a:xfrm>
          <a:prstGeom prst="rect">
            <a:avLst/>
          </a:prstGeom>
        </p:spPr>
      </p:pic>
    </p:spTree>
    <p:extLst>
      <p:ext uri="{BB962C8B-B14F-4D97-AF65-F5344CB8AC3E}">
        <p14:creationId xmlns:p14="http://schemas.microsoft.com/office/powerpoint/2010/main" val="76684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Alexandre Sévère</a:t>
            </a:r>
            <a:endParaRPr lang="fr-FR" dirty="0"/>
          </a:p>
        </p:txBody>
      </p:sp>
      <p:sp>
        <p:nvSpPr>
          <p:cNvPr id="3" name="Espace réservé du contenu 2"/>
          <p:cNvSpPr>
            <a:spLocks noGrp="1"/>
          </p:cNvSpPr>
          <p:nvPr>
            <p:ph idx="1"/>
          </p:nvPr>
        </p:nvSpPr>
        <p:spPr>
          <a:xfrm>
            <a:off x="928078" y="2438400"/>
            <a:ext cx="5539154" cy="3276600"/>
          </a:xfrm>
        </p:spPr>
        <p:txBody>
          <a:bodyPr>
            <a:normAutofit/>
          </a:bodyPr>
          <a:lstStyle/>
          <a:p>
            <a:r>
              <a:rPr lang="fr-FR" dirty="0" smtClean="0"/>
              <a:t>Succéda à son cousin Héliogabale en 222</a:t>
            </a:r>
          </a:p>
          <a:p>
            <a:r>
              <a:rPr lang="fr-FR" dirty="0" smtClean="0"/>
              <a:t>Considéré comme trop « mou » et trop influencé par sa mère par l’armée</a:t>
            </a:r>
          </a:p>
          <a:p>
            <a:r>
              <a:rPr lang="fr-FR" dirty="0" smtClean="0"/>
              <a:t>Les deux furent assassinés par les soldats en 235</a:t>
            </a:r>
          </a:p>
          <a:p>
            <a:r>
              <a:rPr lang="fr-FR" dirty="0" smtClean="0"/>
              <a:t>Maximien fut proclamé empereur par soldats</a:t>
            </a:r>
          </a:p>
          <a:p>
            <a:r>
              <a:rPr lang="fr-FR" dirty="0" smtClean="0"/>
              <a:t>Début longue période d’anarchie: 26 empereurs vont se succéder jusqu’en 284</a:t>
            </a:r>
            <a:endParaRPr lang="fr-FR" dirty="0"/>
          </a:p>
        </p:txBody>
      </p:sp>
      <p:pic>
        <p:nvPicPr>
          <p:cNvPr id="4" name="Image 3" descr="alexandre sever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9539" y="2438400"/>
            <a:ext cx="1963615" cy="2792296"/>
          </a:xfrm>
          <a:prstGeom prst="rect">
            <a:avLst/>
          </a:prstGeom>
        </p:spPr>
      </p:pic>
    </p:spTree>
    <p:extLst>
      <p:ext uri="{BB962C8B-B14F-4D97-AF65-F5344CB8AC3E}">
        <p14:creationId xmlns:p14="http://schemas.microsoft.com/office/powerpoint/2010/main" val="347585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r-FR" sz="3200" smtClean="0">
                <a:cs typeface="+mj-cs"/>
              </a:rPr>
              <a:t>Empereurs assassinés et instabilité politique</a:t>
            </a:r>
            <a:endParaRPr lang="fr-FR" smtClean="0">
              <a:cs typeface="+mj-cs"/>
            </a:endParaRPr>
          </a:p>
        </p:txBody>
      </p:sp>
      <p:graphicFrame>
        <p:nvGraphicFramePr>
          <p:cNvPr id="43010" name="Object 3"/>
          <p:cNvGraphicFramePr>
            <a:graphicFrameLocks noGrp="1" noChangeAspect="1"/>
          </p:cNvGraphicFramePr>
          <p:nvPr>
            <p:ph type="dgm" idx="1"/>
            <p:extLst>
              <p:ext uri="{D42A27DB-BD31-4B8C-83A1-F6EECF244321}">
                <p14:modId xmlns:p14="http://schemas.microsoft.com/office/powerpoint/2010/main" val="2642843521"/>
              </p:ext>
            </p:extLst>
          </p:nvPr>
        </p:nvGraphicFramePr>
        <p:xfrm>
          <a:off x="685800" y="1524000"/>
          <a:ext cx="7852508" cy="3354388"/>
        </p:xfrm>
        <a:graphic>
          <a:graphicData uri="http://schemas.openxmlformats.org/presentationml/2006/ole">
            <mc:AlternateContent xmlns:mc="http://schemas.openxmlformats.org/markup-compatibility/2006">
              <mc:Choice xmlns:v="urn:schemas-microsoft-com:vml" Requires="v">
                <p:oleObj spid="_x0000_s7195" name="Microsoft Organigramme hiérarchique" r:id="rId3" imgW="35356800" imgH="12979400" progId="MSOrgChart.2">
                  <p:embed followColorScheme="full"/>
                </p:oleObj>
              </mc:Choice>
              <mc:Fallback>
                <p:oleObj name="Microsoft Organigramme hiérarchique" r:id="rId3" imgW="35356800" imgH="129794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7852508" cy="335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73117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1055078"/>
            <a:ext cx="6400800" cy="664308"/>
          </a:xfrm>
        </p:spPr>
        <p:txBody>
          <a:bodyPr>
            <a:normAutofit/>
          </a:bodyPr>
          <a:lstStyle/>
          <a:p>
            <a:pPr eaLnBrk="1" hangingPunct="1">
              <a:defRPr/>
            </a:pPr>
            <a:r>
              <a:rPr lang="fr-FR" dirty="0" smtClean="0">
                <a:cs typeface="+mj-cs"/>
              </a:rPr>
              <a:t>De Tibère à Caligula</a:t>
            </a:r>
          </a:p>
        </p:txBody>
      </p:sp>
      <p:graphicFrame>
        <p:nvGraphicFramePr>
          <p:cNvPr id="44034" name="Object 3"/>
          <p:cNvGraphicFramePr>
            <a:graphicFrameLocks noChangeAspect="1"/>
          </p:cNvGraphicFramePr>
          <p:nvPr>
            <p:extLst>
              <p:ext uri="{D42A27DB-BD31-4B8C-83A1-F6EECF244321}">
                <p14:modId xmlns:p14="http://schemas.microsoft.com/office/powerpoint/2010/main" val="876023513"/>
              </p:ext>
            </p:extLst>
          </p:nvPr>
        </p:nvGraphicFramePr>
        <p:xfrm>
          <a:off x="877276" y="1719386"/>
          <a:ext cx="7407031" cy="4154487"/>
        </p:xfrm>
        <a:graphic>
          <a:graphicData uri="http://schemas.openxmlformats.org/presentationml/2006/ole">
            <mc:AlternateContent xmlns:mc="http://schemas.openxmlformats.org/markup-compatibility/2006">
              <mc:Choice xmlns:v="urn:schemas-microsoft-com:vml" Requires="v">
                <p:oleObj spid="_x0000_s8218" name="Document" r:id="rId4" imgW="5969000" imgH="4660900" progId="Word.Document.8">
                  <p:embed/>
                </p:oleObj>
              </mc:Choice>
              <mc:Fallback>
                <p:oleObj name="Document" r:id="rId4" imgW="5969000" imgH="4660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276" y="1719386"/>
                        <a:ext cx="7407031" cy="41544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06275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fr-FR" smtClean="0">
                <a:cs typeface="+mj-cs"/>
              </a:rPr>
              <a:t>Caligula et son cheval</a:t>
            </a:r>
          </a:p>
        </p:txBody>
      </p:sp>
      <p:graphicFrame>
        <p:nvGraphicFramePr>
          <p:cNvPr id="45058" name="Object 5"/>
          <p:cNvGraphicFramePr>
            <a:graphicFrameLocks noChangeAspect="1"/>
          </p:cNvGraphicFramePr>
          <p:nvPr>
            <p:extLst>
              <p:ext uri="{D42A27DB-BD31-4B8C-83A1-F6EECF244321}">
                <p14:modId xmlns:p14="http://schemas.microsoft.com/office/powerpoint/2010/main" val="3089117837"/>
              </p:ext>
            </p:extLst>
          </p:nvPr>
        </p:nvGraphicFramePr>
        <p:xfrm>
          <a:off x="898768" y="3081826"/>
          <a:ext cx="7407031" cy="2387600"/>
        </p:xfrm>
        <a:graphic>
          <a:graphicData uri="http://schemas.openxmlformats.org/presentationml/2006/ole">
            <mc:AlternateContent xmlns:mc="http://schemas.openxmlformats.org/markup-compatibility/2006">
              <mc:Choice xmlns:v="urn:schemas-microsoft-com:vml" Requires="v">
                <p:oleObj spid="_x0000_s9241" name="Document" r:id="rId4" imgW="5969000" imgH="1752600" progId="Word.Document.8">
                  <p:embed/>
                </p:oleObj>
              </mc:Choice>
              <mc:Fallback>
                <p:oleObj name="Document" r:id="rId4" imgW="5969000" imgH="1752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768" y="3081826"/>
                        <a:ext cx="7407031" cy="2387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241648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887413"/>
            <a:ext cx="7772400" cy="685800"/>
          </a:xfrm>
        </p:spPr>
        <p:txBody>
          <a:bodyPr>
            <a:normAutofit fontScale="90000"/>
          </a:bodyPr>
          <a:lstStyle/>
          <a:p>
            <a:pPr eaLnBrk="1" hangingPunct="1">
              <a:defRPr/>
            </a:pPr>
            <a:r>
              <a:rPr lang="fr-FR" dirty="0" smtClean="0">
                <a:cs typeface="+mj-cs"/>
              </a:rPr>
              <a:t/>
            </a:r>
            <a:br>
              <a:rPr lang="fr-FR" dirty="0" smtClean="0">
                <a:cs typeface="+mj-cs"/>
              </a:rPr>
            </a:br>
            <a:r>
              <a:rPr lang="fr-FR" sz="3600" dirty="0" smtClean="0">
                <a:cs typeface="+mj-cs"/>
              </a:rPr>
              <a:t>Néron et les chrétiens…</a:t>
            </a:r>
            <a:endParaRPr lang="fr-FR" dirty="0" smtClean="0">
              <a:cs typeface="+mj-cs"/>
            </a:endParaRPr>
          </a:p>
        </p:txBody>
      </p:sp>
      <p:graphicFrame>
        <p:nvGraphicFramePr>
          <p:cNvPr id="46082" name="Object 4"/>
          <p:cNvGraphicFramePr>
            <a:graphicFrameLocks noChangeAspect="1"/>
          </p:cNvGraphicFramePr>
          <p:nvPr>
            <p:extLst>
              <p:ext uri="{D42A27DB-BD31-4B8C-83A1-F6EECF244321}">
                <p14:modId xmlns:p14="http://schemas.microsoft.com/office/powerpoint/2010/main" val="2831562475"/>
              </p:ext>
            </p:extLst>
          </p:nvPr>
        </p:nvGraphicFramePr>
        <p:xfrm>
          <a:off x="1072661" y="1573214"/>
          <a:ext cx="7385539" cy="4200402"/>
        </p:xfrm>
        <a:graphic>
          <a:graphicData uri="http://schemas.openxmlformats.org/presentationml/2006/ole">
            <mc:AlternateContent xmlns:mc="http://schemas.openxmlformats.org/markup-compatibility/2006">
              <mc:Choice xmlns:v="urn:schemas-microsoft-com:vml" Requires="v">
                <p:oleObj spid="_x0000_s10265" name="Document" r:id="rId4" imgW="5969000" imgH="4457700" progId="Word.Document.8">
                  <p:embed/>
                </p:oleObj>
              </mc:Choice>
              <mc:Fallback>
                <p:oleObj name="Document" r:id="rId4" imgW="5969000" imgH="44577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661" y="1573214"/>
                        <a:ext cx="7385539" cy="42004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286937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apture d’écran 2016-10-19 à 08.30.02.png"/>
          <p:cNvPicPr>
            <a:picLocks noGrp="1" noChangeAspect="1"/>
          </p:cNvPicPr>
          <p:nvPr>
            <p:ph idx="1"/>
          </p:nvPr>
        </p:nvPicPr>
        <p:blipFill>
          <a:blip r:embed="rId2" cstate="email">
            <a:extLst>
              <a:ext uri="{28A0092B-C50C-407E-A947-70E740481C1C}">
                <a14:useLocalDpi xmlns:a14="http://schemas.microsoft.com/office/drawing/2010/main"/>
              </a:ext>
            </a:extLst>
          </a:blip>
          <a:srcRect l="-25641" r="-25641"/>
          <a:stretch>
            <a:fillRect/>
          </a:stretch>
        </p:blipFill>
        <p:spPr>
          <a:xfrm>
            <a:off x="938213" y="1114425"/>
            <a:ext cx="7502525" cy="4737100"/>
          </a:xfrm>
        </p:spPr>
      </p:pic>
    </p:spTree>
    <p:extLst>
      <p:ext uri="{BB962C8B-B14F-4D97-AF65-F5344CB8AC3E}">
        <p14:creationId xmlns:p14="http://schemas.microsoft.com/office/powerpoint/2010/main" val="1811999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7-05 à 16.52.59.png"/>
          <p:cNvPicPr>
            <a:picLocks noGrp="1" noChangeAspect="1"/>
          </p:cNvPicPr>
          <p:nvPr>
            <p:ph idx="1"/>
          </p:nvPr>
        </p:nvPicPr>
        <p:blipFill>
          <a:blip r:embed="rId2" cstate="email">
            <a:extLst>
              <a:ext uri="{28A0092B-C50C-407E-A947-70E740481C1C}">
                <a14:useLocalDpi xmlns:a14="http://schemas.microsoft.com/office/drawing/2010/main"/>
              </a:ext>
            </a:extLst>
          </a:blip>
          <a:srcRect t="-553" b="-553"/>
          <a:stretch>
            <a:fillRect/>
          </a:stretch>
        </p:blipFill>
        <p:spPr>
          <a:xfrm>
            <a:off x="962025" y="942975"/>
            <a:ext cx="7361238" cy="4897438"/>
          </a:xfrm>
        </p:spPr>
      </p:pic>
    </p:spTree>
    <p:extLst>
      <p:ext uri="{BB962C8B-B14F-4D97-AF65-F5344CB8AC3E}">
        <p14:creationId xmlns:p14="http://schemas.microsoft.com/office/powerpoint/2010/main" val="7565854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Division de l’Empire</a:t>
            </a:r>
            <a:endParaRPr lang="fr-FR" dirty="0"/>
          </a:p>
        </p:txBody>
      </p:sp>
      <p:sp>
        <p:nvSpPr>
          <p:cNvPr id="3" name="Espace réservé du contenu 2"/>
          <p:cNvSpPr>
            <a:spLocks noGrp="1"/>
          </p:cNvSpPr>
          <p:nvPr>
            <p:ph idx="1"/>
          </p:nvPr>
        </p:nvSpPr>
        <p:spPr/>
        <p:txBody>
          <a:bodyPr>
            <a:normAutofit/>
          </a:bodyPr>
          <a:lstStyle/>
          <a:p>
            <a:pPr lvl="1"/>
            <a:r>
              <a:rPr lang="fr-FR" sz="2800" dirty="0"/>
              <a:t>avec le règne de Dioclétien (proclamé empereur par ses troupes, 285) :	</a:t>
            </a:r>
            <a:endParaRPr lang="fr-CA" sz="2800" dirty="0"/>
          </a:p>
          <a:p>
            <a:pPr lvl="2"/>
            <a:r>
              <a:rPr lang="fr-FR" sz="2800" dirty="0"/>
              <a:t>Empire, trop grand pour être gouverné par un seul homme, est divisé en 4 :</a:t>
            </a:r>
            <a:endParaRPr lang="fr-CA" sz="2800" dirty="0"/>
          </a:p>
          <a:p>
            <a:pPr lvl="1"/>
            <a:r>
              <a:rPr lang="fr-FR" sz="2800" dirty="0"/>
              <a:t>c’est la </a:t>
            </a:r>
            <a:r>
              <a:rPr lang="fr-FR" sz="2800" b="1" dirty="0"/>
              <a:t>tétrarchie</a:t>
            </a:r>
            <a:endParaRPr lang="fr-CA" sz="2800" dirty="0"/>
          </a:p>
        </p:txBody>
      </p:sp>
    </p:spTree>
    <p:extLst>
      <p:ext uri="{BB962C8B-B14F-4D97-AF65-F5344CB8AC3E}">
        <p14:creationId xmlns:p14="http://schemas.microsoft.com/office/powerpoint/2010/main" val="366008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La tétrarchie</a:t>
            </a:r>
            <a:endParaRPr lang="fr-FR" dirty="0"/>
          </a:p>
        </p:txBody>
      </p:sp>
      <p:sp>
        <p:nvSpPr>
          <p:cNvPr id="3" name="Espace réservé du contenu 2"/>
          <p:cNvSpPr>
            <a:spLocks noGrp="1"/>
          </p:cNvSpPr>
          <p:nvPr>
            <p:ph idx="1"/>
          </p:nvPr>
        </p:nvSpPr>
        <p:spPr/>
        <p:txBody>
          <a:bodyPr>
            <a:normAutofit fontScale="85000" lnSpcReduction="10000"/>
          </a:bodyPr>
          <a:lstStyle/>
          <a:p>
            <a:pPr marL="514350" lvl="1" indent="0">
              <a:buNone/>
            </a:pPr>
            <a:r>
              <a:rPr lang="fr-FR" sz="2000" dirty="0" smtClean="0"/>
              <a:t>Tétra: 4</a:t>
            </a:r>
          </a:p>
          <a:p>
            <a:pPr marL="514350" lvl="1" indent="0">
              <a:buNone/>
            </a:pPr>
            <a:r>
              <a:rPr lang="fr-FR" sz="2000" dirty="0" smtClean="0"/>
              <a:t>Archie: pouvoir</a:t>
            </a:r>
          </a:p>
          <a:p>
            <a:pPr marL="514350" lvl="1" indent="0">
              <a:buNone/>
            </a:pPr>
            <a:endParaRPr lang="fr-FR" sz="2000" dirty="0"/>
          </a:p>
          <a:p>
            <a:pPr marL="514350" lvl="1" indent="0">
              <a:buNone/>
            </a:pPr>
            <a:r>
              <a:rPr lang="fr-FR" sz="2000" smtClean="0"/>
              <a:t>Auguste </a:t>
            </a:r>
            <a:r>
              <a:rPr lang="fr-FR" sz="2000" dirty="0"/>
              <a:t>Dioclétien : l’Orient, capitale Nicomédie (près de Byzance)</a:t>
            </a:r>
            <a:endParaRPr lang="fr-CA" sz="2000" dirty="0"/>
          </a:p>
          <a:p>
            <a:pPr marL="514350" lvl="1" indent="0">
              <a:buNone/>
            </a:pPr>
            <a:r>
              <a:rPr lang="fr-FR" sz="2000" dirty="0"/>
              <a:t>Auguste Maximien : l’Occident (Italie, Afrique) , capitale </a:t>
            </a:r>
            <a:r>
              <a:rPr lang="fr-FR" sz="2000" dirty="0" smtClean="0"/>
              <a:t>Milan;  son fils est Maxence.</a:t>
            </a:r>
            <a:endParaRPr lang="fr-CA" sz="2000" dirty="0"/>
          </a:p>
          <a:p>
            <a:pPr marL="514350" lvl="1" indent="0">
              <a:buNone/>
            </a:pPr>
            <a:r>
              <a:rPr lang="fr-FR" sz="2000" dirty="0"/>
              <a:t>César Constance </a:t>
            </a:r>
            <a:r>
              <a:rPr lang="fr-FR" sz="2000" dirty="0" smtClean="0"/>
              <a:t>Chlore (devait être successeur de Maximien, père de Constantin)</a:t>
            </a:r>
            <a:r>
              <a:rPr lang="fr-FR" sz="2000" dirty="0"/>
              <a:t> : l’Occident (Espagne, Bretagne, Gaule), capitale Trèves</a:t>
            </a:r>
            <a:endParaRPr lang="fr-CA" sz="2000" dirty="0"/>
          </a:p>
          <a:p>
            <a:pPr marL="514350" lvl="1" indent="0">
              <a:buNone/>
            </a:pPr>
            <a:r>
              <a:rPr lang="fr-FR" sz="2000" dirty="0"/>
              <a:t>César </a:t>
            </a:r>
            <a:r>
              <a:rPr lang="fr-FR" sz="2000" dirty="0" smtClean="0"/>
              <a:t>Galère (devait être successeur de Dioclétien)</a:t>
            </a:r>
            <a:r>
              <a:rPr lang="fr-FR" sz="2000" dirty="0"/>
              <a:t> : l’Orient (Illyrie), capitale </a:t>
            </a:r>
            <a:r>
              <a:rPr lang="fr-FR" sz="2000" dirty="0" err="1"/>
              <a:t>Sirmium</a:t>
            </a:r>
            <a:r>
              <a:rPr lang="fr-FR" sz="2000" dirty="0"/>
              <a:t> (en Serbie actuelle).</a:t>
            </a:r>
            <a:endParaRPr lang="fr-CA" sz="2000" dirty="0"/>
          </a:p>
        </p:txBody>
      </p:sp>
    </p:spTree>
    <p:extLst>
      <p:ext uri="{BB962C8B-B14F-4D97-AF65-F5344CB8AC3E}">
        <p14:creationId xmlns:p14="http://schemas.microsoft.com/office/powerpoint/2010/main" val="152333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10-19 à 11.50.54.png"/>
          <p:cNvPicPr>
            <a:picLocks noGrp="1" noChangeAspect="1"/>
          </p:cNvPicPr>
          <p:nvPr>
            <p:ph idx="1"/>
          </p:nvPr>
        </p:nvPicPr>
        <p:blipFill>
          <a:blip r:embed="rId2" cstate="email">
            <a:extLst>
              <a:ext uri="{28A0092B-C50C-407E-A947-70E740481C1C}">
                <a14:useLocalDpi xmlns:a14="http://schemas.microsoft.com/office/drawing/2010/main"/>
              </a:ext>
            </a:extLst>
          </a:blip>
          <a:srcRect l="-2922" r="-2922"/>
          <a:stretch>
            <a:fillRect/>
          </a:stretch>
        </p:blipFill>
        <p:spPr>
          <a:xfrm>
            <a:off x="821104" y="1044575"/>
            <a:ext cx="7493000" cy="4865688"/>
          </a:xfrm>
        </p:spPr>
      </p:pic>
    </p:spTree>
    <p:extLst>
      <p:ext uri="{BB962C8B-B14F-4D97-AF65-F5344CB8AC3E}">
        <p14:creationId xmlns:p14="http://schemas.microsoft.com/office/powerpoint/2010/main" val="1700298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fr-FR" smtClean="0">
              <a:cs typeface="+mj-cs"/>
            </a:endParaRPr>
          </a:p>
        </p:txBody>
      </p:sp>
      <p:graphicFrame>
        <p:nvGraphicFramePr>
          <p:cNvPr id="48130" name="Object 3"/>
          <p:cNvGraphicFramePr>
            <a:graphicFrameLocks noGrp="1" noChangeAspect="1"/>
          </p:cNvGraphicFramePr>
          <p:nvPr>
            <p:ph type="dgm" idx="1"/>
            <p:extLst>
              <p:ext uri="{D42A27DB-BD31-4B8C-83A1-F6EECF244321}">
                <p14:modId xmlns:p14="http://schemas.microsoft.com/office/powerpoint/2010/main" val="1356634248"/>
              </p:ext>
            </p:extLst>
          </p:nvPr>
        </p:nvGraphicFramePr>
        <p:xfrm>
          <a:off x="3146425" y="614363"/>
          <a:ext cx="3343275" cy="6010275"/>
        </p:xfrm>
        <a:graphic>
          <a:graphicData uri="http://schemas.openxmlformats.org/presentationml/2006/ole">
            <mc:AlternateContent xmlns:mc="http://schemas.openxmlformats.org/markup-compatibility/2006">
              <mc:Choice xmlns:v="urn:schemas-microsoft-com:vml" Requires="v">
                <p:oleObj spid="_x0000_s3209" name="Microsoft Organigramme hiérarchique" r:id="rId3" imgW="7226300" imgH="12992100" progId="MSOrgChart.2">
                  <p:embed followColorScheme="full"/>
                </p:oleObj>
              </mc:Choice>
              <mc:Fallback>
                <p:oleObj name="Microsoft Organigramme hiérarchique" r:id="rId3" imgW="7226300" imgH="129921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5" y="614363"/>
                        <a:ext cx="3343275"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57639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3-31 à 19.49.29.png"/>
          <p:cNvPicPr>
            <a:picLocks noGrp="1" noChangeAspect="1"/>
          </p:cNvPicPr>
          <p:nvPr>
            <p:ph idx="1"/>
          </p:nvPr>
        </p:nvPicPr>
        <p:blipFill>
          <a:blip r:embed="rId2" cstate="email">
            <a:extLst>
              <a:ext uri="{28A0092B-C50C-407E-A947-70E740481C1C}">
                <a14:useLocalDpi xmlns:a14="http://schemas.microsoft.com/office/drawing/2010/main"/>
              </a:ext>
            </a:extLst>
          </a:blip>
          <a:srcRect l="-2617" r="-2617"/>
          <a:stretch>
            <a:fillRect/>
          </a:stretch>
        </p:blipFill>
        <p:spPr>
          <a:xfrm>
            <a:off x="1161061" y="881063"/>
            <a:ext cx="7061200" cy="5080000"/>
          </a:xfrm>
        </p:spPr>
      </p:pic>
      <p:sp>
        <p:nvSpPr>
          <p:cNvPr id="5" name="Étoile à 5 branches 4"/>
          <p:cNvSpPr/>
          <p:nvPr/>
        </p:nvSpPr>
        <p:spPr>
          <a:xfrm>
            <a:off x="2915304" y="2094480"/>
            <a:ext cx="733766" cy="473864"/>
          </a:xfrm>
          <a:prstGeom prst="star5">
            <a:avLst/>
          </a:prstGeom>
          <a:solidFill>
            <a:schemeClr val="dk1">
              <a:shade val="80000"/>
              <a:satMod val="180000"/>
              <a:alpha val="22000"/>
            </a:schemeClr>
          </a:solidFill>
          <a:ln>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6" name="Étoile à 5 branches 5"/>
          <p:cNvSpPr/>
          <p:nvPr/>
        </p:nvSpPr>
        <p:spPr>
          <a:xfrm>
            <a:off x="3345771" y="2814753"/>
            <a:ext cx="983888" cy="649126"/>
          </a:xfrm>
          <a:prstGeom prst="star5">
            <a:avLst/>
          </a:prstGeom>
          <a:solidFill>
            <a:schemeClr val="dk1">
              <a:shade val="80000"/>
              <a:satMod val="180000"/>
              <a:alpha val="23000"/>
            </a:schemeClr>
          </a:solidFill>
          <a:ln>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 name="Étoile à 5 branches 6"/>
          <p:cNvSpPr/>
          <p:nvPr/>
        </p:nvSpPr>
        <p:spPr>
          <a:xfrm>
            <a:off x="4329660" y="2644162"/>
            <a:ext cx="930688" cy="819717"/>
          </a:xfrm>
          <a:prstGeom prst="star5">
            <a:avLst/>
          </a:prstGeom>
          <a:solidFill>
            <a:schemeClr val="dk1">
              <a:shade val="80000"/>
              <a:satMod val="180000"/>
              <a:alpha val="25000"/>
            </a:schemeClr>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8" name="Étoile à 5 branches 7"/>
          <p:cNvSpPr/>
          <p:nvPr/>
        </p:nvSpPr>
        <p:spPr>
          <a:xfrm>
            <a:off x="5933293" y="3572936"/>
            <a:ext cx="1395113" cy="597069"/>
          </a:xfrm>
          <a:prstGeom prst="star5">
            <a:avLst/>
          </a:prstGeom>
          <a:solidFill>
            <a:schemeClr val="dk1">
              <a:shade val="80000"/>
              <a:satMod val="180000"/>
              <a:alpha val="18000"/>
            </a:schemeClr>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10" name="Connecteur droit avec flèche 9"/>
          <p:cNvCxnSpPr/>
          <p:nvPr/>
        </p:nvCxnSpPr>
        <p:spPr>
          <a:xfrm flipH="1" flipV="1">
            <a:off x="3032993" y="2094480"/>
            <a:ext cx="312777" cy="13268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2671821" y="1571260"/>
            <a:ext cx="1156328" cy="523220"/>
          </a:xfrm>
          <a:prstGeom prst="rect">
            <a:avLst/>
          </a:prstGeom>
          <a:noFill/>
        </p:spPr>
        <p:txBody>
          <a:bodyPr wrap="square" rtlCol="0">
            <a:spAutoFit/>
          </a:bodyPr>
          <a:lstStyle/>
          <a:p>
            <a:r>
              <a:rPr lang="fr-FR" sz="1400" dirty="0" smtClean="0">
                <a:solidFill>
                  <a:srgbClr val="FF0000"/>
                </a:solidFill>
              </a:rPr>
              <a:t>Constance</a:t>
            </a:r>
            <a:r>
              <a:rPr lang="fr-FR" sz="1200" dirty="0" smtClean="0">
                <a:solidFill>
                  <a:srgbClr val="0000FF"/>
                </a:solidFill>
              </a:rPr>
              <a:t> </a:t>
            </a:r>
            <a:r>
              <a:rPr lang="fr-FR" sz="1400" dirty="0" smtClean="0">
                <a:solidFill>
                  <a:srgbClr val="FF0000"/>
                </a:solidFill>
              </a:rPr>
              <a:t>Chlore</a:t>
            </a:r>
            <a:endParaRPr lang="fr-FR" sz="1400" dirty="0">
              <a:solidFill>
                <a:srgbClr val="FF0000"/>
              </a:solidFill>
            </a:endParaRPr>
          </a:p>
        </p:txBody>
      </p:sp>
      <p:cxnSp>
        <p:nvCxnSpPr>
          <p:cNvPr id="13" name="Connecteur droit avec flèche 12"/>
          <p:cNvCxnSpPr/>
          <p:nvPr/>
        </p:nvCxnSpPr>
        <p:spPr>
          <a:xfrm flipV="1">
            <a:off x="3649070" y="2293503"/>
            <a:ext cx="246430" cy="81504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3734373" y="2186531"/>
            <a:ext cx="957288" cy="307777"/>
          </a:xfrm>
          <a:prstGeom prst="rect">
            <a:avLst/>
          </a:prstGeom>
          <a:noFill/>
        </p:spPr>
        <p:txBody>
          <a:bodyPr wrap="square" rtlCol="0">
            <a:spAutoFit/>
          </a:bodyPr>
          <a:lstStyle/>
          <a:p>
            <a:r>
              <a:rPr lang="fr-FR" sz="1400" dirty="0" smtClean="0">
                <a:solidFill>
                  <a:srgbClr val="FF0000"/>
                </a:solidFill>
              </a:rPr>
              <a:t>Maximien</a:t>
            </a:r>
            <a:endParaRPr lang="fr-FR" sz="1400" dirty="0">
              <a:solidFill>
                <a:srgbClr val="FF0000"/>
              </a:solidFill>
            </a:endParaRPr>
          </a:p>
        </p:txBody>
      </p:sp>
      <p:cxnSp>
        <p:nvCxnSpPr>
          <p:cNvPr id="17" name="Connecteur droit avec flèche 16"/>
          <p:cNvCxnSpPr/>
          <p:nvPr/>
        </p:nvCxnSpPr>
        <p:spPr>
          <a:xfrm flipV="1">
            <a:off x="5070785" y="2644162"/>
            <a:ext cx="189562" cy="30327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5137132" y="2568344"/>
            <a:ext cx="796161" cy="307777"/>
          </a:xfrm>
          <a:prstGeom prst="rect">
            <a:avLst/>
          </a:prstGeom>
          <a:noFill/>
        </p:spPr>
        <p:txBody>
          <a:bodyPr wrap="square" rtlCol="0">
            <a:spAutoFit/>
          </a:bodyPr>
          <a:lstStyle/>
          <a:p>
            <a:r>
              <a:rPr lang="fr-FR" sz="1400" dirty="0" smtClean="0">
                <a:solidFill>
                  <a:srgbClr val="FF0000"/>
                </a:solidFill>
              </a:rPr>
              <a:t>Galère</a:t>
            </a:r>
            <a:endParaRPr lang="fr-FR" sz="1400" dirty="0">
              <a:solidFill>
                <a:srgbClr val="FF0000"/>
              </a:solidFill>
            </a:endParaRPr>
          </a:p>
        </p:txBody>
      </p:sp>
      <p:cxnSp>
        <p:nvCxnSpPr>
          <p:cNvPr id="20" name="Connecteur droit avec flèche 19"/>
          <p:cNvCxnSpPr/>
          <p:nvPr/>
        </p:nvCxnSpPr>
        <p:spPr>
          <a:xfrm flipV="1">
            <a:off x="6283982" y="3184368"/>
            <a:ext cx="75825" cy="54020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6132332" y="2845343"/>
            <a:ext cx="1033113" cy="307777"/>
          </a:xfrm>
          <a:prstGeom prst="rect">
            <a:avLst/>
          </a:prstGeom>
          <a:noFill/>
        </p:spPr>
        <p:txBody>
          <a:bodyPr wrap="square" rtlCol="0">
            <a:spAutoFit/>
          </a:bodyPr>
          <a:lstStyle/>
          <a:p>
            <a:r>
              <a:rPr lang="fr-FR" sz="1400" dirty="0" smtClean="0">
                <a:solidFill>
                  <a:srgbClr val="FF0000"/>
                </a:solidFill>
              </a:rPr>
              <a:t>Dioclétien</a:t>
            </a:r>
            <a:endParaRPr lang="fr-FR" sz="1400" dirty="0">
              <a:solidFill>
                <a:srgbClr val="FF0000"/>
              </a:solidFill>
            </a:endParaRPr>
          </a:p>
        </p:txBody>
      </p:sp>
    </p:spTree>
    <p:extLst>
      <p:ext uri="{BB962C8B-B14F-4D97-AF65-F5344CB8AC3E}">
        <p14:creationId xmlns:p14="http://schemas.microsoft.com/office/powerpoint/2010/main" val="2240442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etrarques.jpg"/>
          <p:cNvPicPr>
            <a:picLocks noGrp="1" noChangeAspect="1"/>
          </p:cNvPicPr>
          <p:nvPr>
            <p:ph idx="1"/>
          </p:nvPr>
        </p:nvPicPr>
        <p:blipFill>
          <a:blip r:embed="rId2" cstate="email">
            <a:extLst>
              <a:ext uri="{28A0092B-C50C-407E-A947-70E740481C1C}">
                <a14:useLocalDpi xmlns:a14="http://schemas.microsoft.com/office/drawing/2010/main"/>
              </a:ext>
            </a:extLst>
          </a:blip>
          <a:srcRect l="-44728" r="-44728"/>
          <a:stretch>
            <a:fillRect/>
          </a:stretch>
        </p:blipFill>
        <p:spPr>
          <a:xfrm>
            <a:off x="-151675" y="758825"/>
            <a:ext cx="7459662" cy="5249863"/>
          </a:xfrm>
        </p:spPr>
      </p:pic>
      <p:sp>
        <p:nvSpPr>
          <p:cNvPr id="5" name="ZoneTexte 4"/>
          <p:cNvSpPr txBox="1"/>
          <p:nvPr/>
        </p:nvSpPr>
        <p:spPr>
          <a:xfrm>
            <a:off x="6331373" y="1668002"/>
            <a:ext cx="1639712" cy="2308324"/>
          </a:xfrm>
          <a:prstGeom prst="rect">
            <a:avLst/>
          </a:prstGeom>
          <a:noFill/>
        </p:spPr>
        <p:txBody>
          <a:bodyPr wrap="square" rtlCol="0">
            <a:spAutoFit/>
          </a:bodyPr>
          <a:lstStyle/>
          <a:p>
            <a:r>
              <a:rPr lang="fr-FR" dirty="0" smtClean="0"/>
              <a:t>Les tétrarques;</a:t>
            </a:r>
          </a:p>
          <a:p>
            <a:r>
              <a:rPr lang="fr-FR" dirty="0" smtClean="0"/>
              <a:t>Venise. 4e s.</a:t>
            </a:r>
          </a:p>
          <a:p>
            <a:r>
              <a:rPr lang="fr-FR" dirty="0" smtClean="0"/>
              <a:t>Monument en porphyre déplacé de Constantinople à Venise par les </a:t>
            </a:r>
            <a:r>
              <a:rPr lang="is-IS" dirty="0" smtClean="0"/>
              <a:t>…Croisés...</a:t>
            </a:r>
            <a:endParaRPr lang="fr-FR" dirty="0"/>
          </a:p>
        </p:txBody>
      </p:sp>
    </p:spTree>
    <p:extLst>
      <p:ext uri="{BB962C8B-B14F-4D97-AF65-F5344CB8AC3E}">
        <p14:creationId xmlns:p14="http://schemas.microsoft.com/office/powerpoint/2010/main" val="1705322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1027" descr="tetrarque4.jpg                                                 0053E384Macintosh HD                   7C26334F:"/>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a:xfrm>
            <a:off x="1751013" y="609600"/>
            <a:ext cx="5029200" cy="6248400"/>
          </a:xfrm>
        </p:spPr>
      </p:pic>
    </p:spTree>
    <p:extLst>
      <p:ext uri="{BB962C8B-B14F-4D97-AF65-F5344CB8AC3E}">
        <p14:creationId xmlns:p14="http://schemas.microsoft.com/office/powerpoint/2010/main" val="67007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Dioclétien et les chrétiens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 grande persécution » entre 303 et 304</a:t>
            </a:r>
          </a:p>
          <a:p>
            <a:pPr lvl="1"/>
            <a:r>
              <a:rPr lang="fr-FR" dirty="0"/>
              <a:t>Destruction édifices chrétiens</a:t>
            </a:r>
          </a:p>
          <a:p>
            <a:pPr lvl="1"/>
            <a:r>
              <a:rPr lang="fr-FR" dirty="0"/>
              <a:t>Arrestation du clergé</a:t>
            </a:r>
          </a:p>
          <a:p>
            <a:pPr lvl="1"/>
            <a:r>
              <a:rPr lang="fr-FR" dirty="0"/>
              <a:t>Obligation de faire des sacrifices en l’honneur de </a:t>
            </a:r>
            <a:r>
              <a:rPr lang="fr-FR" dirty="0" smtClean="0"/>
              <a:t>l’empereur</a:t>
            </a:r>
          </a:p>
          <a:p>
            <a:r>
              <a:rPr lang="fr-FR" dirty="0" smtClean="0"/>
              <a:t>Pourquoi?</a:t>
            </a:r>
          </a:p>
          <a:p>
            <a:pPr marL="400050" lvl="2" indent="-274320">
              <a:lnSpc>
                <a:spcPct val="150000"/>
              </a:lnSpc>
              <a:buFont typeface="Wingdings" pitchFamily="2" charset="2"/>
              <a:buChar char="v"/>
            </a:pPr>
            <a:r>
              <a:rPr lang="fr-FR" dirty="0"/>
              <a:t>On disait à l’empereur que les chrétiens remettaient en question son </a:t>
            </a:r>
            <a:r>
              <a:rPr lang="fr-FR" dirty="0" smtClean="0"/>
              <a:t>pouvoir</a:t>
            </a:r>
            <a:r>
              <a:rPr lang="mr-IN" dirty="0" smtClean="0"/>
              <a:t>…</a:t>
            </a:r>
            <a:endParaRPr lang="fr-FR" dirty="0" smtClean="0"/>
          </a:p>
          <a:p>
            <a:pPr marL="400050" lvl="2" indent="-274320">
              <a:lnSpc>
                <a:spcPct val="150000"/>
              </a:lnSpc>
              <a:buFont typeface="Wingdings" pitchFamily="2" charset="2"/>
              <a:buChar char="v"/>
            </a:pPr>
            <a:r>
              <a:rPr lang="fr-FR" dirty="0" smtClean="0"/>
              <a:t>Égalité entre les hommes</a:t>
            </a:r>
            <a:r>
              <a:rPr lang="mr-IN" dirty="0" smtClean="0"/>
              <a:t>…</a:t>
            </a:r>
            <a:endParaRPr lang="fr-CA" dirty="0" smtClean="0"/>
          </a:p>
          <a:p>
            <a:pPr marL="400050" lvl="2" indent="-274320">
              <a:lnSpc>
                <a:spcPct val="150000"/>
              </a:lnSpc>
              <a:buFont typeface="Wingdings" pitchFamily="2" charset="2"/>
              <a:buChar char="v"/>
            </a:pPr>
            <a:r>
              <a:rPr lang="fr-CA" dirty="0" smtClean="0"/>
              <a:t>Jeux du cirque et de l’amphithéâtre considérés comme « barbares » par chrétiens</a:t>
            </a:r>
            <a:r>
              <a:rPr lang="mr-IN" dirty="0" smtClean="0"/>
              <a:t>…</a:t>
            </a:r>
            <a:endParaRPr lang="fr-FR" dirty="0" smtClean="0"/>
          </a:p>
          <a:p>
            <a:r>
              <a:rPr lang="fr-FR" dirty="0" smtClean="0"/>
              <a:t>Conséquences:</a:t>
            </a:r>
          </a:p>
          <a:p>
            <a:pPr lvl="1"/>
            <a:r>
              <a:rPr lang="fr-FR" dirty="0" smtClean="0"/>
              <a:t>Chrétiens exécutés : estimés à 2000 (entre 303 et 313)</a:t>
            </a:r>
          </a:p>
          <a:p>
            <a:pPr lvl="1"/>
            <a:endParaRPr lang="fr-FR" dirty="0" smtClean="0"/>
          </a:p>
          <a:p>
            <a:pPr lvl="1"/>
            <a:endParaRPr lang="fr-FR" dirty="0" smtClean="0"/>
          </a:p>
        </p:txBody>
      </p:sp>
    </p:spTree>
    <p:extLst>
      <p:ext uri="{BB962C8B-B14F-4D97-AF65-F5344CB8AC3E}">
        <p14:creationId xmlns:p14="http://schemas.microsoft.com/office/powerpoint/2010/main" val="763391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christianisme et l’État romain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305: Dioclétien abdique</a:t>
            </a:r>
            <a:r>
              <a:rPr lang="mr-IN" dirty="0" smtClean="0"/>
              <a:t>…</a:t>
            </a:r>
            <a:endParaRPr lang="fr-FR" dirty="0" smtClean="0"/>
          </a:p>
          <a:p>
            <a:r>
              <a:rPr lang="fr-FR" dirty="0" smtClean="0"/>
              <a:t>311: édit de tolérance par Galère sur son lit de mort</a:t>
            </a:r>
          </a:p>
          <a:p>
            <a:pPr lvl="1"/>
            <a:r>
              <a:rPr lang="fr-FR" dirty="0" smtClean="0"/>
              <a:t>Christianisme est autorisé</a:t>
            </a:r>
          </a:p>
          <a:p>
            <a:r>
              <a:rPr lang="fr-FR" dirty="0" smtClean="0"/>
              <a:t>313: Constantin 1</a:t>
            </a:r>
            <a:r>
              <a:rPr lang="fr-FR" baseline="30000" dirty="0" smtClean="0"/>
              <a:t>er</a:t>
            </a:r>
            <a:r>
              <a:rPr lang="fr-FR" dirty="0" smtClean="0"/>
              <a:t> en fait sa religion personnelle</a:t>
            </a:r>
          </a:p>
          <a:p>
            <a:r>
              <a:rPr lang="fr-FR" dirty="0" smtClean="0"/>
              <a:t>380: Théodose 1</a:t>
            </a:r>
            <a:r>
              <a:rPr lang="fr-FR" baseline="30000" dirty="0" smtClean="0"/>
              <a:t>er</a:t>
            </a:r>
            <a:r>
              <a:rPr lang="fr-FR" dirty="0" smtClean="0"/>
              <a:t> en fait l’unique religion!</a:t>
            </a:r>
          </a:p>
          <a:p>
            <a:r>
              <a:rPr lang="fr-FR" dirty="0" smtClean="0"/>
              <a:t>395: Théodose divise l’Empire romain en 2</a:t>
            </a:r>
          </a:p>
          <a:p>
            <a:pPr lvl="1"/>
            <a:r>
              <a:rPr lang="fr-FR" dirty="0" smtClean="0"/>
              <a:t>L’occident</a:t>
            </a:r>
          </a:p>
          <a:p>
            <a:pPr lvl="1"/>
            <a:r>
              <a:rPr lang="fr-FR" dirty="0" smtClean="0"/>
              <a:t>L’orient</a:t>
            </a:r>
            <a:endParaRPr lang="fr-FR" dirty="0"/>
          </a:p>
        </p:txBody>
      </p:sp>
    </p:spTree>
    <p:extLst>
      <p:ext uri="{BB962C8B-B14F-4D97-AF65-F5344CB8AC3E}">
        <p14:creationId xmlns:p14="http://schemas.microsoft.com/office/powerpoint/2010/main" val="2097210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fr-FR" smtClean="0">
                <a:cs typeface="+mj-cs"/>
              </a:rPr>
              <a:t>Morcellement de l</a:t>
            </a:r>
            <a:r>
              <a:rPr lang="ja-JP" altLang="fr-FR" smtClean="0">
                <a:latin typeface="Arial"/>
                <a:cs typeface="+mj-cs"/>
              </a:rPr>
              <a:t>’</a:t>
            </a:r>
            <a:r>
              <a:rPr lang="fr-FR" smtClean="0">
                <a:cs typeface="+mj-cs"/>
              </a:rPr>
              <a:t>Empire</a:t>
            </a:r>
          </a:p>
        </p:txBody>
      </p:sp>
      <p:sp>
        <p:nvSpPr>
          <p:cNvPr id="13315" name="Rectangle 3"/>
          <p:cNvSpPr>
            <a:spLocks noGrp="1" noChangeArrowheads="1"/>
          </p:cNvSpPr>
          <p:nvPr>
            <p:ph type="body" idx="1"/>
          </p:nvPr>
        </p:nvSpPr>
        <p:spPr/>
        <p:txBody>
          <a:bodyPr>
            <a:normAutofit fontScale="70000" lnSpcReduction="20000"/>
          </a:bodyPr>
          <a:lstStyle/>
          <a:p>
            <a:pPr eaLnBrk="1" hangingPunct="1">
              <a:lnSpc>
                <a:spcPct val="90000"/>
              </a:lnSpc>
              <a:defRPr/>
            </a:pPr>
            <a:r>
              <a:rPr lang="fr-FR" sz="2800" dirty="0" smtClean="0">
                <a:cs typeface="+mn-cs"/>
              </a:rPr>
              <a:t>285-305: Dioclétien = </a:t>
            </a:r>
            <a:r>
              <a:rPr lang="fr-FR" sz="2800" dirty="0" smtClean="0">
                <a:cs typeface="+mn-cs"/>
                <a:hlinkClick r:id="rId2" action="ppaction://hlinksldjump"/>
              </a:rPr>
              <a:t>tétrarchie</a:t>
            </a:r>
            <a:endParaRPr lang="fr-FR" sz="2800" dirty="0" smtClean="0">
              <a:cs typeface="+mn-cs"/>
            </a:endParaRPr>
          </a:p>
          <a:p>
            <a:pPr eaLnBrk="1" hangingPunct="1">
              <a:lnSpc>
                <a:spcPct val="90000"/>
              </a:lnSpc>
              <a:defRPr/>
            </a:pPr>
            <a:r>
              <a:rPr lang="fr-FR" sz="2800" dirty="0" smtClean="0">
                <a:cs typeface="+mn-cs"/>
              </a:rPr>
              <a:t>305-312: Maxence (fils de Maximien) et Constantin (fils de Constance Chlore) se « débarrassent » de leurs rivaux</a:t>
            </a:r>
          </a:p>
          <a:p>
            <a:pPr eaLnBrk="1" hangingPunct="1">
              <a:lnSpc>
                <a:spcPct val="90000"/>
              </a:lnSpc>
              <a:defRPr/>
            </a:pPr>
            <a:r>
              <a:rPr lang="fr-FR" sz="2800" dirty="0" smtClean="0">
                <a:cs typeface="+mn-cs"/>
              </a:rPr>
              <a:t>312: </a:t>
            </a:r>
            <a:r>
              <a:rPr lang="fr-FR" sz="2800" dirty="0" smtClean="0">
                <a:cs typeface="+mn-cs"/>
                <a:hlinkClick r:id="rId2" action="ppaction://hlinksldjump"/>
              </a:rPr>
              <a:t>Constantin </a:t>
            </a:r>
            <a:r>
              <a:rPr lang="fr-FR" sz="2800" dirty="0" smtClean="0">
                <a:cs typeface="+mn-cs"/>
              </a:rPr>
              <a:t>se « débarrasse » de Maxence et règne seul </a:t>
            </a:r>
            <a:r>
              <a:rPr lang="fr-FR" sz="2800" dirty="0" err="1" smtClean="0">
                <a:cs typeface="+mn-cs"/>
              </a:rPr>
              <a:t>jusqu</a:t>
            </a:r>
            <a:r>
              <a:rPr lang="fr-CA" sz="2800" dirty="0" smtClean="0">
                <a:latin typeface="Arial"/>
              </a:rPr>
              <a:t>’</a:t>
            </a:r>
            <a:r>
              <a:rPr lang="fr-FR" sz="2800" dirty="0" smtClean="0">
                <a:cs typeface="+mn-cs"/>
              </a:rPr>
              <a:t>en 337.</a:t>
            </a:r>
          </a:p>
          <a:p>
            <a:pPr eaLnBrk="1" hangingPunct="1">
              <a:lnSpc>
                <a:spcPct val="90000"/>
              </a:lnSpc>
              <a:defRPr/>
            </a:pPr>
            <a:r>
              <a:rPr lang="fr-FR" sz="2800" dirty="0" smtClean="0">
                <a:cs typeface="+mn-cs"/>
              </a:rPr>
              <a:t>337: Empire </a:t>
            </a:r>
            <a:r>
              <a:rPr lang="fr-FR" sz="2800" dirty="0" err="1" smtClean="0">
                <a:cs typeface="+mn-cs"/>
              </a:rPr>
              <a:t>redivisé</a:t>
            </a:r>
            <a:r>
              <a:rPr lang="fr-FR" sz="2800" dirty="0" smtClean="0">
                <a:cs typeface="+mn-cs"/>
              </a:rPr>
              <a:t> en deux entre fils de Constantin</a:t>
            </a:r>
          </a:p>
          <a:p>
            <a:pPr eaLnBrk="1" hangingPunct="1">
              <a:lnSpc>
                <a:spcPct val="90000"/>
              </a:lnSpc>
              <a:defRPr/>
            </a:pPr>
            <a:r>
              <a:rPr lang="fr-FR" sz="2800" dirty="0" smtClean="0"/>
              <a:t>378: bataille d’Andrinople: défaite des Romains (Valens) contre Goths</a:t>
            </a:r>
            <a:endParaRPr lang="fr-FR" sz="2800" dirty="0" smtClean="0">
              <a:cs typeface="+mn-cs"/>
            </a:endParaRPr>
          </a:p>
          <a:p>
            <a:pPr eaLnBrk="1" hangingPunct="1">
              <a:lnSpc>
                <a:spcPct val="90000"/>
              </a:lnSpc>
              <a:defRPr/>
            </a:pPr>
            <a:r>
              <a:rPr lang="fr-FR" sz="2800" dirty="0" smtClean="0">
                <a:cs typeface="+mn-cs"/>
              </a:rPr>
              <a:t>379: Théodose est choisi empereur Orient et réunit l’Empire</a:t>
            </a:r>
          </a:p>
          <a:p>
            <a:pPr eaLnBrk="1" hangingPunct="1">
              <a:lnSpc>
                <a:spcPct val="90000"/>
              </a:lnSpc>
              <a:defRPr/>
            </a:pPr>
            <a:r>
              <a:rPr lang="fr-FR" sz="2800" dirty="0" smtClean="0">
                <a:cs typeface="+mn-cs"/>
              </a:rPr>
              <a:t>395: </a:t>
            </a:r>
            <a:r>
              <a:rPr lang="fr-FR" sz="2800" dirty="0" err="1" smtClean="0">
                <a:cs typeface="+mn-cs"/>
              </a:rPr>
              <a:t>redivision</a:t>
            </a:r>
            <a:r>
              <a:rPr lang="fr-FR" sz="2800" dirty="0" smtClean="0">
                <a:cs typeface="+mn-cs"/>
              </a:rPr>
              <a:t> par Théodose à sa mort entre ses deux fils:</a:t>
            </a:r>
          </a:p>
          <a:p>
            <a:pPr lvl="1">
              <a:lnSpc>
                <a:spcPct val="90000"/>
              </a:lnSpc>
              <a:defRPr/>
            </a:pPr>
            <a:r>
              <a:rPr lang="fr-FR" sz="2600" dirty="0" smtClean="0"/>
              <a:t>Honorius a 10 ans, Arcadius, 18 ans: régence par un Vandale (Stilicon)</a:t>
            </a:r>
            <a:endParaRPr lang="fr-FR" sz="2600" dirty="0" smtClean="0">
              <a:cs typeface="+mn-cs"/>
            </a:endParaRPr>
          </a:p>
          <a:p>
            <a:pPr eaLnBrk="1" hangingPunct="1">
              <a:lnSpc>
                <a:spcPct val="90000"/>
              </a:lnSpc>
              <a:defRPr/>
            </a:pPr>
            <a:endParaRPr lang="fr-FR" sz="2800" dirty="0" smtClean="0">
              <a:cs typeface="+mn-cs"/>
            </a:endParaRPr>
          </a:p>
        </p:txBody>
      </p:sp>
    </p:spTree>
    <p:extLst>
      <p:ext uri="{BB962C8B-B14F-4D97-AF65-F5344CB8AC3E}">
        <p14:creationId xmlns:p14="http://schemas.microsoft.com/office/powerpoint/2010/main" val="22858542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théodose</a:t>
            </a:r>
            <a:endParaRPr lang="fr-FR" dirty="0"/>
          </a:p>
        </p:txBody>
      </p:sp>
      <p:sp>
        <p:nvSpPr>
          <p:cNvPr id="3" name="Espace réservé du contenu 2"/>
          <p:cNvSpPr>
            <a:spLocks noGrp="1"/>
          </p:cNvSpPr>
          <p:nvPr>
            <p:ph idx="1"/>
          </p:nvPr>
        </p:nvSpPr>
        <p:spPr>
          <a:xfrm>
            <a:off x="760096" y="2438400"/>
            <a:ext cx="7370042" cy="3048001"/>
          </a:xfrm>
        </p:spPr>
        <p:txBody>
          <a:bodyPr>
            <a:noAutofit/>
          </a:bodyPr>
          <a:lstStyle/>
          <a:p>
            <a:pPr lvl="2"/>
            <a:r>
              <a:rPr lang="fr-FR" sz="2000" dirty="0" smtClean="0"/>
              <a:t>l’Occident </a:t>
            </a:r>
            <a:r>
              <a:rPr lang="fr-FR" sz="2000" dirty="0"/>
              <a:t>à Honorius, ayant pour capitale Ravenne;  </a:t>
            </a:r>
            <a:endParaRPr lang="fr-FR" sz="2000" dirty="0" smtClean="0"/>
          </a:p>
          <a:p>
            <a:pPr lvl="2"/>
            <a:r>
              <a:rPr lang="fr-FR" sz="2000" dirty="0" smtClean="0"/>
              <a:t>l’Orient </a:t>
            </a:r>
            <a:r>
              <a:rPr lang="fr-FR" sz="2000" dirty="0"/>
              <a:t>à Arcadius, ayant pour capitale Constantinople</a:t>
            </a:r>
            <a:r>
              <a:rPr lang="fr-FR" sz="2000" dirty="0" smtClean="0"/>
              <a:t>.</a:t>
            </a:r>
          </a:p>
          <a:p>
            <a:pPr lvl="2"/>
            <a:r>
              <a:rPr lang="fr-FR" sz="2000" dirty="0" smtClean="0"/>
              <a:t>Fit proclamer la fin des cultes « païens », provoquant la fermeture des temples partout dans l’Empire.</a:t>
            </a:r>
            <a:endParaRPr lang="fr-CA" sz="2000" dirty="0"/>
          </a:p>
          <a:p>
            <a:pPr lvl="2"/>
            <a:r>
              <a:rPr lang="fr-FR" sz="2000" dirty="0" smtClean="0"/>
              <a:t>les </a:t>
            </a:r>
            <a:r>
              <a:rPr lang="fr-FR" sz="2000" dirty="0"/>
              <a:t>peuples germaniques et hunniques </a:t>
            </a:r>
            <a:r>
              <a:rPr lang="fr-FR" sz="2000" dirty="0" smtClean="0"/>
              <a:t>franchirent </a:t>
            </a:r>
            <a:r>
              <a:rPr lang="fr-FR" sz="2000" dirty="0"/>
              <a:t>les frontières et </a:t>
            </a:r>
            <a:r>
              <a:rPr lang="fr-FR" sz="2000" dirty="0" smtClean="0"/>
              <a:t>envahirent Rome</a:t>
            </a:r>
            <a:r>
              <a:rPr lang="fr-FR" sz="2000" dirty="0"/>
              <a:t>, </a:t>
            </a:r>
            <a:r>
              <a:rPr lang="fr-FR" sz="2000" dirty="0" smtClean="0"/>
              <a:t>et la pillèrent</a:t>
            </a:r>
            <a:r>
              <a:rPr lang="fr-FR" sz="2000" dirty="0"/>
              <a:t> :</a:t>
            </a:r>
            <a:endParaRPr lang="fr-CA" sz="2000" dirty="0"/>
          </a:p>
        </p:txBody>
      </p:sp>
    </p:spTree>
    <p:extLst>
      <p:ext uri="{BB962C8B-B14F-4D97-AF65-F5344CB8AC3E}">
        <p14:creationId xmlns:p14="http://schemas.microsoft.com/office/powerpoint/2010/main" val="15014415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fr-FR" smtClean="0">
                <a:cs typeface="+mj-cs"/>
              </a:rPr>
              <a:t>Et la fin…</a:t>
            </a:r>
          </a:p>
        </p:txBody>
      </p:sp>
      <p:sp>
        <p:nvSpPr>
          <p:cNvPr id="14339" name="Rectangle 3"/>
          <p:cNvSpPr>
            <a:spLocks noGrp="1" noChangeArrowheads="1"/>
          </p:cNvSpPr>
          <p:nvPr>
            <p:ph type="body" idx="1"/>
          </p:nvPr>
        </p:nvSpPr>
        <p:spPr/>
        <p:txBody>
          <a:bodyPr>
            <a:normAutofit fontScale="70000" lnSpcReduction="20000"/>
          </a:bodyPr>
          <a:lstStyle/>
          <a:p>
            <a:pPr eaLnBrk="1" hangingPunct="1">
              <a:lnSpc>
                <a:spcPct val="90000"/>
              </a:lnSpc>
              <a:defRPr/>
            </a:pPr>
            <a:r>
              <a:rPr lang="fr-FR" sz="2800" dirty="0" smtClean="0">
                <a:cs typeface="+mn-cs"/>
              </a:rPr>
              <a:t>Peuples germaniques défoncent les frontières:</a:t>
            </a:r>
          </a:p>
          <a:p>
            <a:pPr lvl="1" eaLnBrk="1" hangingPunct="1">
              <a:lnSpc>
                <a:spcPct val="90000"/>
              </a:lnSpc>
              <a:defRPr/>
            </a:pPr>
            <a:r>
              <a:rPr lang="fr-FR" sz="2400" dirty="0" smtClean="0"/>
              <a:t>406 s</a:t>
            </a:r>
            <a:r>
              <a:rPr lang="ja-JP" altLang="fr-FR" sz="2400" dirty="0" smtClean="0">
                <a:latin typeface="Arial"/>
              </a:rPr>
              <a:t>’</a:t>
            </a:r>
            <a:r>
              <a:rPr lang="fr-FR" sz="2400" dirty="0" smtClean="0"/>
              <a:t>installent en Italie, fuyant les Huns</a:t>
            </a:r>
          </a:p>
          <a:p>
            <a:pPr lvl="1" eaLnBrk="1" hangingPunct="1">
              <a:lnSpc>
                <a:spcPct val="90000"/>
              </a:lnSpc>
              <a:defRPr/>
            </a:pPr>
            <a:r>
              <a:rPr lang="fr-FR" sz="2400" dirty="0" smtClean="0"/>
              <a:t>410 Wisigoths d’Alaric pillent Rome pendant 3 jours</a:t>
            </a:r>
            <a:r>
              <a:rPr lang="is-IS" sz="2400" dirty="0" smtClean="0"/>
              <a:t>…</a:t>
            </a:r>
            <a:endParaRPr lang="fr-FR" sz="2400" dirty="0" smtClean="0"/>
          </a:p>
          <a:p>
            <a:pPr lvl="2">
              <a:lnSpc>
                <a:spcPct val="90000"/>
              </a:lnSpc>
              <a:defRPr/>
            </a:pPr>
            <a:r>
              <a:rPr lang="fr-FR" sz="2200" dirty="0" smtClean="0"/>
              <a:t>2500 kg d’or et 15 000 kg d’argent!</a:t>
            </a:r>
          </a:p>
          <a:p>
            <a:pPr lvl="1" eaLnBrk="1" hangingPunct="1">
              <a:lnSpc>
                <a:spcPct val="90000"/>
              </a:lnSpc>
              <a:defRPr/>
            </a:pPr>
            <a:r>
              <a:rPr lang="fr-FR" sz="2400" dirty="0" smtClean="0"/>
              <a:t>452-453 Huns d</a:t>
            </a:r>
            <a:r>
              <a:rPr lang="ja-JP" altLang="fr-FR" sz="2400" dirty="0" smtClean="0">
                <a:latin typeface="Arial"/>
              </a:rPr>
              <a:t>’</a:t>
            </a:r>
            <a:r>
              <a:rPr lang="fr-FR" sz="2400" dirty="0" smtClean="0"/>
              <a:t>Attila prennent Rome</a:t>
            </a:r>
          </a:p>
          <a:p>
            <a:pPr lvl="1" eaLnBrk="1" hangingPunct="1">
              <a:lnSpc>
                <a:spcPct val="90000"/>
              </a:lnSpc>
              <a:defRPr/>
            </a:pPr>
            <a:r>
              <a:rPr lang="fr-FR" sz="2400" dirty="0" smtClean="0"/>
              <a:t>455 Vandales de Genséric pillent Rome pendant 2 semaines</a:t>
            </a:r>
            <a:r>
              <a:rPr lang="is-IS" sz="2400" dirty="0" smtClean="0"/>
              <a:t>…</a:t>
            </a:r>
            <a:endParaRPr lang="fr-FR" sz="2400" dirty="0" smtClean="0"/>
          </a:p>
          <a:p>
            <a:pPr lvl="1" eaLnBrk="1" hangingPunct="1">
              <a:lnSpc>
                <a:spcPct val="90000"/>
              </a:lnSpc>
              <a:defRPr/>
            </a:pPr>
            <a:r>
              <a:rPr lang="fr-FR" sz="2400" dirty="0" smtClean="0"/>
              <a:t>476 Hérules d</a:t>
            </a:r>
            <a:r>
              <a:rPr lang="ja-JP" altLang="fr-FR" sz="2400" dirty="0" smtClean="0">
                <a:latin typeface="Arial"/>
              </a:rPr>
              <a:t>’</a:t>
            </a:r>
            <a:r>
              <a:rPr lang="fr-FR" sz="2400" dirty="0" smtClean="0"/>
              <a:t>Odoacre (alliés des Huns) démettent dernier empereur (un germain): Romulus Augustule!</a:t>
            </a:r>
          </a:p>
          <a:p>
            <a:pPr eaLnBrk="1" hangingPunct="1">
              <a:lnSpc>
                <a:spcPct val="90000"/>
              </a:lnSpc>
              <a:defRPr/>
            </a:pPr>
            <a:r>
              <a:rPr lang="fr-FR" sz="2800" dirty="0" smtClean="0">
                <a:cs typeface="+mn-cs"/>
              </a:rPr>
              <a:t>Mais l</a:t>
            </a:r>
            <a:r>
              <a:rPr lang="ja-JP" altLang="fr-FR" sz="2800" dirty="0" smtClean="0">
                <a:latin typeface="Arial"/>
                <a:cs typeface="+mn-cs"/>
              </a:rPr>
              <a:t>’</a:t>
            </a:r>
            <a:r>
              <a:rPr lang="fr-FR" sz="2800" dirty="0" smtClean="0">
                <a:cs typeface="+mn-cs"/>
              </a:rPr>
              <a:t>Empire romain d</a:t>
            </a:r>
            <a:r>
              <a:rPr lang="ja-JP" altLang="fr-FR" sz="2800" dirty="0" smtClean="0">
                <a:latin typeface="Arial"/>
                <a:cs typeface="+mn-cs"/>
              </a:rPr>
              <a:t>’</a:t>
            </a:r>
            <a:r>
              <a:rPr lang="fr-FR" sz="2800" dirty="0" smtClean="0">
                <a:cs typeface="+mn-cs"/>
              </a:rPr>
              <a:t>Orient survit pendant encore 1000 ans</a:t>
            </a:r>
          </a:p>
          <a:p>
            <a:pPr lvl="1" eaLnBrk="1" hangingPunct="1">
              <a:lnSpc>
                <a:spcPct val="90000"/>
              </a:lnSpc>
              <a:defRPr/>
            </a:pPr>
            <a:r>
              <a:rPr lang="fr-FR" sz="2400" dirty="0" smtClean="0"/>
              <a:t>527-565 : </a:t>
            </a:r>
            <a:r>
              <a:rPr lang="fr-FR" sz="2400" dirty="0" smtClean="0">
                <a:hlinkClick r:id="" action="ppaction://noaction"/>
              </a:rPr>
              <a:t>Justinien </a:t>
            </a:r>
            <a:r>
              <a:rPr lang="fr-FR" sz="2400" dirty="0" smtClean="0"/>
              <a:t>réunit l</a:t>
            </a:r>
            <a:r>
              <a:rPr lang="ja-JP" altLang="fr-FR" sz="2400" dirty="0" smtClean="0">
                <a:latin typeface="Arial"/>
              </a:rPr>
              <a:t>’</a:t>
            </a:r>
            <a:r>
              <a:rPr lang="fr-FR" sz="2400" dirty="0" smtClean="0"/>
              <a:t>Empire d</a:t>
            </a:r>
            <a:r>
              <a:rPr lang="ja-JP" altLang="fr-FR" sz="2400" dirty="0" smtClean="0">
                <a:latin typeface="Arial"/>
              </a:rPr>
              <a:t>’</a:t>
            </a:r>
            <a:r>
              <a:rPr lang="fr-FR" sz="2400" dirty="0" smtClean="0"/>
              <a:t>Occident et d</a:t>
            </a:r>
            <a:r>
              <a:rPr lang="ja-JP" altLang="fr-FR" sz="2400" dirty="0" smtClean="0">
                <a:latin typeface="Arial"/>
              </a:rPr>
              <a:t>’</a:t>
            </a:r>
            <a:r>
              <a:rPr lang="fr-FR" sz="2400" dirty="0" smtClean="0"/>
              <a:t>Orient…</a:t>
            </a:r>
          </a:p>
        </p:txBody>
      </p:sp>
    </p:spTree>
    <p:extLst>
      <p:ext uri="{BB962C8B-B14F-4D97-AF65-F5344CB8AC3E}">
        <p14:creationId xmlns:p14="http://schemas.microsoft.com/office/powerpoint/2010/main" val="40454438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envahisseur - copi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42988" y="1004888"/>
            <a:ext cx="7307262" cy="4767262"/>
          </a:xfrm>
        </p:spPr>
      </p:pic>
    </p:spTree>
    <p:extLst>
      <p:ext uri="{BB962C8B-B14F-4D97-AF65-F5344CB8AC3E}">
        <p14:creationId xmlns:p14="http://schemas.microsoft.com/office/powerpoint/2010/main" val="25508825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Chute</a:t>
            </a:r>
            <a:r>
              <a:rPr lang="is-IS" dirty="0" smtClean="0"/>
              <a:t>…déclin...</a:t>
            </a:r>
            <a:endParaRPr lang="fr-FR" dirty="0"/>
          </a:p>
        </p:txBody>
      </p:sp>
      <p:sp>
        <p:nvSpPr>
          <p:cNvPr id="3" name="Espace réservé du contenu 2"/>
          <p:cNvSpPr>
            <a:spLocks noGrp="1"/>
          </p:cNvSpPr>
          <p:nvPr>
            <p:ph idx="1"/>
          </p:nvPr>
        </p:nvSpPr>
        <p:spPr/>
        <p:txBody>
          <a:bodyPr>
            <a:noAutofit/>
          </a:bodyPr>
          <a:lstStyle/>
          <a:p>
            <a:pPr lvl="1"/>
            <a:r>
              <a:rPr lang="fr-FR" sz="2800" dirty="0"/>
              <a:t>À l’Est : le Rhin et le Danube constituaient une frontière naturelle mais il fallait construire un mur entre les deux fleuves</a:t>
            </a:r>
            <a:r>
              <a:rPr lang="fr-FR" sz="2800" dirty="0" smtClean="0"/>
              <a:t>;</a:t>
            </a:r>
          </a:p>
          <a:p>
            <a:pPr lvl="2"/>
            <a:r>
              <a:rPr lang="fr-FR" sz="2800" dirty="0" smtClean="0"/>
              <a:t>550 km entre le Rhin et le Danube!</a:t>
            </a:r>
            <a:endParaRPr lang="fr-CA" sz="2800" dirty="0"/>
          </a:p>
        </p:txBody>
      </p:sp>
    </p:spTree>
    <p:extLst>
      <p:ext uri="{BB962C8B-B14F-4D97-AF65-F5344CB8AC3E}">
        <p14:creationId xmlns:p14="http://schemas.microsoft.com/office/powerpoint/2010/main" val="37219676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la fin</a:t>
            </a:r>
            <a:r>
              <a:rPr lang="is-IS" dirty="0" smtClean="0"/>
              <a:t>…</a:t>
            </a:r>
            <a:endParaRPr lang="fr-FR" dirty="0"/>
          </a:p>
        </p:txBody>
      </p:sp>
      <p:sp>
        <p:nvSpPr>
          <p:cNvPr id="3" name="Espace réservé du contenu 2"/>
          <p:cNvSpPr>
            <a:spLocks noGrp="1"/>
          </p:cNvSpPr>
          <p:nvPr>
            <p:ph idx="1"/>
          </p:nvPr>
        </p:nvSpPr>
        <p:spPr>
          <a:xfrm>
            <a:off x="885175" y="2438400"/>
            <a:ext cx="7437392" cy="3048001"/>
          </a:xfrm>
        </p:spPr>
        <p:txBody>
          <a:bodyPr>
            <a:normAutofit/>
          </a:bodyPr>
          <a:lstStyle/>
          <a:p>
            <a:pPr marL="914400" lvl="2" indent="0">
              <a:buNone/>
            </a:pPr>
            <a:r>
              <a:rPr lang="fr-FR" sz="2800" dirty="0"/>
              <a:t>Il n’aura fallu que </a:t>
            </a:r>
            <a:r>
              <a:rPr lang="fr-FR" sz="2800" dirty="0" smtClean="0"/>
              <a:t>75 ans pour </a:t>
            </a:r>
            <a:r>
              <a:rPr lang="fr-FR" sz="2800" dirty="0"/>
              <a:t>que s’écroule l’empire romain </a:t>
            </a:r>
            <a:r>
              <a:rPr lang="fr-FR" sz="2800" dirty="0" smtClean="0"/>
              <a:t>d’Occident (476), </a:t>
            </a:r>
            <a:r>
              <a:rPr lang="fr-FR" sz="2800" dirty="0"/>
              <a:t>alors que celui d’Orient résista encore 1000 ans!</a:t>
            </a:r>
            <a:endParaRPr lang="fr-CA" sz="2800" dirty="0"/>
          </a:p>
          <a:p>
            <a:pPr lvl="2"/>
            <a:r>
              <a:rPr lang="fr-FR" sz="2800" dirty="0"/>
              <a:t>Il y eut au total 165 empereurs dont 89 ont régné moins d’un an!</a:t>
            </a:r>
            <a:endParaRPr lang="fr-CA" sz="2800" dirty="0"/>
          </a:p>
        </p:txBody>
      </p:sp>
    </p:spTree>
    <p:extLst>
      <p:ext uri="{BB962C8B-B14F-4D97-AF65-F5344CB8AC3E}">
        <p14:creationId xmlns:p14="http://schemas.microsoft.com/office/powerpoint/2010/main" val="19661993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Chute selon saint-augustin</a:t>
            </a:r>
            <a:endParaRPr lang="fr-FR" dirty="0"/>
          </a:p>
        </p:txBody>
      </p:sp>
      <p:sp>
        <p:nvSpPr>
          <p:cNvPr id="3" name="Espace réservé du contenu 2"/>
          <p:cNvSpPr>
            <a:spLocks noGrp="1"/>
          </p:cNvSpPr>
          <p:nvPr>
            <p:ph idx="1"/>
          </p:nvPr>
        </p:nvSpPr>
        <p:spPr>
          <a:xfrm>
            <a:off x="861391" y="2438400"/>
            <a:ext cx="7399131" cy="3048001"/>
          </a:xfrm>
        </p:spPr>
        <p:txBody>
          <a:bodyPr>
            <a:normAutofit fontScale="92500"/>
          </a:bodyPr>
          <a:lstStyle/>
          <a:p>
            <a:r>
              <a:rPr lang="fr-FR" dirty="0"/>
              <a:t>"Sur les entrefaites, Rome fut détruite sous les coups de l'invasion des Goths que conduisait le roi Alaric: ce fut un grand désastre. Les adorateurs d'une multitude de faux dieux, que nous appelons ordinairement les païens, s'efforcèrent de faire retomber ce désastre sur la religion chrétienne, et se mirent à blasphémer le vrai Dieu avec plus d'âpreté et d'amertume que d'habitude. C'est pourquoi, brûlé du «zèle de la maison de Dieu», je décidais d'écrire contre leurs blasphèmes ou leurs erreurs les livres de la Cité de Dieu." (SAINT-AUGUSTIN, Cité de Dieu, II, 43, </a:t>
            </a:r>
            <a:r>
              <a:rPr lang="fr-FR" dirty="0" smtClean="0"/>
              <a:t>1, 4</a:t>
            </a:r>
            <a:r>
              <a:rPr lang="fr-FR" baseline="30000" dirty="0" smtClean="0"/>
              <a:t>e</a:t>
            </a:r>
            <a:r>
              <a:rPr lang="fr-FR" dirty="0" smtClean="0"/>
              <a:t> s.)</a:t>
            </a:r>
            <a:endParaRPr lang="fr-CA" dirty="0"/>
          </a:p>
        </p:txBody>
      </p:sp>
    </p:spTree>
    <p:extLst>
      <p:ext uri="{BB962C8B-B14F-4D97-AF65-F5344CB8AC3E}">
        <p14:creationId xmlns:p14="http://schemas.microsoft.com/office/powerpoint/2010/main" val="37966010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Chute, selon Polybe</a:t>
            </a:r>
            <a:endParaRPr lang="fr-FR" dirty="0"/>
          </a:p>
        </p:txBody>
      </p:sp>
      <p:sp>
        <p:nvSpPr>
          <p:cNvPr id="3" name="Espace réservé du contenu 2"/>
          <p:cNvSpPr>
            <a:spLocks noGrp="1"/>
          </p:cNvSpPr>
          <p:nvPr>
            <p:ph idx="1"/>
          </p:nvPr>
        </p:nvSpPr>
        <p:spPr>
          <a:xfrm>
            <a:off x="839303" y="2241826"/>
            <a:ext cx="7443305" cy="3600174"/>
          </a:xfrm>
        </p:spPr>
        <p:txBody>
          <a:bodyPr>
            <a:normAutofit fontScale="85000" lnSpcReduction="20000"/>
          </a:bodyPr>
          <a:lstStyle/>
          <a:p>
            <a:r>
              <a:rPr lang="fr-FR" dirty="0"/>
              <a:t> "Quand, après avoir échappé à de grands et nombreux périls, une nation arrive à une puissance prépondérante et invincible, le bien-être s'y établit, les </a:t>
            </a:r>
            <a:r>
              <a:rPr lang="fr-FR" dirty="0" err="1"/>
              <a:t>moeurs</a:t>
            </a:r>
            <a:r>
              <a:rPr lang="fr-FR" dirty="0"/>
              <a:t> deviennent luxueuses, et les hommes convoitent avec une ardeur démesurée les emplois supérieurs et les privilèges. Le mal ne fait que croître. La décadence commence du fait de l'ambition du pauvre, et de celui de la honte qu'éprouve un grand nombre à vivre sans honneur. À cela s'ajoutent l'opulence et la vaine somptuosité. Le peuple prend alors l'initiative de la révolte, lésé qu'il est par l'avidité de ceux qui ont la passion de parvenir. Plein de colère, n'écoutant plus que les suggestions de sa fureur, il ne veut plus obéir, ni même être l'égal des chefs. Il exige d'être tout, à lui seul. L'État prend alors le plus beau de tous les noms: il s'intitule terre de liberté ou démocratie. En réalité, il est la pire des choses: l'</a:t>
            </a:r>
            <a:r>
              <a:rPr lang="fr-FR" dirty="0" err="1"/>
              <a:t>ochlocratie</a:t>
            </a:r>
            <a:r>
              <a:rPr lang="fr-FR" dirty="0"/>
              <a:t> (foule)."</a:t>
            </a:r>
            <a:endParaRPr lang="fr-CA" dirty="0"/>
          </a:p>
          <a:p>
            <a:r>
              <a:rPr lang="fr-FR" dirty="0"/>
              <a:t>(Polybe, </a:t>
            </a:r>
            <a:r>
              <a:rPr lang="fr-FR" dirty="0" smtClean="0"/>
              <a:t>Histoires, 2</a:t>
            </a:r>
            <a:r>
              <a:rPr lang="fr-FR" baseline="30000" dirty="0" smtClean="0"/>
              <a:t>e</a:t>
            </a:r>
            <a:r>
              <a:rPr lang="fr-FR" dirty="0" smtClean="0"/>
              <a:t> s. av. J.C.)</a:t>
            </a:r>
            <a:endParaRPr lang="fr-FR" dirty="0"/>
          </a:p>
        </p:txBody>
      </p:sp>
    </p:spTree>
    <p:extLst>
      <p:ext uri="{BB962C8B-B14F-4D97-AF65-F5344CB8AC3E}">
        <p14:creationId xmlns:p14="http://schemas.microsoft.com/office/powerpoint/2010/main" val="8354868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Chute de l’empire et économie</a:t>
            </a:r>
            <a:r>
              <a:rPr lang="mr-IN" dirty="0" smtClean="0"/>
              <a:t>…</a:t>
            </a:r>
            <a:endParaRPr lang="fr-FR" dirty="0"/>
          </a:p>
        </p:txBody>
      </p:sp>
      <p:sp>
        <p:nvSpPr>
          <p:cNvPr id="3" name="Espace réservé du contenu 2"/>
          <p:cNvSpPr>
            <a:spLocks noGrp="1"/>
          </p:cNvSpPr>
          <p:nvPr>
            <p:ph idx="1"/>
          </p:nvPr>
        </p:nvSpPr>
        <p:spPr/>
        <p:txBody>
          <a:bodyPr/>
          <a:lstStyle/>
          <a:p>
            <a:r>
              <a:rPr lang="fr-FR" dirty="0" smtClean="0"/>
              <a:t>Moins de revenus tirés des provinces</a:t>
            </a:r>
          </a:p>
          <a:p>
            <a:pPr lvl="1"/>
            <a:r>
              <a:rPr lang="fr-FR" dirty="0" smtClean="0"/>
              <a:t>Celles-ci sont envahies par des tribus germaniques</a:t>
            </a:r>
          </a:p>
          <a:p>
            <a:r>
              <a:rPr lang="fr-FR" dirty="0" smtClean="0"/>
              <a:t>Rome était devenue dépendante de ses provinces</a:t>
            </a:r>
          </a:p>
          <a:p>
            <a:pPr lvl="1"/>
            <a:r>
              <a:rPr lang="fr-FR" dirty="0"/>
              <a:t>Les magistrats romains et locaux n’arrivent plus à recueillir les redevances, les impôts des provinces</a:t>
            </a:r>
            <a:r>
              <a:rPr lang="mr-IN" dirty="0"/>
              <a:t>…</a:t>
            </a:r>
            <a:endParaRPr lang="fr-CA" dirty="0"/>
          </a:p>
          <a:p>
            <a:pPr lvl="1"/>
            <a:r>
              <a:rPr lang="fr-CA" dirty="0"/>
              <a:t>Rome en souffre</a:t>
            </a:r>
            <a:r>
              <a:rPr lang="mr-IN" dirty="0" smtClean="0"/>
              <a:t>…</a:t>
            </a:r>
            <a:endParaRPr lang="fr-FR" dirty="0" smtClean="0"/>
          </a:p>
          <a:p>
            <a:r>
              <a:rPr lang="fr-FR" dirty="0" smtClean="0"/>
              <a:t>L’armée passe de 250 000 soldats à 600 000</a:t>
            </a:r>
            <a:r>
              <a:rPr lang="mr-IN" dirty="0" smtClean="0"/>
              <a:t>…</a:t>
            </a:r>
            <a:endParaRPr lang="fr-FR" dirty="0" smtClean="0"/>
          </a:p>
          <a:p>
            <a:endParaRPr lang="fr-FR" dirty="0" smtClean="0"/>
          </a:p>
          <a:p>
            <a:endParaRPr lang="fr-FR" dirty="0"/>
          </a:p>
        </p:txBody>
      </p:sp>
    </p:spTree>
    <p:extLst>
      <p:ext uri="{BB962C8B-B14F-4D97-AF65-F5344CB8AC3E}">
        <p14:creationId xmlns:p14="http://schemas.microsoft.com/office/powerpoint/2010/main" val="3198952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provinces romaines ne sont plus</a:t>
            </a:r>
            <a:r>
              <a:rPr lang="is-IS" dirty="0" smtClean="0"/>
              <a:t>…romaines</a:t>
            </a:r>
            <a:endParaRPr lang="fr-FR" dirty="0"/>
          </a:p>
        </p:txBody>
      </p:sp>
      <p:pic>
        <p:nvPicPr>
          <p:cNvPr id="4" name="Espace réservé du contenu 3" descr="carte_spqr.png"/>
          <p:cNvPicPr>
            <a:picLocks noGrp="1" noChangeAspect="1"/>
          </p:cNvPicPr>
          <p:nvPr>
            <p:ph idx="1"/>
          </p:nvPr>
        </p:nvPicPr>
        <p:blipFill>
          <a:blip r:embed="rId2" cstate="email">
            <a:extLst>
              <a:ext uri="{28A0092B-C50C-407E-A947-70E740481C1C}">
                <a14:useLocalDpi xmlns:a14="http://schemas.microsoft.com/office/drawing/2010/main"/>
              </a:ext>
            </a:extLst>
          </a:blip>
          <a:srcRect l="-27907" r="-27907"/>
          <a:stretch>
            <a:fillRect/>
          </a:stretch>
        </p:blipFill>
        <p:spPr>
          <a:xfrm>
            <a:off x="691240" y="1981200"/>
            <a:ext cx="8041280" cy="3829182"/>
          </a:xfrm>
        </p:spPr>
      </p:pic>
    </p:spTree>
    <p:extLst>
      <p:ext uri="{BB962C8B-B14F-4D97-AF65-F5344CB8AC3E}">
        <p14:creationId xmlns:p14="http://schemas.microsoft.com/office/powerpoint/2010/main" val="9196840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6-21 à 14.19.2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00125" y="1009650"/>
            <a:ext cx="7399338" cy="4830763"/>
          </a:xfrm>
        </p:spPr>
      </p:pic>
    </p:spTree>
    <p:extLst>
      <p:ext uri="{BB962C8B-B14F-4D97-AF65-F5344CB8AC3E}">
        <p14:creationId xmlns:p14="http://schemas.microsoft.com/office/powerpoint/2010/main" val="24431692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La chute de l’empire romain et la formation des royaumes </a:t>
            </a:r>
            <a:r>
              <a:rPr lang="fr-FR" sz="2000" dirty="0" err="1" smtClean="0"/>
              <a:t>d’europe</a:t>
            </a:r>
            <a:endParaRPr lang="fr-FR" sz="2000" dirty="0"/>
          </a:p>
        </p:txBody>
      </p:sp>
      <p:sp>
        <p:nvSpPr>
          <p:cNvPr id="3" name="Espace réservé du contenu 2"/>
          <p:cNvSpPr>
            <a:spLocks noGrp="1"/>
          </p:cNvSpPr>
          <p:nvPr>
            <p:ph idx="1"/>
          </p:nvPr>
        </p:nvSpPr>
        <p:spPr/>
        <p:txBody>
          <a:bodyPr/>
          <a:lstStyle/>
          <a:p>
            <a:r>
              <a:rPr lang="fr-FR" dirty="0" smtClean="0"/>
              <a:t>Les Angles et les Saxons s’installent en Angleterre (</a:t>
            </a:r>
            <a:r>
              <a:rPr lang="fr-FR" dirty="0" err="1" smtClean="0"/>
              <a:t>Britania</a:t>
            </a:r>
            <a:r>
              <a:rPr lang="fr-FR" dirty="0" smtClean="0"/>
              <a:t>)</a:t>
            </a:r>
          </a:p>
          <a:p>
            <a:r>
              <a:rPr lang="fr-FR" dirty="0" smtClean="0"/>
              <a:t>Les Francs (Germains) s’installent en France (Gallia)</a:t>
            </a:r>
          </a:p>
          <a:p>
            <a:r>
              <a:rPr lang="fr-FR" dirty="0" smtClean="0"/>
              <a:t>Les Wisigoths et les Vandales en Espagne (</a:t>
            </a:r>
            <a:r>
              <a:rPr lang="fr-FR" dirty="0" err="1" smtClean="0"/>
              <a:t>Hispania</a:t>
            </a:r>
            <a:r>
              <a:rPr lang="fr-FR" dirty="0" smtClean="0"/>
              <a:t>)</a:t>
            </a:r>
          </a:p>
          <a:p>
            <a:r>
              <a:rPr lang="fr-FR" dirty="0" smtClean="0"/>
              <a:t>Les Goths - Ostrogoths en Allemagne (Germania)</a:t>
            </a:r>
          </a:p>
          <a:p>
            <a:r>
              <a:rPr lang="fr-FR" dirty="0" smtClean="0"/>
              <a:t>Les Lombards en Italie (</a:t>
            </a:r>
            <a:r>
              <a:rPr lang="fr-FR" dirty="0" err="1" smtClean="0"/>
              <a:t>Italia</a:t>
            </a:r>
            <a:r>
              <a:rPr lang="fr-FR" dirty="0" smtClean="0"/>
              <a:t>)</a:t>
            </a:r>
          </a:p>
          <a:p>
            <a:r>
              <a:rPr lang="fr-FR" dirty="0" smtClean="0"/>
              <a:t>Les Burgondes en Suisse (</a:t>
            </a:r>
            <a:r>
              <a:rPr lang="fr-FR" dirty="0" err="1" smtClean="0"/>
              <a:t>Helvetia</a:t>
            </a:r>
            <a:r>
              <a:rPr lang="fr-FR" dirty="0" smtClean="0"/>
              <a:t>) et le sud-est de la France</a:t>
            </a:r>
          </a:p>
          <a:p>
            <a:endParaRPr lang="fr-FR" dirty="0" smtClean="0"/>
          </a:p>
          <a:p>
            <a:endParaRPr lang="fr-FR" dirty="0"/>
          </a:p>
        </p:txBody>
      </p:sp>
    </p:spTree>
    <p:extLst>
      <p:ext uri="{BB962C8B-B14F-4D97-AF65-F5344CB8AC3E}">
        <p14:creationId xmlns:p14="http://schemas.microsoft.com/office/powerpoint/2010/main" val="5454811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invasions</a:t>
            </a:r>
            <a:endParaRPr lang="fr-FR" dirty="0"/>
          </a:p>
        </p:txBody>
      </p:sp>
      <p:sp>
        <p:nvSpPr>
          <p:cNvPr id="3" name="Espace réservé du contenu 2"/>
          <p:cNvSpPr>
            <a:spLocks noGrp="1"/>
          </p:cNvSpPr>
          <p:nvPr>
            <p:ph idx="1"/>
          </p:nvPr>
        </p:nvSpPr>
        <p:spPr/>
        <p:txBody>
          <a:bodyPr/>
          <a:lstStyle/>
          <a:p>
            <a:r>
              <a:rPr lang="fr-FR" dirty="0" smtClean="0"/>
              <a:t>Invasions de peuples arabes en Europe:</a:t>
            </a:r>
          </a:p>
          <a:p>
            <a:pPr lvl="1"/>
            <a:r>
              <a:rPr lang="fr-FR" dirty="0" smtClean="0"/>
              <a:t>En Espagne: </a:t>
            </a:r>
            <a:r>
              <a:rPr lang="fr-FR" dirty="0"/>
              <a:t>: 8</a:t>
            </a:r>
            <a:r>
              <a:rPr lang="fr-FR" baseline="30000" dirty="0"/>
              <a:t>e</a:t>
            </a:r>
            <a:r>
              <a:rPr lang="fr-FR" dirty="0"/>
              <a:t> au 15</a:t>
            </a:r>
            <a:r>
              <a:rPr lang="fr-FR" baseline="30000" dirty="0"/>
              <a:t>e</a:t>
            </a:r>
            <a:r>
              <a:rPr lang="fr-FR" dirty="0"/>
              <a:t> </a:t>
            </a:r>
            <a:r>
              <a:rPr lang="fr-FR" dirty="0" smtClean="0"/>
              <a:t>s</a:t>
            </a:r>
          </a:p>
          <a:p>
            <a:pPr lvl="1"/>
            <a:r>
              <a:rPr lang="fr-FR" dirty="0" smtClean="0"/>
              <a:t>En Sicile :  7</a:t>
            </a:r>
            <a:r>
              <a:rPr lang="fr-FR" baseline="30000" dirty="0" smtClean="0"/>
              <a:t>e</a:t>
            </a:r>
            <a:r>
              <a:rPr lang="fr-FR" dirty="0" smtClean="0"/>
              <a:t> – 11</a:t>
            </a:r>
            <a:r>
              <a:rPr lang="fr-FR" baseline="30000" dirty="0" smtClean="0"/>
              <a:t>e</a:t>
            </a:r>
            <a:r>
              <a:rPr lang="fr-FR" dirty="0" smtClean="0"/>
              <a:t> s</a:t>
            </a:r>
          </a:p>
          <a:p>
            <a:pPr lvl="1"/>
            <a:r>
              <a:rPr lang="fr-FR" dirty="0" smtClean="0"/>
              <a:t>En Grèce: : 14</a:t>
            </a:r>
            <a:r>
              <a:rPr lang="fr-FR" baseline="30000" dirty="0" smtClean="0"/>
              <a:t>e</a:t>
            </a:r>
            <a:r>
              <a:rPr lang="fr-FR" dirty="0" smtClean="0"/>
              <a:t> – 19</a:t>
            </a:r>
            <a:r>
              <a:rPr lang="fr-FR" baseline="30000" dirty="0" smtClean="0"/>
              <a:t>e</a:t>
            </a:r>
            <a:r>
              <a:rPr lang="fr-FR" dirty="0" smtClean="0"/>
              <a:t> s.</a:t>
            </a:r>
            <a:endParaRPr lang="fr-FR" dirty="0"/>
          </a:p>
        </p:txBody>
      </p:sp>
    </p:spTree>
    <p:extLst>
      <p:ext uri="{BB962C8B-B14F-4D97-AF65-F5344CB8AC3E}">
        <p14:creationId xmlns:p14="http://schemas.microsoft.com/office/powerpoint/2010/main" val="1034888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7-07 à 15.50.55.png"/>
          <p:cNvPicPr>
            <a:picLocks noGrp="1" noChangeAspect="1"/>
          </p:cNvPicPr>
          <p:nvPr>
            <p:ph idx="1"/>
          </p:nvPr>
        </p:nvPicPr>
        <p:blipFill>
          <a:blip r:embed="rId2" cstate="email">
            <a:extLst>
              <a:ext uri="{28A0092B-C50C-407E-A947-70E740481C1C}">
                <a14:useLocalDpi xmlns:a14="http://schemas.microsoft.com/office/drawing/2010/main"/>
              </a:ext>
            </a:extLst>
          </a:blip>
          <a:srcRect l="-11772" r="-11772"/>
          <a:stretch>
            <a:fillRect/>
          </a:stretch>
        </p:blipFill>
        <p:spPr>
          <a:xfrm>
            <a:off x="663881" y="1000125"/>
            <a:ext cx="7726057" cy="4839618"/>
          </a:xfrm>
        </p:spPr>
      </p:pic>
    </p:spTree>
    <p:extLst>
      <p:ext uri="{BB962C8B-B14F-4D97-AF65-F5344CB8AC3E}">
        <p14:creationId xmlns:p14="http://schemas.microsoft.com/office/powerpoint/2010/main" val="274089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7-07 à 15.58.12.png"/>
          <p:cNvPicPr>
            <a:picLocks noGrp="1" noChangeAspect="1"/>
          </p:cNvPicPr>
          <p:nvPr>
            <p:ph idx="1"/>
          </p:nvPr>
        </p:nvPicPr>
        <p:blipFill>
          <a:blip r:embed="rId2" cstate="email">
            <a:extLst>
              <a:ext uri="{28A0092B-C50C-407E-A947-70E740481C1C}">
                <a14:useLocalDpi xmlns:a14="http://schemas.microsoft.com/office/drawing/2010/main"/>
              </a:ext>
            </a:extLst>
          </a:blip>
          <a:srcRect l="-4032" r="-4032"/>
          <a:stretch>
            <a:fillRect/>
          </a:stretch>
        </p:blipFill>
        <p:spPr>
          <a:xfrm>
            <a:off x="1009650" y="855663"/>
            <a:ext cx="7370763" cy="5003800"/>
          </a:xfrm>
        </p:spPr>
      </p:pic>
      <p:sp>
        <p:nvSpPr>
          <p:cNvPr id="5" name="ZoneTexte 4"/>
          <p:cNvSpPr txBox="1"/>
          <p:nvPr/>
        </p:nvSpPr>
        <p:spPr>
          <a:xfrm>
            <a:off x="1597163" y="5253550"/>
            <a:ext cx="2270666" cy="369332"/>
          </a:xfrm>
          <a:prstGeom prst="rect">
            <a:avLst/>
          </a:prstGeom>
          <a:noFill/>
        </p:spPr>
        <p:txBody>
          <a:bodyPr wrap="square" rtlCol="0">
            <a:spAutoFit/>
          </a:bodyPr>
          <a:lstStyle/>
          <a:p>
            <a:r>
              <a:rPr lang="fr-FR" smtClean="0"/>
              <a:t>Les Ottomans au 17</a:t>
            </a:r>
            <a:r>
              <a:rPr lang="fr-FR" baseline="30000" smtClean="0"/>
              <a:t>e</a:t>
            </a:r>
            <a:r>
              <a:rPr lang="fr-FR" smtClean="0"/>
              <a:t> s.</a:t>
            </a:r>
            <a:endParaRPr lang="fr-FR" dirty="0"/>
          </a:p>
        </p:txBody>
      </p:sp>
    </p:spTree>
    <p:extLst>
      <p:ext uri="{BB962C8B-B14F-4D97-AF65-F5344CB8AC3E}">
        <p14:creationId xmlns:p14="http://schemas.microsoft.com/office/powerpoint/2010/main" val="255071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imes.png"/>
          <p:cNvPicPr>
            <a:picLocks noGrp="1" noChangeAspect="1"/>
          </p:cNvPicPr>
          <p:nvPr>
            <p:ph idx="1"/>
          </p:nvPr>
        </p:nvPicPr>
        <p:blipFill>
          <a:blip r:embed="rId2" cstate="email">
            <a:extLst>
              <a:ext uri="{28A0092B-C50C-407E-A947-70E740481C1C}">
                <a14:useLocalDpi xmlns:a14="http://schemas.microsoft.com/office/drawing/2010/main"/>
              </a:ext>
            </a:extLst>
          </a:blip>
          <a:srcRect l="-19619" r="-19619"/>
          <a:stretch>
            <a:fillRect/>
          </a:stretch>
        </p:blipFill>
        <p:spPr>
          <a:xfrm>
            <a:off x="152328" y="947738"/>
            <a:ext cx="7231062" cy="4852987"/>
          </a:xfrm>
        </p:spPr>
      </p:pic>
      <p:sp>
        <p:nvSpPr>
          <p:cNvPr id="5" name="ZoneTexte 4"/>
          <p:cNvSpPr txBox="1"/>
          <p:nvPr/>
        </p:nvSpPr>
        <p:spPr>
          <a:xfrm>
            <a:off x="6719975" y="1885980"/>
            <a:ext cx="1241632" cy="1754327"/>
          </a:xfrm>
          <a:prstGeom prst="rect">
            <a:avLst/>
          </a:prstGeom>
          <a:noFill/>
        </p:spPr>
        <p:txBody>
          <a:bodyPr wrap="square" rtlCol="0">
            <a:spAutoFit/>
          </a:bodyPr>
          <a:lstStyle/>
          <a:p>
            <a:r>
              <a:rPr lang="fr-FR" dirty="0" smtClean="0"/>
              <a:t>Le Limes germanique entre le Rhin et le Danube:</a:t>
            </a:r>
          </a:p>
          <a:p>
            <a:r>
              <a:rPr lang="fr-FR" dirty="0" smtClean="0"/>
              <a:t>550 km!</a:t>
            </a:r>
            <a:endParaRPr lang="fr-FR" dirty="0"/>
          </a:p>
        </p:txBody>
      </p:sp>
      <p:cxnSp>
        <p:nvCxnSpPr>
          <p:cNvPr id="3" name="Connecteur droit avec flèche 2"/>
          <p:cNvCxnSpPr/>
          <p:nvPr/>
        </p:nvCxnSpPr>
        <p:spPr>
          <a:xfrm flipH="1" flipV="1">
            <a:off x="4368145" y="4300984"/>
            <a:ext cx="240537" cy="4233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4060258" y="4732118"/>
            <a:ext cx="1308520" cy="369332"/>
          </a:xfrm>
          <a:prstGeom prst="rect">
            <a:avLst/>
          </a:prstGeom>
          <a:noFill/>
        </p:spPr>
        <p:txBody>
          <a:bodyPr wrap="square" rtlCol="0">
            <a:spAutoFit/>
          </a:bodyPr>
          <a:lstStyle/>
          <a:p>
            <a:r>
              <a:rPr lang="fr-FR" dirty="0" smtClean="0">
                <a:solidFill>
                  <a:srgbClr val="FF0000"/>
                </a:solidFill>
              </a:rPr>
              <a:t>Danube</a:t>
            </a:r>
            <a:endParaRPr lang="fr-FR" dirty="0">
              <a:solidFill>
                <a:srgbClr val="FF0000"/>
              </a:solidFill>
            </a:endParaRPr>
          </a:p>
        </p:txBody>
      </p:sp>
      <p:cxnSp>
        <p:nvCxnSpPr>
          <p:cNvPr id="8" name="Connecteur droit avec flèche 7"/>
          <p:cNvCxnSpPr/>
          <p:nvPr/>
        </p:nvCxnSpPr>
        <p:spPr>
          <a:xfrm>
            <a:off x="2241801" y="3088626"/>
            <a:ext cx="471452" cy="2982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953157" y="2761482"/>
            <a:ext cx="1270033" cy="369332"/>
          </a:xfrm>
          <a:prstGeom prst="rect">
            <a:avLst/>
          </a:prstGeom>
          <a:noFill/>
        </p:spPr>
        <p:txBody>
          <a:bodyPr wrap="square" rtlCol="0">
            <a:spAutoFit/>
          </a:bodyPr>
          <a:lstStyle/>
          <a:p>
            <a:r>
              <a:rPr lang="fr-FR" dirty="0" smtClean="0">
                <a:solidFill>
                  <a:srgbClr val="FF0000"/>
                </a:solidFill>
              </a:rPr>
              <a:t>Rhin</a:t>
            </a:r>
            <a:endParaRPr lang="fr-FR" dirty="0">
              <a:solidFill>
                <a:srgbClr val="FF0000"/>
              </a:solidFill>
            </a:endParaRPr>
          </a:p>
        </p:txBody>
      </p:sp>
    </p:spTree>
    <p:extLst>
      <p:ext uri="{BB962C8B-B14F-4D97-AF65-F5344CB8AC3E}">
        <p14:creationId xmlns:p14="http://schemas.microsoft.com/office/powerpoint/2010/main" val="22218745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 sont devenus ces monuments romains?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temples:</a:t>
            </a:r>
          </a:p>
          <a:p>
            <a:pPr lvl="1"/>
            <a:r>
              <a:rPr lang="fr-FR" dirty="0" smtClean="0"/>
              <a:t>Soulignons que l’empereur Théodose avait proclamé l’interdiction des cultes « païens » en 392 dans tout l’empire</a:t>
            </a:r>
            <a:r>
              <a:rPr lang="is-IS" dirty="0" smtClean="0"/>
              <a:t>…</a:t>
            </a:r>
          </a:p>
          <a:p>
            <a:pPr lvl="1"/>
            <a:r>
              <a:rPr lang="fr-FR" dirty="0" smtClean="0"/>
              <a:t>O</a:t>
            </a:r>
            <a:r>
              <a:rPr lang="is-IS" dirty="0" smtClean="0"/>
              <a:t>n utilisa les pierres des temples pour construire des palais, des maisons, des monuments</a:t>
            </a:r>
          </a:p>
          <a:p>
            <a:pPr lvl="1"/>
            <a:r>
              <a:rPr lang="fr-FR" dirty="0" smtClean="0"/>
              <a:t>C</a:t>
            </a:r>
            <a:r>
              <a:rPr lang="is-IS" dirty="0" smtClean="0"/>
              <a:t>ertains temples devinrent des églises catholiques, d’autres sont rasés</a:t>
            </a:r>
            <a:endParaRPr lang="fr-FR" dirty="0" smtClean="0"/>
          </a:p>
          <a:p>
            <a:r>
              <a:rPr lang="fr-FR" dirty="0" smtClean="0"/>
              <a:t>Les aqueducs:</a:t>
            </a:r>
          </a:p>
          <a:p>
            <a:pPr lvl="1"/>
            <a:r>
              <a:rPr lang="fr-FR" dirty="0" smtClean="0"/>
              <a:t>Ségovie (Espagne) a été en usage jusqu’au milieu du 20</a:t>
            </a:r>
            <a:r>
              <a:rPr lang="fr-FR" baseline="30000" dirty="0" smtClean="0"/>
              <a:t>e</a:t>
            </a:r>
            <a:r>
              <a:rPr lang="fr-FR" dirty="0" smtClean="0"/>
              <a:t> s</a:t>
            </a:r>
          </a:p>
          <a:p>
            <a:pPr lvl="1"/>
            <a:r>
              <a:rPr lang="fr-FR" dirty="0" smtClean="0"/>
              <a:t>Istanbul (Turquie) en usage jusqu’au début du 20</a:t>
            </a:r>
            <a:r>
              <a:rPr lang="fr-FR" baseline="30000" dirty="0" smtClean="0"/>
              <a:t>e</a:t>
            </a:r>
            <a:r>
              <a:rPr lang="fr-FR" dirty="0" smtClean="0"/>
              <a:t> s.</a:t>
            </a:r>
          </a:p>
          <a:p>
            <a:pPr lvl="1"/>
            <a:r>
              <a:rPr lang="fr-FR" dirty="0" smtClean="0"/>
              <a:t>Tarragone (Espagne) en usage jusqu’au début du 20</a:t>
            </a:r>
            <a:r>
              <a:rPr lang="fr-FR" baseline="30000" dirty="0" smtClean="0"/>
              <a:t>e</a:t>
            </a:r>
            <a:r>
              <a:rPr lang="fr-FR" dirty="0" smtClean="0"/>
              <a:t> s.</a:t>
            </a:r>
          </a:p>
          <a:p>
            <a:pPr lvl="1"/>
            <a:r>
              <a:rPr lang="fr-FR" dirty="0" smtClean="0"/>
              <a:t>Zaghouan (Tunisie) en usage jusqu’au 17</a:t>
            </a:r>
            <a:r>
              <a:rPr lang="fr-FR" baseline="30000" dirty="0" smtClean="0"/>
              <a:t>e</a:t>
            </a:r>
            <a:r>
              <a:rPr lang="fr-FR" dirty="0" smtClean="0"/>
              <a:t> s.</a:t>
            </a:r>
          </a:p>
          <a:p>
            <a:pPr marL="514350" lvl="1" indent="0">
              <a:buNone/>
            </a:pPr>
            <a:endParaRPr lang="fr-FR" dirty="0" smtClean="0"/>
          </a:p>
          <a:p>
            <a:endParaRPr lang="fr-FR" dirty="0"/>
          </a:p>
        </p:txBody>
      </p:sp>
    </p:spTree>
    <p:extLst>
      <p:ext uri="{BB962C8B-B14F-4D97-AF65-F5344CB8AC3E}">
        <p14:creationId xmlns:p14="http://schemas.microsoft.com/office/powerpoint/2010/main" val="3436894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1011" y="1096895"/>
            <a:ext cx="7216099" cy="4647371"/>
          </a:xfrm>
        </p:spPr>
        <p:txBody>
          <a:bodyPr/>
          <a:lstStyle/>
          <a:p>
            <a:r>
              <a:rPr lang="fr-FR" dirty="0" smtClean="0"/>
              <a:t>Maisons</a:t>
            </a:r>
          </a:p>
          <a:p>
            <a:r>
              <a:rPr lang="fr-FR" dirty="0" smtClean="0"/>
              <a:t>Théâtres</a:t>
            </a:r>
          </a:p>
          <a:p>
            <a:r>
              <a:rPr lang="fr-FR" dirty="0" smtClean="0"/>
              <a:t>Amphithéâtres</a:t>
            </a:r>
          </a:p>
          <a:p>
            <a:r>
              <a:rPr lang="fr-FR" dirty="0" smtClean="0"/>
              <a:t>Thermes</a:t>
            </a:r>
          </a:p>
          <a:p>
            <a:r>
              <a:rPr lang="fr-FR" dirty="0" smtClean="0"/>
              <a:t>Palais</a:t>
            </a:r>
          </a:p>
          <a:p>
            <a:r>
              <a:rPr lang="fr-FR" dirty="0" smtClean="0"/>
              <a:t>Arcs de triomphe</a:t>
            </a:r>
          </a:p>
          <a:p>
            <a:r>
              <a:rPr lang="fr-FR" dirty="0" smtClean="0"/>
              <a:t>Colonnes commémoratives</a:t>
            </a:r>
          </a:p>
          <a:p>
            <a:pPr lvl="1"/>
            <a:r>
              <a:rPr lang="fr-FR" dirty="0" smtClean="0"/>
              <a:t>Ont servi de « carrières de pierres taillées »</a:t>
            </a:r>
            <a:endParaRPr lang="fr-FR" dirty="0"/>
          </a:p>
        </p:txBody>
      </p:sp>
    </p:spTree>
    <p:extLst>
      <p:ext uri="{BB962C8B-B14F-4D97-AF65-F5344CB8AC3E}">
        <p14:creationId xmlns:p14="http://schemas.microsoft.com/office/powerpoint/2010/main" val="263881810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Les plus belles « traces » de la civilisation romaine?</a:t>
            </a:r>
            <a:endParaRPr lang="fr-FR" sz="2400" dirty="0"/>
          </a:p>
        </p:txBody>
      </p:sp>
      <p:sp>
        <p:nvSpPr>
          <p:cNvPr id="3" name="Espace réservé du contenu 2"/>
          <p:cNvSpPr>
            <a:spLocks noGrp="1"/>
          </p:cNvSpPr>
          <p:nvPr>
            <p:ph idx="1"/>
          </p:nvPr>
        </p:nvSpPr>
        <p:spPr>
          <a:xfrm>
            <a:off x="798581" y="2178609"/>
            <a:ext cx="7466257" cy="3575279"/>
          </a:xfrm>
        </p:spPr>
        <p:txBody>
          <a:bodyPr>
            <a:normAutofit/>
          </a:bodyPr>
          <a:lstStyle/>
          <a:p>
            <a:r>
              <a:rPr lang="fr-FR" dirty="0" err="1" smtClean="0"/>
              <a:t>Wikipedia</a:t>
            </a:r>
            <a:r>
              <a:rPr lang="fr-FR" dirty="0" smtClean="0"/>
              <a:t> a </a:t>
            </a:r>
            <a:r>
              <a:rPr lang="fr-FR" dirty="0"/>
              <a:t>é</a:t>
            </a:r>
            <a:r>
              <a:rPr lang="fr-FR" dirty="0" smtClean="0"/>
              <a:t>tabli une liste des monuments romains facilement consultable aux 2 adresses suivantes:</a:t>
            </a:r>
          </a:p>
          <a:p>
            <a:pPr lvl="1"/>
            <a:r>
              <a:rPr lang="fr-FR" dirty="0" err="1" smtClean="0">
                <a:solidFill>
                  <a:srgbClr val="FF0000"/>
                </a:solidFill>
                <a:hlinkClick r:id="rId2"/>
              </a:rPr>
              <a:t>https</a:t>
            </a:r>
            <a:r>
              <a:rPr lang="fr-FR" dirty="0">
                <a:solidFill>
                  <a:srgbClr val="FF0000"/>
                </a:solidFill>
                <a:hlinkClick r:id="rId2"/>
              </a:rPr>
              <a:t>://</a:t>
            </a:r>
            <a:r>
              <a:rPr lang="fr-FR" dirty="0" err="1">
                <a:solidFill>
                  <a:srgbClr val="FF0000"/>
                </a:solidFill>
                <a:hlinkClick r:id="rId2"/>
              </a:rPr>
              <a:t>fr.wikipedia.org</a:t>
            </a:r>
            <a:r>
              <a:rPr lang="fr-FR" dirty="0">
                <a:solidFill>
                  <a:srgbClr val="FF0000"/>
                </a:solidFill>
                <a:hlinkClick r:id="rId2"/>
              </a:rPr>
              <a:t>/wiki/</a:t>
            </a:r>
            <a:r>
              <a:rPr lang="fr-FR" dirty="0" err="1" smtClean="0">
                <a:solidFill>
                  <a:srgbClr val="FF0000"/>
                </a:solidFill>
                <a:hlinkClick r:id="rId2"/>
              </a:rPr>
              <a:t>Liste_de_monuments_romains</a:t>
            </a:r>
            <a:endParaRPr lang="fr-FR" dirty="0" smtClean="0">
              <a:solidFill>
                <a:srgbClr val="FF0000"/>
              </a:solidFill>
            </a:endParaRPr>
          </a:p>
          <a:p>
            <a:pPr lvl="1"/>
            <a:r>
              <a:rPr lang="fr-FR" sz="1400" dirty="0" err="1" smtClean="0">
                <a:solidFill>
                  <a:srgbClr val="FF0000"/>
                </a:solidFill>
                <a:hlinkClick r:id="rId3"/>
              </a:rPr>
              <a:t>https</a:t>
            </a:r>
            <a:r>
              <a:rPr lang="fr-FR" sz="1400" dirty="0">
                <a:solidFill>
                  <a:srgbClr val="FF0000"/>
                </a:solidFill>
                <a:hlinkClick r:id="rId3"/>
              </a:rPr>
              <a:t>://</a:t>
            </a:r>
            <a:r>
              <a:rPr lang="fr-FR" sz="1400" dirty="0" err="1">
                <a:solidFill>
                  <a:srgbClr val="FF0000"/>
                </a:solidFill>
                <a:hlinkClick r:id="rId3"/>
              </a:rPr>
              <a:t>fr.wikipedia.org</a:t>
            </a:r>
            <a:r>
              <a:rPr lang="fr-FR" sz="1400" dirty="0">
                <a:solidFill>
                  <a:srgbClr val="FF0000"/>
                </a:solidFill>
                <a:hlinkClick r:id="rId3"/>
              </a:rPr>
              <a:t>/wiki/</a:t>
            </a:r>
            <a:r>
              <a:rPr lang="fr-FR" sz="1400" dirty="0" err="1" smtClean="0">
                <a:solidFill>
                  <a:srgbClr val="FF0000"/>
                </a:solidFill>
                <a:hlinkClick r:id="rId3"/>
              </a:rPr>
              <a:t>Liste_des_monuments_de_la_Rome_antique</a:t>
            </a:r>
            <a:endParaRPr lang="fr-FR" sz="1400" dirty="0" smtClean="0">
              <a:solidFill>
                <a:srgbClr val="FF0000"/>
              </a:solidFill>
            </a:endParaRPr>
          </a:p>
          <a:p>
            <a:pPr indent="0">
              <a:buNone/>
            </a:pPr>
            <a:r>
              <a:rPr lang="fr-FR" sz="2000" dirty="0" smtClean="0"/>
              <a:t>Portail sur la Rome antique (Wikipédia):</a:t>
            </a:r>
          </a:p>
          <a:p>
            <a:pPr lvl="1"/>
            <a:r>
              <a:rPr lang="fr-FR" sz="1400" dirty="0">
                <a:solidFill>
                  <a:srgbClr val="FF0000"/>
                </a:solidFill>
                <a:hlinkClick r:id="rId4"/>
              </a:rPr>
              <a:t>https://fr.wikipedia.org/wiki/</a:t>
            </a:r>
            <a:r>
              <a:rPr lang="fr-FR" sz="1400" dirty="0" smtClean="0">
                <a:solidFill>
                  <a:srgbClr val="FF0000"/>
                </a:solidFill>
                <a:hlinkClick r:id="rId4"/>
              </a:rPr>
              <a:t>Portail:Rome_antique</a:t>
            </a:r>
            <a:endParaRPr lang="fr-FR" sz="1400" dirty="0" smtClean="0">
              <a:solidFill>
                <a:srgbClr val="FF0000"/>
              </a:solidFill>
            </a:endParaRPr>
          </a:p>
          <a:p>
            <a:r>
              <a:rPr lang="fr-FR" sz="2000" dirty="0" smtClean="0"/>
              <a:t>Carte des sites archéologiques du monde romain </a:t>
            </a:r>
            <a:r>
              <a:rPr lang="fr-FR" sz="2000" smtClean="0"/>
              <a:t>en Méditerranée:</a:t>
            </a:r>
            <a:endParaRPr lang="fr-FR" sz="2000" dirty="0" smtClean="0"/>
          </a:p>
          <a:p>
            <a:pPr lvl="1"/>
            <a:r>
              <a:rPr lang="fr-FR" sz="1400" dirty="0">
                <a:solidFill>
                  <a:srgbClr val="FF0000"/>
                </a:solidFill>
                <a:hlinkClick r:id="rId5"/>
              </a:rPr>
              <a:t>http://</a:t>
            </a:r>
            <a:r>
              <a:rPr lang="fr-FR" sz="1400" dirty="0" err="1">
                <a:solidFill>
                  <a:srgbClr val="FF0000"/>
                </a:solidFill>
                <a:hlinkClick r:id="rId5"/>
              </a:rPr>
              <a:t>www.anticopedie.fr</a:t>
            </a:r>
            <a:r>
              <a:rPr lang="fr-FR" sz="1400" dirty="0">
                <a:solidFill>
                  <a:srgbClr val="FF0000"/>
                </a:solidFill>
                <a:hlinkClick r:id="rId5"/>
              </a:rPr>
              <a:t>/mondes/mondes-</a:t>
            </a:r>
            <a:r>
              <a:rPr lang="fr-FR" sz="1400" dirty="0" err="1">
                <a:solidFill>
                  <a:srgbClr val="FF0000"/>
                </a:solidFill>
                <a:hlinkClick r:id="rId5"/>
              </a:rPr>
              <a:t>fr</a:t>
            </a:r>
            <a:r>
              <a:rPr lang="fr-FR" sz="1400" dirty="0">
                <a:solidFill>
                  <a:srgbClr val="FF0000"/>
                </a:solidFill>
                <a:hlinkClick r:id="rId5"/>
              </a:rPr>
              <a:t>/</a:t>
            </a:r>
            <a:r>
              <a:rPr lang="fr-FR" sz="1400" dirty="0" err="1">
                <a:solidFill>
                  <a:srgbClr val="FF0000"/>
                </a:solidFill>
                <a:hlinkClick r:id="rId5"/>
              </a:rPr>
              <a:t>rome-sites.html</a:t>
            </a:r>
            <a:endParaRPr lang="fr-FR" sz="1400" dirty="0" smtClean="0">
              <a:solidFill>
                <a:srgbClr val="FF0000"/>
              </a:solidFill>
            </a:endParaRPr>
          </a:p>
        </p:txBody>
      </p:sp>
    </p:spTree>
    <p:extLst>
      <p:ext uri="{BB962C8B-B14F-4D97-AF65-F5344CB8AC3E}">
        <p14:creationId xmlns:p14="http://schemas.microsoft.com/office/powerpoint/2010/main" val="25202250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Frontière au nord</a:t>
            </a:r>
            <a:endParaRPr lang="fr-FR" dirty="0"/>
          </a:p>
        </p:txBody>
      </p:sp>
      <p:sp>
        <p:nvSpPr>
          <p:cNvPr id="3" name="Espace réservé du contenu 2"/>
          <p:cNvSpPr>
            <a:spLocks noGrp="1"/>
          </p:cNvSpPr>
          <p:nvPr>
            <p:ph idx="1"/>
          </p:nvPr>
        </p:nvSpPr>
        <p:spPr/>
        <p:txBody>
          <a:bodyPr>
            <a:normAutofit fontScale="77500" lnSpcReduction="20000"/>
          </a:bodyPr>
          <a:lstStyle/>
          <a:p>
            <a:pPr marL="0" lvl="1" indent="-274320">
              <a:lnSpc>
                <a:spcPct val="150000"/>
              </a:lnSpc>
              <a:buFont typeface="Wingdings" pitchFamily="2" charset="2"/>
              <a:buChar char="v"/>
            </a:pPr>
            <a:r>
              <a:rPr lang="fr-FR" sz="2800" dirty="0" smtClean="0"/>
              <a:t>la </a:t>
            </a:r>
            <a:r>
              <a:rPr lang="fr-FR" sz="2800" dirty="0"/>
              <a:t>Bretagne, mur d’Hadrien, qui fait encore 117 km!!</a:t>
            </a:r>
            <a:r>
              <a:rPr lang="fr-FR" sz="2800" dirty="0" smtClean="0"/>
              <a:t>!</a:t>
            </a:r>
          </a:p>
          <a:p>
            <a:pPr marL="0" lvl="1" indent="-274320">
              <a:lnSpc>
                <a:spcPct val="150000"/>
              </a:lnSpc>
              <a:buFont typeface="Wingdings" pitchFamily="2" charset="2"/>
              <a:buChar char="v"/>
            </a:pPr>
            <a:r>
              <a:rPr lang="fr-FR" sz="2800" dirty="0" smtClean="0"/>
              <a:t>Construit entre 122 et 127</a:t>
            </a:r>
          </a:p>
          <a:p>
            <a:pPr marL="0" lvl="1" indent="-274320">
              <a:lnSpc>
                <a:spcPct val="150000"/>
              </a:lnSpc>
              <a:buFont typeface="Wingdings" pitchFamily="2" charset="2"/>
              <a:buChar char="v"/>
            </a:pPr>
            <a:r>
              <a:rPr lang="fr-FR" sz="2800" dirty="0" smtClean="0"/>
              <a:t>Séparant l’Angleterre et l’Écosse</a:t>
            </a:r>
          </a:p>
          <a:p>
            <a:pPr marL="0" lvl="1" indent="-274320">
              <a:lnSpc>
                <a:spcPct val="150000"/>
              </a:lnSpc>
              <a:buFont typeface="Wingdings" pitchFamily="2" charset="2"/>
              <a:buChar char="v"/>
            </a:pPr>
            <a:r>
              <a:rPr lang="fr-FR" sz="2800" dirty="0" smtClean="0"/>
              <a:t>Construit par les 3 légions romaines installées sur place</a:t>
            </a:r>
            <a:endParaRPr lang="fr-CA" sz="2800" dirty="0"/>
          </a:p>
          <a:p>
            <a:endParaRPr lang="fr-FR" dirty="0"/>
          </a:p>
        </p:txBody>
      </p:sp>
    </p:spTree>
    <p:extLst>
      <p:ext uri="{BB962C8B-B14F-4D97-AF65-F5344CB8AC3E}">
        <p14:creationId xmlns:p14="http://schemas.microsoft.com/office/powerpoint/2010/main" val="427803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3-31 à 19.02.09.png"/>
          <p:cNvPicPr>
            <a:picLocks noGrp="1" noChangeAspect="1"/>
          </p:cNvPicPr>
          <p:nvPr>
            <p:ph idx="1"/>
          </p:nvPr>
        </p:nvPicPr>
        <p:blipFill>
          <a:blip r:embed="rId2" cstate="email">
            <a:extLst>
              <a:ext uri="{28A0092B-C50C-407E-A947-70E740481C1C}">
                <a14:useLocalDpi xmlns:a14="http://schemas.microsoft.com/office/drawing/2010/main"/>
              </a:ext>
            </a:extLst>
          </a:blip>
          <a:srcRect t="-17645" b="-17645"/>
          <a:stretch>
            <a:fillRect/>
          </a:stretch>
        </p:blipFill>
        <p:spPr>
          <a:xfrm>
            <a:off x="1071563" y="900113"/>
            <a:ext cx="7250112" cy="4975225"/>
          </a:xfrm>
        </p:spPr>
      </p:pic>
    </p:spTree>
    <p:extLst>
      <p:ext uri="{BB962C8B-B14F-4D97-AF65-F5344CB8AC3E}">
        <p14:creationId xmlns:p14="http://schemas.microsoft.com/office/powerpoint/2010/main" val="2640595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Coûts de la défense de l’Empire</a:t>
            </a:r>
            <a:endParaRPr lang="fr-FR" dirty="0"/>
          </a:p>
        </p:txBody>
      </p:sp>
      <p:sp>
        <p:nvSpPr>
          <p:cNvPr id="3" name="Espace réservé du contenu 2"/>
          <p:cNvSpPr>
            <a:spLocks noGrp="1"/>
          </p:cNvSpPr>
          <p:nvPr>
            <p:ph idx="1"/>
          </p:nvPr>
        </p:nvSpPr>
        <p:spPr/>
        <p:txBody>
          <a:bodyPr/>
          <a:lstStyle/>
          <a:p>
            <a:pPr lvl="0"/>
            <a:r>
              <a:rPr lang="fr-FR" dirty="0"/>
              <a:t>les coûts de la défense se firent de plus en plus grands :</a:t>
            </a:r>
            <a:endParaRPr lang="fr-CA" dirty="0"/>
          </a:p>
          <a:p>
            <a:pPr lvl="1"/>
            <a:r>
              <a:rPr lang="fr-FR" dirty="0"/>
              <a:t>il fallait renforcer les frontières à cause des Goths entre autres qui faisaient constamment des </a:t>
            </a:r>
            <a:r>
              <a:rPr lang="fr-FR" dirty="0" smtClean="0"/>
              <a:t>pressions</a:t>
            </a:r>
          </a:p>
          <a:p>
            <a:pPr lvl="1"/>
            <a:r>
              <a:rPr lang="fr-FR" dirty="0" smtClean="0"/>
              <a:t>Le nombre de légionnaires passa de 250 000 à 600 000 </a:t>
            </a:r>
            <a:r>
              <a:rPr lang="mr-IN" dirty="0" smtClean="0"/>
              <a:t>…</a:t>
            </a:r>
            <a:endParaRPr lang="fr-CA" dirty="0"/>
          </a:p>
          <a:p>
            <a:pPr lvl="1"/>
            <a:r>
              <a:rPr lang="fr-FR" dirty="0"/>
              <a:t>plusieurs empereurs furent « nommés » par leurs troupes, créant des conflits entre des rivaux, et pour asseoir leur hégémonie, il fallait obtenir la loyauté des soldats, ce qui coûtait cher;</a:t>
            </a:r>
            <a:endParaRPr lang="fr-CA" dirty="0"/>
          </a:p>
        </p:txBody>
      </p:sp>
    </p:spTree>
    <p:extLst>
      <p:ext uri="{BB962C8B-B14F-4D97-AF65-F5344CB8AC3E}">
        <p14:creationId xmlns:p14="http://schemas.microsoft.com/office/powerpoint/2010/main" val="302769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empereurs de valeur « inégale »!</a:t>
            </a:r>
            <a:endParaRPr lang="fr-FR" dirty="0"/>
          </a:p>
        </p:txBody>
      </p:sp>
      <p:sp>
        <p:nvSpPr>
          <p:cNvPr id="3" name="Espace réservé du contenu 2"/>
          <p:cNvSpPr>
            <a:spLocks noGrp="1"/>
          </p:cNvSpPr>
          <p:nvPr>
            <p:ph idx="1"/>
          </p:nvPr>
        </p:nvSpPr>
        <p:spPr/>
        <p:txBody>
          <a:bodyPr/>
          <a:lstStyle/>
          <a:p>
            <a:r>
              <a:rPr lang="fr-FR" dirty="0" smtClean="0"/>
              <a:t>D’Auguste à Alexandre-Sévère:</a:t>
            </a:r>
          </a:p>
          <a:p>
            <a:pPr lvl="1"/>
            <a:r>
              <a:rPr lang="fr-FR" dirty="0" smtClean="0"/>
              <a:t>Plusieurs assassinats politiques</a:t>
            </a:r>
          </a:p>
          <a:p>
            <a:pPr marL="514350" lvl="1" indent="0">
              <a:buNone/>
            </a:pPr>
            <a:endParaRPr lang="fr-FR" dirty="0" smtClean="0"/>
          </a:p>
        </p:txBody>
      </p:sp>
    </p:spTree>
    <p:extLst>
      <p:ext uri="{BB962C8B-B14F-4D97-AF65-F5344CB8AC3E}">
        <p14:creationId xmlns:p14="http://schemas.microsoft.com/office/powerpoint/2010/main" val="1961235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manis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romanisation.thmx</Template>
  <TotalTime>10526</TotalTime>
  <Words>1542</Words>
  <Application>Microsoft Macintosh PowerPoint</Application>
  <PresentationFormat>Présentation à l'écran (4:3)</PresentationFormat>
  <Paragraphs>219</Paragraphs>
  <Slides>52</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52</vt:i4>
      </vt:variant>
    </vt:vector>
  </HeadingPairs>
  <TitlesOfParts>
    <vt:vector size="55" baseType="lpstr">
      <vt:lpstr>romanisation</vt:lpstr>
      <vt:lpstr>Microsoft Organigramme hiérarchique</vt:lpstr>
      <vt:lpstr>Document</vt:lpstr>
      <vt:lpstr>Les rois du monde :   les Romains de l’Antiquité cours 6</vt:lpstr>
      <vt:lpstr>La chute de l’empire romain:  qu’advient-il des provinces?</vt:lpstr>
      <vt:lpstr>Présentation PowerPoint</vt:lpstr>
      <vt:lpstr>Chute…déclin...</vt:lpstr>
      <vt:lpstr>Présentation PowerPoint</vt:lpstr>
      <vt:lpstr>Frontière au nord</vt:lpstr>
      <vt:lpstr>Présentation PowerPoint</vt:lpstr>
      <vt:lpstr>Coûts de la défense de l’Empire</vt:lpstr>
      <vt:lpstr>Des empereurs de valeur « inégale »!</vt:lpstr>
      <vt:lpstr>2 grandes divisions de l’Empire</vt:lpstr>
      <vt:lpstr>Des crises politiques</vt:lpstr>
      <vt:lpstr>caligula</vt:lpstr>
      <vt:lpstr>claude</vt:lpstr>
      <vt:lpstr>néron</vt:lpstr>
      <vt:lpstr>domitien</vt:lpstr>
      <vt:lpstr>commode</vt:lpstr>
      <vt:lpstr>geta</vt:lpstr>
      <vt:lpstr>caracalla</vt:lpstr>
      <vt:lpstr>macrin</vt:lpstr>
      <vt:lpstr>Héliogabale</vt:lpstr>
      <vt:lpstr>Alexandre Sévère</vt:lpstr>
      <vt:lpstr>Empereurs assassinés et instabilité politique</vt:lpstr>
      <vt:lpstr>De Tibère à Caligula</vt:lpstr>
      <vt:lpstr>Caligula et son cheval</vt:lpstr>
      <vt:lpstr> Néron et les chrétiens…</vt:lpstr>
      <vt:lpstr>Présentation PowerPoint</vt:lpstr>
      <vt:lpstr>Présentation PowerPoint</vt:lpstr>
      <vt:lpstr>Division de l’Empire</vt:lpstr>
      <vt:lpstr>La tétrarchie</vt:lpstr>
      <vt:lpstr>Présentation PowerPoint</vt:lpstr>
      <vt:lpstr>Présentation PowerPoint</vt:lpstr>
      <vt:lpstr>Présentation PowerPoint</vt:lpstr>
      <vt:lpstr>Présentation PowerPoint</vt:lpstr>
      <vt:lpstr>Dioclétien et les chrétiens</vt:lpstr>
      <vt:lpstr>Le christianisme et l’État romain</vt:lpstr>
      <vt:lpstr>Morcellement de l’Empire</vt:lpstr>
      <vt:lpstr>théodose</vt:lpstr>
      <vt:lpstr>Et la fin…</vt:lpstr>
      <vt:lpstr>Présentation PowerPoint</vt:lpstr>
      <vt:lpstr>Et la fin…</vt:lpstr>
      <vt:lpstr>Chute selon saint-augustin</vt:lpstr>
      <vt:lpstr>Chute, selon Polybe</vt:lpstr>
      <vt:lpstr>Chute de l’empire et économie…</vt:lpstr>
      <vt:lpstr>Les provinces romaines ne sont plus…romaines</vt:lpstr>
      <vt:lpstr>Présentation PowerPoint</vt:lpstr>
      <vt:lpstr>La chute de l’empire romain et la formation des royaumes d’europe</vt:lpstr>
      <vt:lpstr>invasions</vt:lpstr>
      <vt:lpstr>Présentation PowerPoint</vt:lpstr>
      <vt:lpstr>Présentation PowerPoint</vt:lpstr>
      <vt:lpstr>Que sont devenus ces monuments romains?</vt:lpstr>
      <vt:lpstr>Présentation PowerPoint</vt:lpstr>
      <vt:lpstr>Les plus belles « traces » de la civilisation romaine?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évaluateur texte</dc:creator>
  <cp:lastModifiedBy>évaluateur texte</cp:lastModifiedBy>
  <cp:revision>127</cp:revision>
  <dcterms:created xsi:type="dcterms:W3CDTF">2016-03-15T00:59:34Z</dcterms:created>
  <dcterms:modified xsi:type="dcterms:W3CDTF">2016-10-19T15:53:05Z</dcterms:modified>
</cp:coreProperties>
</file>