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320" r:id="rId4"/>
    <p:sldId id="316" r:id="rId5"/>
    <p:sldId id="315" r:id="rId6"/>
    <p:sldId id="323" r:id="rId7"/>
    <p:sldId id="317" r:id="rId8"/>
    <p:sldId id="318" r:id="rId9"/>
    <p:sldId id="263" r:id="rId10"/>
    <p:sldId id="262" r:id="rId11"/>
    <p:sldId id="266" r:id="rId12"/>
    <p:sldId id="267" r:id="rId13"/>
    <p:sldId id="268" r:id="rId14"/>
    <p:sldId id="314" r:id="rId15"/>
    <p:sldId id="265" r:id="rId16"/>
    <p:sldId id="264" r:id="rId17"/>
    <p:sldId id="259" r:id="rId18"/>
    <p:sldId id="271" r:id="rId19"/>
    <p:sldId id="296" r:id="rId20"/>
    <p:sldId id="284" r:id="rId21"/>
    <p:sldId id="286" r:id="rId22"/>
    <p:sldId id="287" r:id="rId23"/>
    <p:sldId id="288" r:id="rId24"/>
    <p:sldId id="289" r:id="rId25"/>
    <p:sldId id="282" r:id="rId26"/>
    <p:sldId id="283" r:id="rId27"/>
    <p:sldId id="297" r:id="rId28"/>
    <p:sldId id="298" r:id="rId29"/>
    <p:sldId id="299" r:id="rId30"/>
    <p:sldId id="301" r:id="rId31"/>
    <p:sldId id="295" r:id="rId32"/>
    <p:sldId id="300" r:id="rId33"/>
    <p:sldId id="281" r:id="rId34"/>
    <p:sldId id="302" r:id="rId35"/>
    <p:sldId id="278" r:id="rId36"/>
    <p:sldId id="276" r:id="rId37"/>
    <p:sldId id="274" r:id="rId38"/>
    <p:sldId id="275" r:id="rId39"/>
    <p:sldId id="303" r:id="rId40"/>
    <p:sldId id="304" r:id="rId41"/>
    <p:sldId id="305" r:id="rId42"/>
    <p:sldId id="280" r:id="rId43"/>
    <p:sldId id="306" r:id="rId44"/>
    <p:sldId id="307" r:id="rId45"/>
    <p:sldId id="277" r:id="rId46"/>
    <p:sldId id="279" r:id="rId47"/>
    <p:sldId id="321" r:id="rId48"/>
    <p:sldId id="308" r:id="rId49"/>
    <p:sldId id="294" r:id="rId50"/>
    <p:sldId id="311" r:id="rId51"/>
    <p:sldId id="312" r:id="rId52"/>
    <p:sldId id="273" r:id="rId53"/>
    <p:sldId id="290" r:id="rId54"/>
    <p:sldId id="291" r:id="rId55"/>
    <p:sldId id="292" r:id="rId56"/>
    <p:sldId id="293" r:id="rId57"/>
    <p:sldId id="313" r:id="rId58"/>
    <p:sldId id="310" r:id="rId5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49E31-919A-C243-8430-1ED588BAE8C3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1EA93-EC00-BE48-A62F-FBFA9D7485C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62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1EA93-EC00-BE48-A62F-FBFA9D7485C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04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05641AC8-6589-174B-A971-648DADA61A3A}" type="datetimeFigureOut">
              <a:rPr lang="fr-FR" smtClean="0"/>
              <a:t>2013-09-22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ADB76C2-6F54-4440-BC63-715FC29474A6}" type="slidenum">
              <a:rPr lang="fr-FR" smtClean="0"/>
              <a:t>‹#›</a:t>
            </a:fld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042312">
            <a:off x="841947" y="736415"/>
            <a:ext cx="7551601" cy="3852355"/>
          </a:xfrm>
        </p:spPr>
        <p:txBody>
          <a:bodyPr/>
          <a:lstStyle/>
          <a:p>
            <a:pPr lvl="0"/>
            <a:r>
              <a:rPr lang="fr-FR" dirty="0" smtClean="0"/>
              <a:t>La Turquie millénaire:</a:t>
            </a:r>
            <a:br>
              <a:rPr lang="fr-FR" dirty="0" smtClean="0"/>
            </a:br>
            <a:r>
              <a:rPr lang="fr-CA" dirty="0"/>
              <a:t>L’époque où Istanbul s’appelait Byzance et était grecque!</a:t>
            </a:r>
            <a:br>
              <a:rPr lang="fr-CA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Luc Guay, </a:t>
            </a:r>
            <a:r>
              <a:rPr lang="fr-FR" dirty="0" err="1"/>
              <a:t>Ph.D</a:t>
            </a:r>
            <a:r>
              <a:rPr lang="fr-FR" dirty="0"/>
              <a:t>, didactique de l’histoire</a:t>
            </a:r>
          </a:p>
          <a:p>
            <a:r>
              <a:rPr lang="fr-FR" dirty="0"/>
              <a:t>UTA, automne 2013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59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_conquete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313" b="-2531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24407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lex_dari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3369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le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025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ari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6683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7526"/>
            <a:ext cx="7716837" cy="1447800"/>
          </a:xfrm>
        </p:spPr>
        <p:txBody>
          <a:bodyPr/>
          <a:lstStyle/>
          <a:p>
            <a:r>
              <a:rPr lang="fr-FR" dirty="0" smtClean="0"/>
              <a:t>La phalange</a:t>
            </a:r>
            <a:endParaRPr lang="fr-FR" dirty="0"/>
          </a:p>
        </p:txBody>
      </p:sp>
      <p:pic>
        <p:nvPicPr>
          <p:cNvPr id="4" name="Espace réservé du contenu 3" descr="phalang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290" b="-24290"/>
          <a:stretch>
            <a:fillRect/>
          </a:stretch>
        </p:blipFill>
        <p:spPr>
          <a:xfrm>
            <a:off x="0" y="1317625"/>
            <a:ext cx="9144000" cy="5540375"/>
          </a:xfrm>
        </p:spPr>
      </p:pic>
    </p:spTree>
    <p:extLst>
      <p:ext uri="{BB962C8B-B14F-4D97-AF65-F5344CB8AC3E}">
        <p14:creationId xmlns:p14="http://schemas.microsoft.com/office/powerpoint/2010/main" val="199588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mort d’Alexandre: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Empire macédonien divisé en 4 régions par ses généraux</a:t>
            </a:r>
          </a:p>
          <a:p>
            <a:r>
              <a:rPr lang="fr-FR" dirty="0" smtClean="0"/>
              <a:t>Byzance et ses environs revint au général Lysimaque</a:t>
            </a:r>
          </a:p>
          <a:p>
            <a:pPr lvl="1"/>
            <a:r>
              <a:rPr lang="fr-FR" dirty="0" smtClean="0"/>
              <a:t>Confia trésor de Pergame à son homme de confiance </a:t>
            </a:r>
            <a:r>
              <a:rPr lang="fr-FR" dirty="0" err="1" smtClean="0"/>
              <a:t>Philétairos</a:t>
            </a:r>
            <a:r>
              <a:rPr lang="fr-FR" dirty="0" smtClean="0"/>
              <a:t>…</a:t>
            </a:r>
          </a:p>
          <a:p>
            <a:pPr marL="34925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84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_diadoque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34" b="-3043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7476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traces qui « parlent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Les Grecs ont laissé des traces importantes sur le territoire turc</a:t>
            </a:r>
          </a:p>
          <a:p>
            <a:r>
              <a:rPr lang="fr-FR" dirty="0" smtClean="0"/>
              <a:t>Des théâtres</a:t>
            </a:r>
          </a:p>
          <a:p>
            <a:r>
              <a:rPr lang="fr-FR" dirty="0" smtClean="0"/>
              <a:t>Des stades</a:t>
            </a:r>
          </a:p>
          <a:p>
            <a:r>
              <a:rPr lang="fr-FR" dirty="0" smtClean="0"/>
              <a:t>Des temples</a:t>
            </a:r>
          </a:p>
          <a:p>
            <a:r>
              <a:rPr lang="fr-FR" dirty="0" smtClean="0"/>
              <a:t>Des murailles</a:t>
            </a:r>
          </a:p>
          <a:p>
            <a:r>
              <a:rPr lang="fr-FR" dirty="0" smtClean="0"/>
              <a:t>Des cités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91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_byzanc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9" b="-3789"/>
          <a:stretch>
            <a:fillRect/>
          </a:stretch>
        </p:blipFill>
        <p:spPr>
          <a:xfrm>
            <a:off x="0" y="-90488"/>
            <a:ext cx="9144000" cy="6948488"/>
          </a:xfrm>
        </p:spPr>
      </p:pic>
    </p:spTree>
    <p:extLst>
      <p:ext uri="{BB962C8B-B14F-4D97-AF65-F5344CB8AC3E}">
        <p14:creationId xmlns:p14="http://schemas.microsoft.com/office/powerpoint/2010/main" val="3250182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Théâtre grec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Édifice comptant des sections:</a:t>
            </a:r>
          </a:p>
          <a:p>
            <a:pPr lvl="1"/>
            <a:r>
              <a:rPr lang="fr-FR" dirty="0" smtClean="0"/>
              <a:t>Orchestra (circulaire)</a:t>
            </a:r>
          </a:p>
          <a:p>
            <a:pPr lvl="1"/>
            <a:r>
              <a:rPr lang="fr-FR" dirty="0" smtClean="0"/>
              <a:t>Gradins (semi-circulaire)</a:t>
            </a:r>
          </a:p>
          <a:p>
            <a:pPr lvl="1"/>
            <a:r>
              <a:rPr lang="fr-FR" dirty="0" smtClean="0"/>
              <a:t>Vomitoires (entrée et sortie spectateurs)</a:t>
            </a:r>
          </a:p>
          <a:p>
            <a:r>
              <a:rPr lang="fr-FR" dirty="0" smtClean="0"/>
              <a:t>Pièces tragiques, comiques</a:t>
            </a:r>
          </a:p>
          <a:p>
            <a:r>
              <a:rPr lang="fr-FR" dirty="0" smtClean="0"/>
              <a:t>Acteurs portaient des masques et cothurnes</a:t>
            </a:r>
          </a:p>
          <a:p>
            <a:r>
              <a:rPr lang="fr-FR" dirty="0" smtClean="0"/>
              <a:t>Pouvait contenir de 5000 à 20 000 spectateurs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19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Byzance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Carrefour commercial important: vers la mer Noire (Pont-Euxin)</a:t>
            </a:r>
          </a:p>
          <a:p>
            <a:r>
              <a:rPr lang="fr-FR" dirty="0" smtClean="0"/>
              <a:t>Fallait d’abord passer par le Bosphore:  32 km long et large de 500 m (partie la plus étroite)</a:t>
            </a:r>
          </a:p>
          <a:p>
            <a:r>
              <a:rPr lang="fr-FR" dirty="0" smtClean="0"/>
              <a:t>Colonie de la cité de Mégare (près d’Athènes): </a:t>
            </a:r>
            <a:r>
              <a:rPr lang="fr-FR" dirty="0"/>
              <a:t> </a:t>
            </a:r>
            <a:r>
              <a:rPr lang="fr-FR" dirty="0" smtClean="0"/>
              <a:t>     657 av. J.C. pour le contrôle du Bosphore</a:t>
            </a:r>
          </a:p>
          <a:p>
            <a:r>
              <a:rPr lang="fr-FR" dirty="0" smtClean="0"/>
              <a:t>Les Grecs avaient colonisé un territoire très vaste: autour Méditerranée, mer Noire.</a:t>
            </a:r>
          </a:p>
        </p:txBody>
      </p:sp>
    </p:spTree>
    <p:extLst>
      <p:ext uri="{BB962C8B-B14F-4D97-AF65-F5344CB8AC3E}">
        <p14:creationId xmlns:p14="http://schemas.microsoft.com/office/powerpoint/2010/main" val="426551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686001"/>
          </a:xfrm>
        </p:spPr>
        <p:txBody>
          <a:bodyPr/>
          <a:lstStyle/>
          <a:p>
            <a:r>
              <a:rPr lang="fr-FR" dirty="0" smtClean="0"/>
              <a:t>Hiérapolis </a:t>
            </a:r>
            <a:endParaRPr lang="fr-FR" dirty="0"/>
          </a:p>
        </p:txBody>
      </p:sp>
      <p:pic>
        <p:nvPicPr>
          <p:cNvPr id="4" name="Espace réservé du contenu 3" descr="hierapoli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90563"/>
            <a:ext cx="9144000" cy="6167437"/>
          </a:xfrm>
        </p:spPr>
      </p:pic>
      <p:cxnSp>
        <p:nvCxnSpPr>
          <p:cNvPr id="6" name="Connecteur droit avec flèche 5"/>
          <p:cNvCxnSpPr/>
          <p:nvPr/>
        </p:nvCxnSpPr>
        <p:spPr>
          <a:xfrm flipV="1">
            <a:off x="3370610" y="4017417"/>
            <a:ext cx="806015" cy="136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005651" y="3623663"/>
            <a:ext cx="126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orchestra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3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37374"/>
            <a:ext cx="7716837" cy="653851"/>
          </a:xfrm>
        </p:spPr>
        <p:txBody>
          <a:bodyPr/>
          <a:lstStyle/>
          <a:p>
            <a:r>
              <a:rPr lang="fr-FR" dirty="0" smtClean="0"/>
              <a:t>Milet </a:t>
            </a:r>
            <a:endParaRPr lang="fr-FR" dirty="0"/>
          </a:p>
        </p:txBody>
      </p:sp>
      <p:pic>
        <p:nvPicPr>
          <p:cNvPr id="4" name="Espace réservé du contenu 3" descr="milet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90563"/>
            <a:ext cx="9144000" cy="6167437"/>
          </a:xfrm>
        </p:spPr>
      </p:pic>
    </p:spTree>
    <p:extLst>
      <p:ext uri="{BB962C8B-B14F-4D97-AF65-F5344CB8AC3E}">
        <p14:creationId xmlns:p14="http://schemas.microsoft.com/office/powerpoint/2010/main" val="389177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5525"/>
          </a:xfrm>
        </p:spPr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pic>
        <p:nvPicPr>
          <p:cNvPr id="4" name="Espace réservé du contenu 3" descr="pergam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96950"/>
            <a:ext cx="9144000" cy="5861050"/>
          </a:xfrm>
        </p:spPr>
      </p:pic>
    </p:spTree>
    <p:extLst>
      <p:ext uri="{BB962C8B-B14F-4D97-AF65-F5344CB8AC3E}">
        <p14:creationId xmlns:p14="http://schemas.microsoft.com/office/powerpoint/2010/main" val="14339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03750"/>
          </a:xfrm>
        </p:spPr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pic>
        <p:nvPicPr>
          <p:cNvPr id="4" name="Espace réservé du contenu 3" descr="pergame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03275"/>
            <a:ext cx="9144000" cy="6054725"/>
          </a:xfrm>
        </p:spPr>
      </p:pic>
    </p:spTree>
    <p:extLst>
      <p:ext uri="{BB962C8B-B14F-4D97-AF65-F5344CB8AC3E}">
        <p14:creationId xmlns:p14="http://schemas.microsoft.com/office/powerpoint/2010/main" val="4054263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718151"/>
          </a:xfrm>
        </p:spPr>
        <p:txBody>
          <a:bodyPr/>
          <a:lstStyle/>
          <a:p>
            <a:r>
              <a:rPr lang="fr-FR" dirty="0" smtClean="0"/>
              <a:t>Priène </a:t>
            </a:r>
            <a:endParaRPr lang="fr-FR" dirty="0"/>
          </a:p>
        </p:txBody>
      </p:sp>
      <p:pic>
        <p:nvPicPr>
          <p:cNvPr id="4" name="Espace réservé du contenu 3" descr="priene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23900"/>
            <a:ext cx="9144000" cy="6134100"/>
          </a:xfrm>
        </p:spPr>
      </p:pic>
    </p:spTree>
    <p:extLst>
      <p:ext uri="{BB962C8B-B14F-4D97-AF65-F5344CB8AC3E}">
        <p14:creationId xmlns:p14="http://schemas.microsoft.com/office/powerpoint/2010/main" val="2251446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39450"/>
          </a:xfrm>
        </p:spPr>
        <p:txBody>
          <a:bodyPr/>
          <a:lstStyle/>
          <a:p>
            <a:r>
              <a:rPr lang="fr-FR" dirty="0" smtClean="0"/>
              <a:t>Éphèse </a:t>
            </a:r>
            <a:endParaRPr lang="fr-FR" dirty="0"/>
          </a:p>
        </p:txBody>
      </p:sp>
      <p:pic>
        <p:nvPicPr>
          <p:cNvPr id="6" name="Espace réservé du contenu 5" descr="ephes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39775"/>
            <a:ext cx="9144000" cy="6118225"/>
          </a:xfrm>
        </p:spPr>
      </p:pic>
    </p:spTree>
    <p:extLst>
      <p:ext uri="{BB962C8B-B14F-4D97-AF65-F5344CB8AC3E}">
        <p14:creationId xmlns:p14="http://schemas.microsoft.com/office/powerpoint/2010/main" val="63793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26926"/>
            <a:ext cx="7716837" cy="814601"/>
          </a:xfrm>
        </p:spPr>
        <p:txBody>
          <a:bodyPr/>
          <a:lstStyle/>
          <a:p>
            <a:r>
              <a:rPr lang="fr-FR" dirty="0" smtClean="0"/>
              <a:t>Éphèse </a:t>
            </a:r>
            <a:endParaRPr lang="fr-FR" dirty="0"/>
          </a:p>
        </p:txBody>
      </p:sp>
      <p:pic>
        <p:nvPicPr>
          <p:cNvPr id="4" name="Espace réservé du contenu 3" descr="ephes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93788"/>
            <a:ext cx="9144000" cy="5764212"/>
          </a:xfrm>
        </p:spPr>
      </p:pic>
    </p:spTree>
    <p:extLst>
      <p:ext uri="{BB962C8B-B14F-4D97-AF65-F5344CB8AC3E}">
        <p14:creationId xmlns:p14="http://schemas.microsoft.com/office/powerpoint/2010/main" val="3080252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sque_ephe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1926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masque_naple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55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sque_antaly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00" r="-50000"/>
          <a:stretch>
            <a:fillRect/>
          </a:stretch>
        </p:blipFill>
        <p:spPr>
          <a:xfrm>
            <a:off x="-2320347" y="0"/>
            <a:ext cx="9144000" cy="6858000"/>
          </a:xfrm>
        </p:spPr>
      </p:pic>
      <p:pic>
        <p:nvPicPr>
          <p:cNvPr id="5" name="Image 4" descr="masque_aphrodisia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913" y="3478435"/>
            <a:ext cx="4506087" cy="33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2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Byzance et les colonies grecques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13556"/>
            <a:ext cx="9144000" cy="564444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oloni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35" b="-9335"/>
          <a:stretch>
            <a:fillRect/>
          </a:stretch>
        </p:blipFill>
        <p:spPr>
          <a:xfrm>
            <a:off x="0" y="583259"/>
            <a:ext cx="9144000" cy="685800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5803126" y="1859886"/>
            <a:ext cx="1317037" cy="727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589570" y="1213555"/>
            <a:ext cx="208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Mer Noire ou Pont-Euxin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678015" y="3633702"/>
            <a:ext cx="1524000" cy="1317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768030" y="376540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Hellespont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88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Bouleutérion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Assemblée de la </a:t>
            </a:r>
            <a:r>
              <a:rPr lang="fr-FR" dirty="0" err="1" smtClean="0"/>
              <a:t>Boulè</a:t>
            </a:r>
            <a:r>
              <a:rPr lang="fr-FR" dirty="0" smtClean="0"/>
              <a:t>, personnes (Bouleutes) nommées par l’</a:t>
            </a:r>
            <a:r>
              <a:rPr lang="fr-FR" dirty="0" err="1" smtClean="0"/>
              <a:t>Ecclesia</a:t>
            </a:r>
            <a:r>
              <a:rPr lang="fr-FR" dirty="0" smtClean="0"/>
              <a:t> annuellement;</a:t>
            </a:r>
          </a:p>
          <a:p>
            <a:r>
              <a:rPr lang="fr-FR" dirty="0" smtClean="0"/>
              <a:t>Affaires de la cité-État: lois, règlements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323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6676"/>
            <a:ext cx="7716837" cy="746126"/>
          </a:xfrm>
        </p:spPr>
        <p:txBody>
          <a:bodyPr/>
          <a:lstStyle/>
          <a:p>
            <a:r>
              <a:rPr lang="fr-FR" dirty="0" smtClean="0"/>
              <a:t>Priène: bouleutérion </a:t>
            </a:r>
            <a:endParaRPr lang="fr-FR" dirty="0"/>
          </a:p>
        </p:txBody>
      </p:sp>
      <p:pic>
        <p:nvPicPr>
          <p:cNvPr id="4" name="Espace réservé du contenu 3" descr="prien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47738"/>
            <a:ext cx="9144000" cy="5910262"/>
          </a:xfrm>
        </p:spPr>
      </p:pic>
    </p:spTree>
    <p:extLst>
      <p:ext uri="{BB962C8B-B14F-4D97-AF65-F5344CB8AC3E}">
        <p14:creationId xmlns:p14="http://schemas.microsoft.com/office/powerpoint/2010/main" val="2034534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Stades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Terrain entouré de gradins</a:t>
            </a:r>
          </a:p>
          <a:p>
            <a:r>
              <a:rPr lang="fr-FR" dirty="0" smtClean="0"/>
              <a:t>Environ 200 m de long</a:t>
            </a:r>
          </a:p>
          <a:p>
            <a:r>
              <a:rPr lang="fr-FR" dirty="0" smtClean="0"/>
              <a:t>Compétitions sportives, courses, lancers</a:t>
            </a:r>
          </a:p>
          <a:p>
            <a:r>
              <a:rPr lang="fr-FR" dirty="0" smtClean="0"/>
              <a:t>Trêve sacrée durant les jeux</a:t>
            </a:r>
          </a:p>
          <a:p>
            <a:r>
              <a:rPr lang="fr-FR" dirty="0" smtClean="0"/>
              <a:t>1ers jeux, à Olympie, 776 av. J.C.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320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5525"/>
          </a:xfrm>
        </p:spPr>
        <p:txBody>
          <a:bodyPr/>
          <a:lstStyle/>
          <a:p>
            <a:r>
              <a:rPr lang="fr-FR" dirty="0" err="1" smtClean="0"/>
              <a:t>Aphrodisias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Picture 4" descr="402 aphrodisiasstade.JPG                                       002122D9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9144000" cy="6102350"/>
          </a:xfrm>
        </p:spPr>
      </p:pic>
    </p:spTree>
    <p:extLst>
      <p:ext uri="{BB962C8B-B14F-4D97-AF65-F5344CB8AC3E}">
        <p14:creationId xmlns:p14="http://schemas.microsoft.com/office/powerpoint/2010/main" val="1811582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Édifice religieux rectangulaire, entouré de colonnes:</a:t>
            </a:r>
          </a:p>
          <a:p>
            <a:pPr lvl="1"/>
            <a:r>
              <a:rPr lang="fr-FR" dirty="0" smtClean="0"/>
              <a:t>styles dorique, ionique, corinthien</a:t>
            </a:r>
          </a:p>
          <a:p>
            <a:r>
              <a:rPr lang="fr-FR" dirty="0" smtClean="0"/>
              <a:t>Portique – sanctuaire (naos) – trésors (opisthodome)</a:t>
            </a:r>
          </a:p>
          <a:p>
            <a:r>
              <a:rPr lang="fr-FR" dirty="0" smtClean="0"/>
              <a:t>Sacrifices et prières devant le temple</a:t>
            </a:r>
          </a:p>
          <a:p>
            <a:r>
              <a:rPr lang="fr-FR" dirty="0" smtClean="0"/>
              <a:t>Religion polythéiste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147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814601"/>
          </a:xfrm>
        </p:spPr>
        <p:txBody>
          <a:bodyPr/>
          <a:lstStyle/>
          <a:p>
            <a:r>
              <a:rPr lang="fr-FR" dirty="0" smtClean="0"/>
              <a:t>Didymes </a:t>
            </a:r>
            <a:endParaRPr lang="fr-FR" dirty="0"/>
          </a:p>
        </p:txBody>
      </p:sp>
      <p:pic>
        <p:nvPicPr>
          <p:cNvPr id="4" name="Espace réservé du contenu 3" descr="didymes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9150"/>
            <a:ext cx="9144000" cy="6038850"/>
          </a:xfrm>
        </p:spPr>
      </p:pic>
    </p:spTree>
    <p:extLst>
      <p:ext uri="{BB962C8B-B14F-4D97-AF65-F5344CB8AC3E}">
        <p14:creationId xmlns:p14="http://schemas.microsoft.com/office/powerpoint/2010/main" val="1487852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35900"/>
          </a:xfrm>
        </p:spPr>
        <p:txBody>
          <a:bodyPr/>
          <a:lstStyle/>
          <a:p>
            <a:r>
              <a:rPr lang="fr-FR" dirty="0" smtClean="0"/>
              <a:t>Didymes </a:t>
            </a:r>
            <a:endParaRPr lang="fr-FR" dirty="0"/>
          </a:p>
        </p:txBody>
      </p:sp>
      <p:pic>
        <p:nvPicPr>
          <p:cNvPr id="4" name="Espace réservé du contenu 3" descr="didymes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47" r="-6947"/>
          <a:stretch>
            <a:fillRect/>
          </a:stretch>
        </p:blipFill>
        <p:spPr>
          <a:xfrm>
            <a:off x="0" y="836613"/>
            <a:ext cx="9144000" cy="6021387"/>
          </a:xfrm>
        </p:spPr>
      </p:pic>
    </p:spTree>
    <p:extLst>
      <p:ext uri="{BB962C8B-B14F-4D97-AF65-F5344CB8AC3E}">
        <p14:creationId xmlns:p14="http://schemas.microsoft.com/office/powerpoint/2010/main" val="3566574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5525"/>
          </a:xfrm>
        </p:spPr>
        <p:txBody>
          <a:bodyPr/>
          <a:lstStyle/>
          <a:p>
            <a:r>
              <a:rPr lang="fr-FR" dirty="0" smtClean="0"/>
              <a:t>Didymes</a:t>
            </a:r>
            <a:endParaRPr lang="fr-FR" dirty="0"/>
          </a:p>
        </p:txBody>
      </p:sp>
      <p:pic>
        <p:nvPicPr>
          <p:cNvPr id="4" name="Espace réservé du contenu 3" descr="didymes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55" r="-6055"/>
          <a:stretch>
            <a:fillRect/>
          </a:stretch>
        </p:blipFill>
        <p:spPr>
          <a:xfrm>
            <a:off x="22225" y="755650"/>
            <a:ext cx="9121775" cy="6102350"/>
          </a:xfrm>
        </p:spPr>
      </p:pic>
    </p:spTree>
    <p:extLst>
      <p:ext uri="{BB962C8B-B14F-4D97-AF65-F5344CB8AC3E}">
        <p14:creationId xmlns:p14="http://schemas.microsoft.com/office/powerpoint/2010/main" val="1913524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21299"/>
            <a:ext cx="7716837" cy="718151"/>
          </a:xfrm>
        </p:spPr>
        <p:txBody>
          <a:bodyPr/>
          <a:lstStyle/>
          <a:p>
            <a:r>
              <a:rPr lang="fr-FR" dirty="0" smtClean="0"/>
              <a:t>Didymes </a:t>
            </a:r>
            <a:endParaRPr lang="fr-FR" dirty="0"/>
          </a:p>
        </p:txBody>
      </p:sp>
      <p:pic>
        <p:nvPicPr>
          <p:cNvPr id="4" name="Espace réservé du contenu 3" descr="didyme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37" r="-49637"/>
          <a:stretch>
            <a:fillRect/>
          </a:stretch>
        </p:blipFill>
        <p:spPr>
          <a:xfrm>
            <a:off x="0" y="739775"/>
            <a:ext cx="9144000" cy="6118225"/>
          </a:xfrm>
        </p:spPr>
      </p:pic>
    </p:spTree>
    <p:extLst>
      <p:ext uri="{BB962C8B-B14F-4D97-AF65-F5344CB8AC3E}">
        <p14:creationId xmlns:p14="http://schemas.microsoft.com/office/powerpoint/2010/main" val="2099002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18137"/>
          </a:xfrm>
        </p:spPr>
        <p:txBody>
          <a:bodyPr/>
          <a:lstStyle/>
          <a:p>
            <a:r>
              <a:rPr lang="fr-FR" dirty="0" smtClean="0"/>
              <a:t>Colonnes doriques</a:t>
            </a:r>
            <a:endParaRPr lang="fr-FR" dirty="0"/>
          </a:p>
        </p:txBody>
      </p:sp>
      <p:pic>
        <p:nvPicPr>
          <p:cNvPr id="4" name="Espace réservé du contenu 3" descr="col_dorique_ephe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7563"/>
            <a:ext cx="9144000" cy="6040437"/>
          </a:xfrm>
        </p:spPr>
      </p:pic>
    </p:spTree>
    <p:extLst>
      <p:ext uri="{BB962C8B-B14F-4D97-AF65-F5344CB8AC3E}">
        <p14:creationId xmlns:p14="http://schemas.microsoft.com/office/powerpoint/2010/main" val="132036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Byzance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54667"/>
            <a:ext cx="9144000" cy="5578592"/>
          </a:xfrm>
        </p:spPr>
        <p:txBody>
          <a:bodyPr>
            <a:normAutofit/>
          </a:bodyPr>
          <a:lstStyle/>
          <a:p>
            <a:r>
              <a:rPr lang="fr-FR" dirty="0"/>
              <a:t>Après guerres médiques, installation Athéniens qui y font commerce dont importation blé mer Noire</a:t>
            </a:r>
          </a:p>
          <a:p>
            <a:r>
              <a:rPr lang="fr-FR" dirty="0"/>
              <a:t>La ville devient démocratie</a:t>
            </a:r>
          </a:p>
          <a:p>
            <a:r>
              <a:rPr lang="fr-FR" dirty="0"/>
              <a:t>Les Spartiates en font la conquête durant guerre du Péloponnèse (</a:t>
            </a:r>
            <a:r>
              <a:rPr lang="fr-FR" dirty="0" smtClean="0"/>
              <a:t>405 av</a:t>
            </a:r>
            <a:r>
              <a:rPr lang="fr-FR" dirty="0"/>
              <a:t>. J.C.) et </a:t>
            </a:r>
            <a:r>
              <a:rPr lang="fr-FR" dirty="0" smtClean="0"/>
              <a:t>s’approprient </a:t>
            </a:r>
            <a:r>
              <a:rPr lang="fr-FR" dirty="0"/>
              <a:t>le blé de la mer Noire, causant la perte d’Athènes.</a:t>
            </a:r>
          </a:p>
          <a:p>
            <a:r>
              <a:rPr lang="fr-FR" dirty="0"/>
              <a:t>Redevient colonie athénienne au 4</a:t>
            </a:r>
            <a:r>
              <a:rPr lang="fr-FR" baseline="30000" dirty="0"/>
              <a:t>e</a:t>
            </a:r>
            <a:r>
              <a:rPr lang="fr-FR" dirty="0"/>
              <a:t> s. av. J.C.</a:t>
            </a:r>
          </a:p>
          <a:p>
            <a:r>
              <a:rPr lang="fr-FR" dirty="0"/>
              <a:t>Alexandre le Grand  en prit possession lorsqu’il fit la conquête de l’Asie Mineure</a:t>
            </a:r>
          </a:p>
          <a:p>
            <a:pPr lvl="1"/>
            <a:r>
              <a:rPr lang="fr-FR" dirty="0"/>
              <a:t>après sa mort, Byzance redevint </a:t>
            </a:r>
            <a:r>
              <a:rPr lang="fr-FR" dirty="0" smtClean="0"/>
              <a:t>indépendante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6373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93715"/>
          </a:xfrm>
        </p:spPr>
        <p:txBody>
          <a:bodyPr/>
          <a:lstStyle/>
          <a:p>
            <a:r>
              <a:rPr lang="fr-FR" dirty="0" smtClean="0"/>
              <a:t>Colonnes ioniques</a:t>
            </a:r>
            <a:endParaRPr lang="fr-FR" dirty="0"/>
          </a:p>
        </p:txBody>
      </p:sp>
      <p:pic>
        <p:nvPicPr>
          <p:cNvPr id="4" name="Espace réservé du contenu 3" descr="col_ioniqu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083" r="-61083"/>
          <a:stretch>
            <a:fillRect/>
          </a:stretch>
        </p:blipFill>
        <p:spPr>
          <a:xfrm>
            <a:off x="-256459" y="684213"/>
            <a:ext cx="9144000" cy="6715650"/>
          </a:xfrm>
        </p:spPr>
      </p:pic>
    </p:spTree>
    <p:extLst>
      <p:ext uri="{BB962C8B-B14F-4D97-AF65-F5344CB8AC3E}">
        <p14:creationId xmlns:p14="http://schemas.microsoft.com/office/powerpoint/2010/main" val="3615210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44871"/>
          </a:xfrm>
        </p:spPr>
        <p:txBody>
          <a:bodyPr/>
          <a:lstStyle/>
          <a:p>
            <a:r>
              <a:rPr lang="fr-FR" dirty="0" smtClean="0"/>
              <a:t>Colonne ionique</a:t>
            </a:r>
            <a:endParaRPr lang="fr-FR" dirty="0"/>
          </a:p>
        </p:txBody>
      </p:sp>
      <p:pic>
        <p:nvPicPr>
          <p:cNvPr id="4" name="Espace réservé du contenu 3" descr="col_ioniqu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44538"/>
            <a:ext cx="9144000" cy="6113462"/>
          </a:xfrm>
        </p:spPr>
      </p:pic>
    </p:spTree>
    <p:extLst>
      <p:ext uri="{BB962C8B-B14F-4D97-AF65-F5344CB8AC3E}">
        <p14:creationId xmlns:p14="http://schemas.microsoft.com/office/powerpoint/2010/main" val="3630331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5525"/>
          </a:xfrm>
        </p:spPr>
        <p:txBody>
          <a:bodyPr/>
          <a:lstStyle/>
          <a:p>
            <a:r>
              <a:rPr lang="fr-FR" dirty="0" smtClean="0"/>
              <a:t>Priène </a:t>
            </a:r>
            <a:endParaRPr lang="fr-FR" dirty="0"/>
          </a:p>
        </p:txBody>
      </p:sp>
      <p:pic>
        <p:nvPicPr>
          <p:cNvPr id="4" name="Espace réservé du contenu 3" descr="priene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55650"/>
            <a:ext cx="9144000" cy="6102350"/>
          </a:xfrm>
        </p:spPr>
      </p:pic>
    </p:spTree>
    <p:extLst>
      <p:ext uri="{BB962C8B-B14F-4D97-AF65-F5344CB8AC3E}">
        <p14:creationId xmlns:p14="http://schemas.microsoft.com/office/powerpoint/2010/main" val="23324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7082"/>
          </a:xfrm>
        </p:spPr>
        <p:txBody>
          <a:bodyPr/>
          <a:lstStyle/>
          <a:p>
            <a:r>
              <a:rPr lang="fr-FR" dirty="0" smtClean="0"/>
              <a:t>Colonnes corinthiennes</a:t>
            </a:r>
            <a:endParaRPr lang="fr-FR" dirty="0"/>
          </a:p>
        </p:txBody>
      </p:sp>
      <p:pic>
        <p:nvPicPr>
          <p:cNvPr id="4" name="Espace réservé du contenu 3" descr="col_corinth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57238"/>
            <a:ext cx="9144000" cy="6100762"/>
          </a:xfrm>
        </p:spPr>
      </p:pic>
    </p:spTree>
    <p:extLst>
      <p:ext uri="{BB962C8B-B14F-4D97-AF65-F5344CB8AC3E}">
        <p14:creationId xmlns:p14="http://schemas.microsoft.com/office/powerpoint/2010/main" val="977613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30348"/>
          </a:xfrm>
        </p:spPr>
        <p:txBody>
          <a:bodyPr/>
          <a:lstStyle/>
          <a:p>
            <a:r>
              <a:rPr lang="fr-FR" dirty="0" smtClean="0"/>
              <a:t>Colonne corinthienne</a:t>
            </a:r>
            <a:endParaRPr lang="fr-FR" dirty="0"/>
          </a:p>
        </p:txBody>
      </p:sp>
      <p:pic>
        <p:nvPicPr>
          <p:cNvPr id="4" name="Espace réservé du contenu 3" descr="col_corinth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179" r="-62179"/>
          <a:stretch>
            <a:fillRect/>
          </a:stretch>
        </p:blipFill>
        <p:spPr>
          <a:xfrm>
            <a:off x="-207610" y="744538"/>
            <a:ext cx="9144000" cy="6113462"/>
          </a:xfrm>
        </p:spPr>
      </p:pic>
    </p:spTree>
    <p:extLst>
      <p:ext uri="{BB962C8B-B14F-4D97-AF65-F5344CB8AC3E}">
        <p14:creationId xmlns:p14="http://schemas.microsoft.com/office/powerpoint/2010/main" val="18780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19825"/>
          </a:xfrm>
        </p:spPr>
        <p:txBody>
          <a:bodyPr/>
          <a:lstStyle/>
          <a:p>
            <a:r>
              <a:rPr lang="fr-FR" dirty="0" smtClean="0"/>
              <a:t>Didymes </a:t>
            </a:r>
            <a:endParaRPr lang="fr-FR" dirty="0"/>
          </a:p>
        </p:txBody>
      </p:sp>
      <p:pic>
        <p:nvPicPr>
          <p:cNvPr id="4" name="Espace réservé du contenu 3" descr="didymes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9150"/>
            <a:ext cx="9144000" cy="6038850"/>
          </a:xfrm>
        </p:spPr>
      </p:pic>
    </p:spTree>
    <p:extLst>
      <p:ext uri="{BB962C8B-B14F-4D97-AF65-F5344CB8AC3E}">
        <p14:creationId xmlns:p14="http://schemas.microsoft.com/office/powerpoint/2010/main" val="1885580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782451"/>
          </a:xfrm>
        </p:spPr>
        <p:txBody>
          <a:bodyPr/>
          <a:lstStyle/>
          <a:p>
            <a:r>
              <a:rPr lang="fr-FR" dirty="0" smtClean="0"/>
              <a:t>Didymes </a:t>
            </a:r>
            <a:endParaRPr lang="fr-FR" dirty="0"/>
          </a:p>
        </p:txBody>
      </p:sp>
      <p:pic>
        <p:nvPicPr>
          <p:cNvPr id="4" name="Espace réservé du contenu 3" descr="didymes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0113"/>
            <a:ext cx="9144000" cy="5957887"/>
          </a:xfrm>
        </p:spPr>
      </p:pic>
    </p:spTree>
    <p:extLst>
      <p:ext uri="{BB962C8B-B14F-4D97-AF65-F5344CB8AC3E}">
        <p14:creationId xmlns:p14="http://schemas.microsoft.com/office/powerpoint/2010/main" val="2378849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Autel de Pergame</a:t>
            </a:r>
            <a:endParaRPr lang="fr-FR" dirty="0"/>
          </a:p>
        </p:txBody>
      </p:sp>
      <p:pic>
        <p:nvPicPr>
          <p:cNvPr id="4" name="Picture 4" descr="pergame.JPG                                                    00084D2C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9663"/>
            <a:ext cx="9144000" cy="5748337"/>
          </a:xfrm>
        </p:spPr>
      </p:pic>
    </p:spTree>
    <p:extLst>
      <p:ext uri="{BB962C8B-B14F-4D97-AF65-F5344CB8AC3E}">
        <p14:creationId xmlns:p14="http://schemas.microsoft.com/office/powerpoint/2010/main" val="4213755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Cités-États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Plan orthogonal: rues à angles droits</a:t>
            </a:r>
          </a:p>
          <a:p>
            <a:pPr lvl="1"/>
            <a:r>
              <a:rPr lang="fr-FR" dirty="0" err="1" smtClean="0"/>
              <a:t>Hippodamos</a:t>
            </a:r>
            <a:r>
              <a:rPr lang="fr-FR" dirty="0" smtClean="0"/>
              <a:t> de Milet, 5</a:t>
            </a:r>
            <a:r>
              <a:rPr lang="fr-FR" baseline="30000" dirty="0" smtClean="0"/>
              <a:t>e</a:t>
            </a:r>
            <a:r>
              <a:rPr lang="fr-FR" dirty="0" smtClean="0"/>
              <a:t> s. av. J.C.</a:t>
            </a:r>
          </a:p>
          <a:p>
            <a:r>
              <a:rPr lang="fr-FR" dirty="0" smtClean="0"/>
              <a:t>Portes d’entrée massives</a:t>
            </a:r>
          </a:p>
          <a:p>
            <a:r>
              <a:rPr lang="fr-FR" dirty="0" smtClean="0"/>
              <a:t>Entourées murailles</a:t>
            </a:r>
          </a:p>
          <a:p>
            <a:pPr lvl="1"/>
            <a:r>
              <a:rPr lang="fr-FR" dirty="0" smtClean="0"/>
              <a:t>Disposition selon appareils cyclopéens</a:t>
            </a:r>
          </a:p>
          <a:p>
            <a:pPr lvl="1"/>
            <a:r>
              <a:rPr lang="fr-FR" dirty="0" smtClean="0"/>
              <a:t>isodomes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941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55525"/>
          </a:xfrm>
        </p:spPr>
        <p:txBody>
          <a:bodyPr/>
          <a:lstStyle/>
          <a:p>
            <a:r>
              <a:rPr lang="fr-FR" dirty="0" smtClean="0"/>
              <a:t>Priène </a:t>
            </a:r>
            <a:endParaRPr lang="fr-FR" dirty="0"/>
          </a:p>
        </p:txBody>
      </p:sp>
      <p:pic>
        <p:nvPicPr>
          <p:cNvPr id="4" name="Espace réservé du contenu 3" descr="priene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876925"/>
          </a:xfrm>
        </p:spPr>
      </p:pic>
    </p:spTree>
    <p:extLst>
      <p:ext uri="{BB962C8B-B14F-4D97-AF65-F5344CB8AC3E}">
        <p14:creationId xmlns:p14="http://schemas.microsoft.com/office/powerpoint/2010/main" val="313116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27731" cy="1447800"/>
          </a:xfrm>
        </p:spPr>
        <p:txBody>
          <a:bodyPr/>
          <a:lstStyle/>
          <a:p>
            <a:r>
              <a:rPr lang="fr-FR" dirty="0" smtClean="0"/>
              <a:t>Des légendes s’y rapportant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/>
              <a:t>la </a:t>
            </a:r>
            <a:r>
              <a:rPr lang="fr-FR" dirty="0"/>
              <a:t>Toison </a:t>
            </a:r>
            <a:r>
              <a:rPr lang="fr-FR" dirty="0" smtClean="0"/>
              <a:t>d’Or: Jason </a:t>
            </a:r>
            <a:r>
              <a:rPr lang="fr-FR" dirty="0"/>
              <a:t>et </a:t>
            </a:r>
            <a:r>
              <a:rPr lang="fr-FR" dirty="0" smtClean="0"/>
              <a:t>les Argonautes</a:t>
            </a:r>
          </a:p>
          <a:p>
            <a:pPr lvl="1"/>
            <a:r>
              <a:rPr lang="fr-FR" dirty="0" smtClean="0"/>
              <a:t>Hellespont</a:t>
            </a:r>
          </a:p>
          <a:p>
            <a:pPr lvl="1"/>
            <a:r>
              <a:rPr lang="fr-FR" dirty="0" smtClean="0"/>
              <a:t>Colchide (Géorgie, Est mer Noire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Magicienne Médée</a:t>
            </a:r>
            <a:endParaRPr lang="fr-FR" dirty="0"/>
          </a:p>
          <a:p>
            <a:pPr marL="625475" lvl="2" indent="-342900">
              <a:spcAft>
                <a:spcPts val="2000"/>
              </a:spcAft>
            </a:pPr>
            <a:r>
              <a:rPr lang="fr-FR" dirty="0"/>
              <a:t>en réalité: s’emparer de l’or du Caucase</a:t>
            </a:r>
          </a:p>
          <a:p>
            <a:r>
              <a:rPr lang="fr-FR" dirty="0"/>
              <a:t>Le roi Midas et son </a:t>
            </a:r>
            <a:r>
              <a:rPr lang="fr-FR" dirty="0" smtClean="0"/>
              <a:t>or</a:t>
            </a:r>
          </a:p>
          <a:p>
            <a:pPr lvl="1"/>
            <a:r>
              <a:rPr lang="fr-FR" dirty="0" smtClean="0"/>
              <a:t>Phrygie</a:t>
            </a:r>
          </a:p>
          <a:p>
            <a:r>
              <a:rPr lang="fr-FR" dirty="0" smtClean="0"/>
              <a:t>Le Nœud gordien et le maître de l’Asie!</a:t>
            </a:r>
          </a:p>
          <a:p>
            <a:pPr lvl="1"/>
            <a:r>
              <a:rPr lang="fr-FR" dirty="0" smtClean="0"/>
              <a:t>Phrygie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322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4866" y="0"/>
            <a:ext cx="7196667" cy="914400"/>
          </a:xfrm>
        </p:spPr>
        <p:txBody>
          <a:bodyPr/>
          <a:lstStyle/>
          <a:p>
            <a:r>
              <a:rPr lang="fr-FR" dirty="0" smtClean="0"/>
              <a:t>Porte de Milet</a:t>
            </a:r>
            <a:endParaRPr lang="fr-FR" dirty="0"/>
          </a:p>
        </p:txBody>
      </p:sp>
      <p:pic>
        <p:nvPicPr>
          <p:cNvPr id="4" name="Picture 1028" descr=" milet.JPG                                                      00084D2C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3" r="-613"/>
          <a:stretch>
            <a:fillRect/>
          </a:stretch>
        </p:blipFill>
        <p:spPr bwMode="auto">
          <a:xfrm>
            <a:off x="0" y="838200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3648649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5268" y="-16933"/>
            <a:ext cx="5440892" cy="948267"/>
          </a:xfrm>
        </p:spPr>
        <p:txBody>
          <a:bodyPr/>
          <a:lstStyle/>
          <a:p>
            <a:r>
              <a:rPr lang="fr-FR" dirty="0" smtClean="0"/>
              <a:t>Tour de </a:t>
            </a:r>
            <a:r>
              <a:rPr lang="fr-FR" dirty="0" err="1" smtClean="0"/>
              <a:t>Pergé</a:t>
            </a:r>
            <a:endParaRPr lang="fr-FR" dirty="0"/>
          </a:p>
        </p:txBody>
      </p:sp>
      <p:pic>
        <p:nvPicPr>
          <p:cNvPr id="4" name="Espace réservé du contenu 3" descr="perg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500" r="-62500"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053089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perge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92569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605626"/>
          </a:xfrm>
        </p:spPr>
        <p:txBody>
          <a:bodyPr/>
          <a:lstStyle/>
          <a:p>
            <a:r>
              <a:rPr lang="fr-FR" dirty="0" smtClean="0"/>
              <a:t>Priène </a:t>
            </a:r>
            <a:endParaRPr lang="fr-FR" dirty="0"/>
          </a:p>
        </p:txBody>
      </p:sp>
      <p:pic>
        <p:nvPicPr>
          <p:cNvPr id="4" name="Espace réservé du contenu 3" descr="prien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9150"/>
            <a:ext cx="9144000" cy="6038850"/>
          </a:xfrm>
        </p:spPr>
      </p:pic>
    </p:spTree>
    <p:extLst>
      <p:ext uri="{BB962C8B-B14F-4D97-AF65-F5344CB8AC3E}">
        <p14:creationId xmlns:p14="http://schemas.microsoft.com/office/powerpoint/2010/main" val="2185570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39450"/>
          </a:xfrm>
        </p:spPr>
        <p:txBody>
          <a:bodyPr/>
          <a:lstStyle/>
          <a:p>
            <a:r>
              <a:rPr lang="fr-FR" dirty="0" smtClean="0"/>
              <a:t>Priène </a:t>
            </a:r>
            <a:endParaRPr lang="fr-FR" dirty="0"/>
          </a:p>
        </p:txBody>
      </p:sp>
      <p:pic>
        <p:nvPicPr>
          <p:cNvPr id="4" name="Espace réservé du contenu 3" descr="prien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39775"/>
            <a:ext cx="9144000" cy="6118225"/>
          </a:xfrm>
        </p:spPr>
      </p:pic>
    </p:spTree>
    <p:extLst>
      <p:ext uri="{BB962C8B-B14F-4D97-AF65-F5344CB8AC3E}">
        <p14:creationId xmlns:p14="http://schemas.microsoft.com/office/powerpoint/2010/main" val="1984239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6676"/>
            <a:ext cx="7716837" cy="778276"/>
          </a:xfrm>
        </p:spPr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pic>
        <p:nvPicPr>
          <p:cNvPr id="4" name="Espace réservé du contenu 3" descr="pergam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15988"/>
            <a:ext cx="9144000" cy="5942012"/>
          </a:xfrm>
        </p:spPr>
      </p:pic>
    </p:spTree>
    <p:extLst>
      <p:ext uri="{BB962C8B-B14F-4D97-AF65-F5344CB8AC3E}">
        <p14:creationId xmlns:p14="http://schemas.microsoft.com/office/powerpoint/2010/main" val="661905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21299"/>
            <a:ext cx="7716837" cy="862826"/>
          </a:xfrm>
        </p:spPr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pic>
        <p:nvPicPr>
          <p:cNvPr id="4" name="Espace réservé du contenu 3" descr="pergam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8588" y="884238"/>
            <a:ext cx="9272588" cy="5973762"/>
          </a:xfrm>
        </p:spPr>
      </p:pic>
    </p:spTree>
    <p:extLst>
      <p:ext uri="{BB962C8B-B14F-4D97-AF65-F5344CB8AC3E}">
        <p14:creationId xmlns:p14="http://schemas.microsoft.com/office/powerpoint/2010/main" val="3269082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52471" cy="1447800"/>
          </a:xfrm>
        </p:spPr>
        <p:txBody>
          <a:bodyPr/>
          <a:lstStyle/>
          <a:p>
            <a:r>
              <a:rPr lang="fr-FR" dirty="0" smtClean="0"/>
              <a:t>Sous les Grecs, l’Anatolie…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S’est couverte d’édifices </a:t>
            </a:r>
          </a:p>
          <a:p>
            <a:pPr lvl="1"/>
            <a:r>
              <a:rPr lang="fr-FR" dirty="0"/>
              <a:t>Loisirs</a:t>
            </a:r>
          </a:p>
          <a:p>
            <a:pPr lvl="1"/>
            <a:r>
              <a:rPr lang="fr-FR" dirty="0"/>
              <a:t>Civils </a:t>
            </a:r>
          </a:p>
          <a:p>
            <a:pPr lvl="1"/>
            <a:r>
              <a:rPr lang="fr-FR" dirty="0"/>
              <a:t>Religieux </a:t>
            </a:r>
            <a:endParaRPr lang="fr-FR" dirty="0" smtClean="0"/>
          </a:p>
          <a:p>
            <a:r>
              <a:rPr lang="fr-FR" dirty="0" smtClean="0"/>
              <a:t>Devient une région importante, riche, puissante</a:t>
            </a:r>
          </a:p>
        </p:txBody>
      </p:sp>
    </p:spTree>
    <p:extLst>
      <p:ext uri="{BB962C8B-B14F-4D97-AF65-F5344CB8AC3E}">
        <p14:creationId xmlns:p14="http://schemas.microsoft.com/office/powerpoint/2010/main" val="1508457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…puis…conquête romaine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Grèce continentale devient province romaine en 146 av. J.C.</a:t>
            </a:r>
          </a:p>
          <a:p>
            <a:r>
              <a:rPr lang="fr-FR" dirty="0" smtClean="0"/>
              <a:t>Le roi de Pergame, Attale III, cède son royaume par testament aux Romains en 133 av. J.C. </a:t>
            </a:r>
          </a:p>
          <a:p>
            <a:r>
              <a:rPr lang="fr-FR" dirty="0" smtClean="0"/>
              <a:t>Les infrastructures vont changer un peu…mais l’influence grecque </a:t>
            </a:r>
            <a:r>
              <a:rPr lang="fr-FR" smtClean="0"/>
              <a:t>est grande.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10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Byzance et les colonies grecques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13556"/>
            <a:ext cx="9144000" cy="564444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oloni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35" b="-9335"/>
          <a:stretch>
            <a:fillRect/>
          </a:stretch>
        </p:blipFill>
        <p:spPr>
          <a:xfrm>
            <a:off x="0" y="583259"/>
            <a:ext cx="9144000" cy="685800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5803126" y="1859886"/>
            <a:ext cx="1317037" cy="727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589570" y="1213555"/>
            <a:ext cx="208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Mer Noire ou Pont-Euxin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678015" y="3633702"/>
            <a:ext cx="1524000" cy="1317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768030" y="376540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Hellespont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385641" y="4001945"/>
            <a:ext cx="170766" cy="341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5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76200"/>
            <a:ext cx="7716837" cy="1447800"/>
          </a:xfrm>
        </p:spPr>
        <p:txBody>
          <a:bodyPr/>
          <a:lstStyle/>
          <a:p>
            <a:r>
              <a:rPr lang="fr-FR" sz="3200" dirty="0" smtClean="0"/>
              <a:t>Toison d’Or: </a:t>
            </a:r>
            <a:r>
              <a:rPr lang="fr-FR" sz="3200" dirty="0" err="1" smtClean="0"/>
              <a:t>Hellé</a:t>
            </a:r>
            <a:r>
              <a:rPr lang="fr-FR" sz="3200" dirty="0" smtClean="0"/>
              <a:t> et Phrixos</a:t>
            </a:r>
            <a:endParaRPr lang="fr-FR" sz="3200" dirty="0"/>
          </a:p>
        </p:txBody>
      </p:sp>
      <p:pic>
        <p:nvPicPr>
          <p:cNvPr id="4" name="Espace réservé du contenu 3" descr="helle_phrixo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48" r="-19548"/>
          <a:stretch>
            <a:fillRect/>
          </a:stretch>
        </p:blipFill>
        <p:spPr>
          <a:xfrm>
            <a:off x="74613" y="1119188"/>
            <a:ext cx="9069387" cy="5738812"/>
          </a:xfrm>
        </p:spPr>
      </p:pic>
    </p:spTree>
    <p:extLst>
      <p:ext uri="{BB962C8B-B14F-4D97-AF65-F5344CB8AC3E}">
        <p14:creationId xmlns:p14="http://schemas.microsoft.com/office/powerpoint/2010/main" val="312000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Jason et ses Argonautes</a:t>
            </a:r>
            <a:endParaRPr lang="fr-FR" dirty="0"/>
          </a:p>
        </p:txBody>
      </p:sp>
      <p:pic>
        <p:nvPicPr>
          <p:cNvPr id="4" name="Espace réservé du contenu 3" descr="Capture d’écran 2013-09-17 à 18.22.3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7763"/>
            <a:ext cx="9144000" cy="5710237"/>
          </a:xfrm>
        </p:spPr>
      </p:pic>
    </p:spTree>
    <p:extLst>
      <p:ext uri="{BB962C8B-B14F-4D97-AF65-F5344CB8AC3E}">
        <p14:creationId xmlns:p14="http://schemas.microsoft.com/office/powerpoint/2010/main" val="53045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Conquêtes d’Alexandre le Grand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 sa capitale Pella (Macédoine), traversa Bosphore</a:t>
            </a:r>
          </a:p>
          <a:p>
            <a:r>
              <a:rPr lang="fr-FR" dirty="0" smtClean="0"/>
              <a:t>S’empara cités grecques puis perses</a:t>
            </a:r>
          </a:p>
          <a:p>
            <a:r>
              <a:rPr lang="fr-FR" dirty="0" smtClean="0"/>
              <a:t>Conquit royaumes d’Égypte, Mésopotamie</a:t>
            </a:r>
          </a:p>
          <a:p>
            <a:r>
              <a:rPr lang="fr-FR" dirty="0" smtClean="0"/>
              <a:t>Se rendit jusqu’en Inde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545185"/>
      </p:ext>
    </p:extLst>
  </p:cSld>
  <p:clrMapOvr>
    <a:masterClrMapping/>
  </p:clrMapOvr>
</p:sld>
</file>

<file path=ppt/theme/theme1.xml><?xml version="1.0" encoding="utf-8"?>
<a:theme xmlns:a="http://schemas.openxmlformats.org/drawingml/2006/main" name="uta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Ciel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Ciel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uta.thmx</Template>
  <TotalTime>1745</TotalTime>
  <Words>617</Words>
  <Application>Microsoft Macintosh PowerPoint</Application>
  <PresentationFormat>Présentation à l'écran (4:3)</PresentationFormat>
  <Paragraphs>121</Paragraphs>
  <Slides>58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uta</vt:lpstr>
      <vt:lpstr>La Turquie millénaire: L’époque où Istanbul s’appelait Byzance et était grecque! </vt:lpstr>
      <vt:lpstr>Byzance</vt:lpstr>
      <vt:lpstr>Byzance et les colonies grecques</vt:lpstr>
      <vt:lpstr>Byzance </vt:lpstr>
      <vt:lpstr>Des légendes s’y rapportant</vt:lpstr>
      <vt:lpstr>Byzance et les colonies grecques</vt:lpstr>
      <vt:lpstr>Toison d’Or: Hellé et Phrixos</vt:lpstr>
      <vt:lpstr>Jason et ses Argonautes</vt:lpstr>
      <vt:lpstr>Conquêtes d’Alexandre le Grand</vt:lpstr>
      <vt:lpstr>Présentation PowerPoint</vt:lpstr>
      <vt:lpstr>Présentation PowerPoint</vt:lpstr>
      <vt:lpstr>Présentation PowerPoint</vt:lpstr>
      <vt:lpstr>Présentation PowerPoint</vt:lpstr>
      <vt:lpstr>La phalange</vt:lpstr>
      <vt:lpstr>Après mort d’Alexandre:</vt:lpstr>
      <vt:lpstr>Présentation PowerPoint</vt:lpstr>
      <vt:lpstr>Des traces qui « parlent »</vt:lpstr>
      <vt:lpstr>Présentation PowerPoint</vt:lpstr>
      <vt:lpstr>Théâtre grec</vt:lpstr>
      <vt:lpstr>Hiérapolis </vt:lpstr>
      <vt:lpstr>Milet </vt:lpstr>
      <vt:lpstr>Pergame </vt:lpstr>
      <vt:lpstr>Pergame </vt:lpstr>
      <vt:lpstr>Priène </vt:lpstr>
      <vt:lpstr>Éphèse </vt:lpstr>
      <vt:lpstr>Éphèse </vt:lpstr>
      <vt:lpstr>Présentation PowerPoint</vt:lpstr>
      <vt:lpstr>Présentation PowerPoint</vt:lpstr>
      <vt:lpstr>Présentation PowerPoint</vt:lpstr>
      <vt:lpstr>Bouleutérion </vt:lpstr>
      <vt:lpstr>Priène: bouleutérion </vt:lpstr>
      <vt:lpstr>Stades </vt:lpstr>
      <vt:lpstr>Aphrodisias </vt:lpstr>
      <vt:lpstr>Temple </vt:lpstr>
      <vt:lpstr>Didymes </vt:lpstr>
      <vt:lpstr>Didymes </vt:lpstr>
      <vt:lpstr>Didymes</vt:lpstr>
      <vt:lpstr>Didymes </vt:lpstr>
      <vt:lpstr>Colonnes doriques</vt:lpstr>
      <vt:lpstr>Colonnes ioniques</vt:lpstr>
      <vt:lpstr>Colonne ionique</vt:lpstr>
      <vt:lpstr>Priène </vt:lpstr>
      <vt:lpstr>Colonnes corinthiennes</vt:lpstr>
      <vt:lpstr>Colonne corinthienne</vt:lpstr>
      <vt:lpstr>Didymes </vt:lpstr>
      <vt:lpstr>Didymes </vt:lpstr>
      <vt:lpstr>Autel de Pergame</vt:lpstr>
      <vt:lpstr>Cités-États</vt:lpstr>
      <vt:lpstr>Priène </vt:lpstr>
      <vt:lpstr>Porte de Milet</vt:lpstr>
      <vt:lpstr>Tour de Pergé</vt:lpstr>
      <vt:lpstr>Présentation PowerPoint</vt:lpstr>
      <vt:lpstr>Priène </vt:lpstr>
      <vt:lpstr>Priène </vt:lpstr>
      <vt:lpstr>Pergame </vt:lpstr>
      <vt:lpstr>Pergame </vt:lpstr>
      <vt:lpstr>Sous les Grecs, l’Anatolie…</vt:lpstr>
      <vt:lpstr>…puis…conquête romaine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Turquie millénaire: L’époque où Istanbul s’appelait Byzance et était grecque! </dc:title>
  <dc:creator>Luc Guay</dc:creator>
  <cp:lastModifiedBy>évaluateur texte</cp:lastModifiedBy>
  <cp:revision>80</cp:revision>
  <dcterms:created xsi:type="dcterms:W3CDTF">2013-07-16T14:36:41Z</dcterms:created>
  <dcterms:modified xsi:type="dcterms:W3CDTF">2013-09-22T16:27:40Z</dcterms:modified>
</cp:coreProperties>
</file>