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256" r:id="rId2"/>
    <p:sldId id="322" r:id="rId3"/>
    <p:sldId id="258" r:id="rId4"/>
    <p:sldId id="318" r:id="rId5"/>
    <p:sldId id="320" r:id="rId6"/>
    <p:sldId id="321" r:id="rId7"/>
    <p:sldId id="259" r:id="rId8"/>
    <p:sldId id="319" r:id="rId9"/>
    <p:sldId id="324" r:id="rId10"/>
    <p:sldId id="260" r:id="rId11"/>
    <p:sldId id="266" r:id="rId12"/>
    <p:sldId id="263" r:id="rId13"/>
    <p:sldId id="261" r:id="rId14"/>
    <p:sldId id="316" r:id="rId15"/>
    <p:sldId id="264" r:id="rId16"/>
    <p:sldId id="311" r:id="rId17"/>
    <p:sldId id="262" r:id="rId18"/>
    <p:sldId id="265" r:id="rId19"/>
    <p:sldId id="268" r:id="rId20"/>
    <p:sldId id="267" r:id="rId21"/>
    <p:sldId id="315" r:id="rId22"/>
    <p:sldId id="269" r:id="rId23"/>
    <p:sldId id="270" r:id="rId24"/>
    <p:sldId id="271" r:id="rId25"/>
    <p:sldId id="272" r:id="rId26"/>
    <p:sldId id="312" r:id="rId27"/>
    <p:sldId id="313" r:id="rId28"/>
    <p:sldId id="314" r:id="rId29"/>
    <p:sldId id="257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4" r:id="rId40"/>
    <p:sldId id="282" r:id="rId41"/>
    <p:sldId id="283" r:id="rId42"/>
    <p:sldId id="285" r:id="rId43"/>
    <p:sldId id="288" r:id="rId44"/>
    <p:sldId id="291" r:id="rId45"/>
    <p:sldId id="289" r:id="rId46"/>
    <p:sldId id="290" r:id="rId47"/>
    <p:sldId id="295" r:id="rId48"/>
    <p:sldId id="292" r:id="rId49"/>
    <p:sldId id="293" r:id="rId50"/>
    <p:sldId id="294" r:id="rId51"/>
    <p:sldId id="297" r:id="rId52"/>
    <p:sldId id="296" r:id="rId53"/>
    <p:sldId id="298" r:id="rId54"/>
    <p:sldId id="299" r:id="rId55"/>
    <p:sldId id="323" r:id="rId56"/>
    <p:sldId id="301" r:id="rId57"/>
    <p:sldId id="302" r:id="rId58"/>
    <p:sldId id="309" r:id="rId59"/>
    <p:sldId id="303" r:id="rId60"/>
    <p:sldId id="304" r:id="rId61"/>
    <p:sldId id="305" r:id="rId62"/>
    <p:sldId id="306" r:id="rId63"/>
    <p:sldId id="307" r:id="rId64"/>
    <p:sldId id="308" r:id="rId65"/>
    <p:sldId id="310" r:id="rId6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4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E28C2-D69D-7B4C-A8F9-28D768707FF7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CC034-E6E4-3A42-A352-29888B5FE3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00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Basilique saint-Vital, Ravenne, 6</a:t>
            </a:r>
            <a:r>
              <a:rPr lang="fr-FR" baseline="30000" dirty="0" smtClean="0"/>
              <a:t>e</a:t>
            </a:r>
            <a:r>
              <a:rPr lang="fr-FR" dirty="0" smtClean="0"/>
              <a:t> 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984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Xanthos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95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Pont Adana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181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Tetrapylon</a:t>
            </a:r>
            <a:r>
              <a:rPr lang="fr-FR" dirty="0" smtClean="0"/>
              <a:t> </a:t>
            </a:r>
            <a:r>
              <a:rPr lang="fr-FR" dirty="0" err="1" smtClean="0"/>
              <a:t>Aphrodisias</a:t>
            </a:r>
            <a:r>
              <a:rPr lang="fr-FR" dirty="0" smtClean="0"/>
              <a:t>:  accès</a:t>
            </a:r>
            <a:r>
              <a:rPr lang="fr-FR" baseline="0" dirty="0" smtClean="0"/>
              <a:t> au </a:t>
            </a:r>
            <a:r>
              <a:rPr lang="fr-FR" baseline="0" smtClean="0"/>
              <a:t>sanctuaire d’Aphrodite, 2</a:t>
            </a:r>
            <a:r>
              <a:rPr lang="fr-FR" baseline="30000" smtClean="0"/>
              <a:t>e</a:t>
            </a:r>
            <a:r>
              <a:rPr lang="fr-FR" baseline="0" smtClean="0"/>
              <a:t> s.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25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Aspendos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58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Myra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77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Hiérapolis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81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Pergame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21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Éphèse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385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Éphèse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816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Pergame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983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Pergame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CC034-E6E4-3A42-A352-29888B5FE343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39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images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2FEFFAA7-C87D-5C40-A3CD-E42E593D2E5F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704E469-5D68-684D-A8EE-3080F210803A}" type="slidenum">
              <a:rPr lang="fr-FR" smtClean="0"/>
              <a:t>‹#›</a:t>
            </a:fld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 rot="21042312">
            <a:off x="893938" y="1601050"/>
            <a:ext cx="7551601" cy="3208544"/>
          </a:xfrm>
        </p:spPr>
        <p:txBody>
          <a:bodyPr/>
          <a:lstStyle/>
          <a:p>
            <a:r>
              <a:rPr lang="fr-FR" dirty="0"/>
              <a:t>La Turquie millénaire:</a:t>
            </a:r>
            <a:br>
              <a:rPr lang="fr-FR" dirty="0"/>
            </a:br>
            <a:r>
              <a:rPr lang="fr-CA" dirty="0"/>
              <a:t>L’époque où Istanbul s’appelait Constantinople et était romaine!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Luc Guay, </a:t>
            </a:r>
            <a:r>
              <a:rPr lang="fr-FR" dirty="0" err="1"/>
              <a:t>Ph.D</a:t>
            </a:r>
            <a:r>
              <a:rPr lang="fr-FR" dirty="0"/>
              <a:t>, didactique de l’histoire</a:t>
            </a:r>
          </a:p>
          <a:p>
            <a:r>
              <a:rPr lang="fr-FR" dirty="0"/>
              <a:t>UTA, automne 2013</a:t>
            </a:r>
          </a:p>
        </p:txBody>
      </p:sp>
    </p:spTree>
    <p:extLst>
      <p:ext uri="{BB962C8B-B14F-4D97-AF65-F5344CB8AC3E}">
        <p14:creationId xmlns:p14="http://schemas.microsoft.com/office/powerpoint/2010/main" val="2099081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Byzance devint Constantinople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Constantin en fit la capitale en 330</a:t>
            </a:r>
          </a:p>
          <a:p>
            <a:pPr lvl="1"/>
            <a:r>
              <a:rPr lang="fr-FR" dirty="0" smtClean="0"/>
              <a:t>Se convertit au christianisme</a:t>
            </a:r>
          </a:p>
          <a:p>
            <a:r>
              <a:rPr lang="fr-FR" dirty="0" smtClean="0"/>
              <a:t>Théodose en fit la capitale de l’empire romain d’Orient en 395</a:t>
            </a:r>
          </a:p>
          <a:p>
            <a:pPr lvl="1"/>
            <a:r>
              <a:rPr lang="fr-FR" dirty="0" smtClean="0"/>
              <a:t>Fit fermer tous les temples « païens » partout dans l’Empire.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76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onstantin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70" r="-50070"/>
          <a:stretch>
            <a:fillRect/>
          </a:stretch>
        </p:blipFill>
        <p:spPr>
          <a:xfrm>
            <a:off x="-2644012" y="1"/>
            <a:ext cx="10357126" cy="6858000"/>
          </a:xfrm>
        </p:spPr>
      </p:pic>
      <p:pic>
        <p:nvPicPr>
          <p:cNvPr id="2" name="Image 1" descr="constanti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560" y="1656081"/>
            <a:ext cx="390144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782451"/>
          </a:xfrm>
        </p:spPr>
        <p:txBody>
          <a:bodyPr/>
          <a:lstStyle/>
          <a:p>
            <a:r>
              <a:rPr lang="fr-FR" dirty="0" smtClean="0"/>
              <a:t>Colonne Constantin 330</a:t>
            </a:r>
            <a:endParaRPr lang="fr-FR" dirty="0"/>
          </a:p>
        </p:txBody>
      </p:sp>
      <p:pic>
        <p:nvPicPr>
          <p:cNvPr id="4" name="Espace réservé du contenu 3" descr="colonne_constantin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235" r="-100235"/>
          <a:stretch>
            <a:fillRect/>
          </a:stretch>
        </p:blipFill>
        <p:spPr>
          <a:xfrm>
            <a:off x="0" y="787400"/>
            <a:ext cx="9144000" cy="6070600"/>
          </a:xfrm>
        </p:spPr>
      </p:pic>
    </p:spTree>
    <p:extLst>
      <p:ext uri="{BB962C8B-B14F-4D97-AF65-F5344CB8AC3E}">
        <p14:creationId xmlns:p14="http://schemas.microsoft.com/office/powerpoint/2010/main" val="158471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empireromain_division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" r="66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06246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Corne d’Or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Estuaire qui se jette dans le Bosphore</a:t>
            </a:r>
          </a:p>
          <a:p>
            <a:r>
              <a:rPr lang="fr-FR" dirty="0" smtClean="0"/>
              <a:t>Port naturel (fondation de Byzance)</a:t>
            </a:r>
          </a:p>
          <a:p>
            <a:pPr lvl="1"/>
            <a:r>
              <a:rPr lang="fr-FR" dirty="0" smtClean="0"/>
              <a:t>7,5 km long</a:t>
            </a:r>
          </a:p>
          <a:p>
            <a:pPr lvl="1"/>
            <a:r>
              <a:rPr lang="fr-FR" dirty="0" smtClean="0"/>
              <a:t>750 m large</a:t>
            </a:r>
          </a:p>
          <a:p>
            <a:pPr lvl="1"/>
            <a:r>
              <a:rPr lang="fr-FR" dirty="0" smtClean="0"/>
              <a:t>35 m profond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3309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uraille_constantinopl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2" b="272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8036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Muraille de Théodose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5</a:t>
            </a:r>
            <a:r>
              <a:rPr lang="fr-FR" baseline="30000" dirty="0" smtClean="0"/>
              <a:t>e</a:t>
            </a:r>
            <a:r>
              <a:rPr lang="fr-FR" dirty="0" smtClean="0"/>
              <a:t> s</a:t>
            </a:r>
          </a:p>
          <a:p>
            <a:r>
              <a:rPr lang="fr-FR" dirty="0" smtClean="0"/>
              <a:t>6,5 km long – 5-6 m épais – 12 m haut</a:t>
            </a:r>
          </a:p>
          <a:p>
            <a:r>
              <a:rPr lang="fr-FR" dirty="0" smtClean="0"/>
              <a:t>96 tours : 15-20 m haut, 10-12 m large</a:t>
            </a:r>
          </a:p>
          <a:p>
            <a:r>
              <a:rPr lang="fr-FR" dirty="0" smtClean="0"/>
              <a:t>2 murs parallèles</a:t>
            </a:r>
          </a:p>
          <a:p>
            <a:r>
              <a:rPr lang="fr-FR" dirty="0" smtClean="0"/>
              <a:t>Durée construction: 9 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5475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819825"/>
          </a:xfrm>
        </p:spPr>
        <p:txBody>
          <a:bodyPr/>
          <a:lstStyle/>
          <a:p>
            <a:r>
              <a:rPr lang="fr-FR" dirty="0" smtClean="0"/>
              <a:t>Murailles Constantinople </a:t>
            </a:r>
            <a:endParaRPr lang="fr-FR" dirty="0"/>
          </a:p>
        </p:txBody>
      </p:sp>
      <p:pic>
        <p:nvPicPr>
          <p:cNvPr id="4" name="Espace réservé du contenu 3" descr="muraille_theodos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19150"/>
            <a:ext cx="9144000" cy="6038850"/>
          </a:xfrm>
        </p:spPr>
      </p:pic>
    </p:spTree>
    <p:extLst>
      <p:ext uri="{BB962C8B-B14F-4D97-AF65-F5344CB8AC3E}">
        <p14:creationId xmlns:p14="http://schemas.microsoft.com/office/powerpoint/2010/main" val="3424775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476: chute empire romain d’Occident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L’empire romain d’Orient survivra près de 1000 après la chute empire romain d’Occident</a:t>
            </a:r>
          </a:p>
          <a:p>
            <a:r>
              <a:rPr lang="fr-FR" dirty="0" smtClean="0"/>
              <a:t>L’empereur Justinien (de 527-565) s’impose à ce qui était l’empire romain d’Occident</a:t>
            </a:r>
          </a:p>
          <a:p>
            <a:r>
              <a:rPr lang="fr-FR" dirty="0" smtClean="0"/>
              <a:t>Fit construire :</a:t>
            </a:r>
          </a:p>
          <a:p>
            <a:pPr lvl="1"/>
            <a:r>
              <a:rPr lang="fr-FR" dirty="0" smtClean="0"/>
              <a:t>basilique sainte-Sophie (532-537)</a:t>
            </a:r>
          </a:p>
          <a:p>
            <a:pPr lvl="1"/>
            <a:r>
              <a:rPr lang="fr-FR" dirty="0" smtClean="0"/>
              <a:t>La citerne-basilique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7173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justinien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257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13-09-23 à 18.47.16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93" b="-3793"/>
          <a:stretch>
            <a:fillRect/>
          </a:stretch>
        </p:blipFill>
        <p:spPr>
          <a:xfrm>
            <a:off x="0" y="0"/>
            <a:ext cx="9144000" cy="6946900"/>
          </a:xfrm>
        </p:spPr>
      </p:pic>
    </p:spTree>
    <p:extLst>
      <p:ext uri="{BB962C8B-B14F-4D97-AF65-F5344CB8AC3E}">
        <p14:creationId xmlns:p14="http://schemas.microsoft.com/office/powerpoint/2010/main" val="1506871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rte_justinien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534" b="-2453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01541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Basilique sainte-Sophie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6</a:t>
            </a:r>
            <a:r>
              <a:rPr lang="fr-FR" baseline="30000" dirty="0" smtClean="0"/>
              <a:t>e</a:t>
            </a:r>
            <a:r>
              <a:rPr lang="fr-FR" dirty="0" smtClean="0"/>
              <a:t> s</a:t>
            </a:r>
          </a:p>
          <a:p>
            <a:r>
              <a:rPr lang="fr-FR" dirty="0" smtClean="0"/>
              <a:t>A servi au couronnement des empereurs byzantins</a:t>
            </a:r>
          </a:p>
          <a:p>
            <a:r>
              <a:rPr lang="fr-FR" dirty="0" smtClean="0"/>
              <a:t>Mosaïques : Jésus, Vierge, saints</a:t>
            </a:r>
          </a:p>
          <a:p>
            <a:r>
              <a:rPr lang="fr-FR" dirty="0" smtClean="0"/>
              <a:t>Coupole: 31 m diamètre, 55 m haut</a:t>
            </a:r>
          </a:p>
          <a:p>
            <a:r>
              <a:rPr lang="fr-FR" dirty="0" smtClean="0"/>
              <a:t>Colonnes: 20 m haut, corinthiennes (8 viennent du temple antique de Baalbek)</a:t>
            </a:r>
          </a:p>
          <a:p>
            <a:r>
              <a:rPr lang="fr-FR" dirty="0" smtClean="0"/>
              <a:t>1453: devint mosquée</a:t>
            </a:r>
          </a:p>
          <a:p>
            <a:r>
              <a:rPr lang="fr-FR" dirty="0" smtClean="0"/>
              <a:t>1934: devint musée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6795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11860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15216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11991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56032" y="864577"/>
            <a:ext cx="6916615" cy="5187461"/>
          </a:xfrm>
        </p:spPr>
      </p:pic>
    </p:spTree>
    <p:extLst>
      <p:ext uri="{BB962C8B-B14F-4D97-AF65-F5344CB8AC3E}">
        <p14:creationId xmlns:p14="http://schemas.microsoft.com/office/powerpoint/2010/main" val="1266897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12005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14688">
            <a:off x="1523353" y="865130"/>
            <a:ext cx="6836511" cy="5127383"/>
          </a:xfrm>
        </p:spPr>
      </p:pic>
    </p:spTree>
    <p:extLst>
      <p:ext uri="{BB962C8B-B14F-4D97-AF65-F5344CB8AC3E}">
        <p14:creationId xmlns:p14="http://schemas.microsoft.com/office/powerpoint/2010/main" val="2759526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11996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88" b="-6288"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55233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3082"/>
            <a:ext cx="7716837" cy="1447800"/>
          </a:xfrm>
        </p:spPr>
        <p:txBody>
          <a:bodyPr/>
          <a:lstStyle/>
          <a:p>
            <a:r>
              <a:rPr lang="fr-FR" dirty="0" smtClean="0"/>
              <a:t>Citerne-basilique</a:t>
            </a:r>
            <a:endParaRPr lang="fr-FR" dirty="0"/>
          </a:p>
        </p:txBody>
      </p:sp>
      <p:pic>
        <p:nvPicPr>
          <p:cNvPr id="8" name="Espace réservé du contenu 7" descr="1206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" r="-3601"/>
          <a:stretch>
            <a:fillRect/>
          </a:stretch>
        </p:blipFill>
        <p:spPr>
          <a:xfrm>
            <a:off x="0" y="1171575"/>
            <a:ext cx="9144000" cy="5686425"/>
          </a:xfrm>
        </p:spPr>
      </p:pic>
    </p:spTree>
    <p:extLst>
      <p:ext uri="{BB962C8B-B14F-4D97-AF65-F5344CB8AC3E}">
        <p14:creationId xmlns:p14="http://schemas.microsoft.com/office/powerpoint/2010/main" val="299322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018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685" r="-37685"/>
          <a:stretch>
            <a:fillRect/>
          </a:stretch>
        </p:blipFill>
        <p:spPr>
          <a:xfrm>
            <a:off x="-2132506" y="0"/>
            <a:ext cx="9020175" cy="6858000"/>
          </a:xfrm>
        </p:spPr>
      </p:pic>
      <p:pic>
        <p:nvPicPr>
          <p:cNvPr id="5" name="Image 4" descr="1205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69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206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00" r="-50000"/>
          <a:stretch>
            <a:fillRect/>
          </a:stretch>
        </p:blipFill>
        <p:spPr>
          <a:xfrm>
            <a:off x="-2244002" y="0"/>
            <a:ext cx="9144000" cy="6858000"/>
          </a:xfrm>
        </p:spPr>
      </p:pic>
      <p:pic>
        <p:nvPicPr>
          <p:cNvPr id="5" name="Image 4" descr="1206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22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900200"/>
          </a:xfrm>
        </p:spPr>
        <p:txBody>
          <a:bodyPr/>
          <a:lstStyle/>
          <a:p>
            <a:r>
              <a:rPr lang="fr-FR" sz="2400" dirty="0" smtClean="0"/>
              <a:t>Les Romains: grands constructeurs…à la manière des Grecs</a:t>
            </a:r>
            <a:r>
              <a:rPr lang="fr-FR" sz="3200" dirty="0" smtClean="0"/>
              <a:t>: théâtre d’</a:t>
            </a:r>
            <a:r>
              <a:rPr lang="fr-FR" sz="3200" dirty="0" err="1" smtClean="0"/>
              <a:t>Aspendos</a:t>
            </a:r>
            <a:endParaRPr lang="fr-FR" sz="3200" dirty="0"/>
          </a:p>
        </p:txBody>
      </p:sp>
      <p:pic>
        <p:nvPicPr>
          <p:cNvPr id="4" name="Espace réservé du contenu 3" descr="theatre_aspendos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76325"/>
            <a:ext cx="9144000" cy="5781675"/>
          </a:xfrm>
        </p:spPr>
      </p:pic>
    </p:spTree>
    <p:extLst>
      <p:ext uri="{BB962C8B-B14F-4D97-AF65-F5344CB8AC3E}">
        <p14:creationId xmlns:p14="http://schemas.microsoft.com/office/powerpoint/2010/main" val="827683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146 av. J.C.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Grèce devient province romaine</a:t>
            </a:r>
          </a:p>
          <a:p>
            <a:pPr lvl="1"/>
            <a:r>
              <a:rPr lang="fr-FR" dirty="0" smtClean="0"/>
              <a:t>La légion romaine l’emporta sur la phalange macédonienne</a:t>
            </a:r>
          </a:p>
          <a:p>
            <a:r>
              <a:rPr lang="fr-FR" dirty="0" smtClean="0"/>
              <a:t>Asie Mineure (Anatolie = Turquie) devient province romaine en 133 av. J.C.</a:t>
            </a:r>
          </a:p>
          <a:p>
            <a:r>
              <a:rPr lang="fr-FR" dirty="0" smtClean="0"/>
              <a:t>La langue grecque resta la langue parlée du peuple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916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 descr="theatre_aspendos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88756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heatre_aspendos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9433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heatre_myra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9865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ene_hierapoli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93172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en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0484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emple_trajan_pergam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85715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emple_ephes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64763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emple_offrand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393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ur_ephes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767" r="-48767"/>
          <a:stretch>
            <a:fillRect/>
          </a:stretch>
        </p:blipFill>
        <p:spPr>
          <a:xfrm>
            <a:off x="112713" y="0"/>
            <a:ext cx="9031287" cy="6858000"/>
          </a:xfrm>
        </p:spPr>
      </p:pic>
    </p:spTree>
    <p:extLst>
      <p:ext uri="{BB962C8B-B14F-4D97-AF65-F5344CB8AC3E}">
        <p14:creationId xmlns:p14="http://schemas.microsoft.com/office/powerpoint/2010/main" val="2638579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Aqueducs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Amener l’eau d’une source aux fontaines publiques</a:t>
            </a:r>
          </a:p>
          <a:p>
            <a:pPr lvl="1"/>
            <a:r>
              <a:rPr lang="fr-FR" dirty="0" smtClean="0"/>
              <a:t>Canalisations</a:t>
            </a:r>
          </a:p>
          <a:p>
            <a:pPr lvl="1"/>
            <a:r>
              <a:rPr lang="fr-FR" dirty="0" smtClean="0"/>
              <a:t>Citernes</a:t>
            </a:r>
          </a:p>
          <a:p>
            <a:pPr lvl="1"/>
            <a:r>
              <a:rPr lang="fr-FR" dirty="0" smtClean="0"/>
              <a:t>Latrines publiques</a:t>
            </a:r>
          </a:p>
          <a:p>
            <a:pPr lvl="1"/>
            <a:r>
              <a:rPr lang="fr-FR" dirty="0" smtClean="0"/>
              <a:t>Thermes ou bains publics</a:t>
            </a:r>
          </a:p>
          <a:p>
            <a:r>
              <a:rPr lang="fr-FR" dirty="0" smtClean="0"/>
              <a:t>Par gravité</a:t>
            </a:r>
          </a:p>
          <a:p>
            <a:r>
              <a:rPr lang="fr-FR" dirty="0" smtClean="0"/>
              <a:t>Grâce à la technique des arcs</a:t>
            </a:r>
          </a:p>
          <a:p>
            <a:r>
              <a:rPr lang="fr-FR" dirty="0" smtClean="0"/>
              <a:t>Canaux protégés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50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Senatus</a:t>
            </a:r>
            <a:r>
              <a:rPr lang="fr-FR" dirty="0" smtClean="0"/>
              <a:t> </a:t>
            </a:r>
            <a:r>
              <a:rPr lang="fr-FR" dirty="0" err="1"/>
              <a:t>Populus</a:t>
            </a:r>
            <a:r>
              <a:rPr lang="fr-FR" dirty="0"/>
              <a:t> Que </a:t>
            </a:r>
            <a:r>
              <a:rPr lang="fr-FR" dirty="0" err="1"/>
              <a:t>Romanus</a:t>
            </a:r>
            <a:endParaRPr lang="fr-FR" dirty="0"/>
          </a:p>
          <a:p>
            <a:r>
              <a:rPr lang="fr-FR" dirty="0"/>
              <a:t>4 lettres qui illustrent la superpuissance de Rome dans le monde antique!</a:t>
            </a:r>
          </a:p>
          <a:p>
            <a:r>
              <a:rPr lang="fr-FR" dirty="0"/>
              <a:t>Du petit village du 8</a:t>
            </a:r>
            <a:r>
              <a:rPr lang="fr-FR" baseline="30000" dirty="0"/>
              <a:t>e</a:t>
            </a:r>
            <a:r>
              <a:rPr lang="fr-FR" dirty="0"/>
              <a:t> s. av. J.C. au 2</a:t>
            </a:r>
            <a:r>
              <a:rPr lang="fr-FR" baseline="30000" dirty="0"/>
              <a:t>e</a:t>
            </a:r>
            <a:r>
              <a:rPr lang="fr-FR" dirty="0"/>
              <a:t> s. </a:t>
            </a:r>
            <a:r>
              <a:rPr lang="fr-FR" dirty="0" err="1"/>
              <a:t>ap</a:t>
            </a:r>
            <a:r>
              <a:rPr lang="fr-FR" dirty="0"/>
              <a:t>. J.C. l’expansion de Rome ne semble pas connaître de limite!</a:t>
            </a: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4" name="Image 3" descr="Capture d’écran 2013-09-23 à 18.3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55" y="-76386"/>
            <a:ext cx="8466048" cy="40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6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900200"/>
          </a:xfrm>
        </p:spPr>
        <p:txBody>
          <a:bodyPr/>
          <a:lstStyle/>
          <a:p>
            <a:r>
              <a:rPr lang="fr-FR" dirty="0" smtClean="0"/>
              <a:t>Mais aussi à leur manière</a:t>
            </a:r>
            <a:endParaRPr lang="fr-FR" dirty="0"/>
          </a:p>
        </p:txBody>
      </p:sp>
      <p:pic>
        <p:nvPicPr>
          <p:cNvPr id="4" name="Espace réservé du contenu 3" descr="aqueduc_valens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00113"/>
            <a:ext cx="9144000" cy="5957887"/>
          </a:xfrm>
        </p:spPr>
      </p:pic>
    </p:spTree>
    <p:extLst>
      <p:ext uri="{BB962C8B-B14F-4D97-AF65-F5344CB8AC3E}">
        <p14:creationId xmlns:p14="http://schemas.microsoft.com/office/powerpoint/2010/main" val="57381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queduc_valens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88200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nalisation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98890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latrines_pergam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9126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Thermes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Bains publics</a:t>
            </a:r>
          </a:p>
          <a:p>
            <a:pPr lvl="1"/>
            <a:r>
              <a:rPr lang="fr-FR" dirty="0" smtClean="0"/>
              <a:t>Bains chauds, froids, tièdes, vapeur</a:t>
            </a:r>
          </a:p>
          <a:p>
            <a:r>
              <a:rPr lang="fr-FR" dirty="0" smtClean="0"/>
              <a:t>Système hypocauste</a:t>
            </a:r>
          </a:p>
          <a:p>
            <a:pPr lvl="1"/>
            <a:r>
              <a:rPr lang="fr-FR" dirty="0" smtClean="0"/>
              <a:t>Encastré dans les murs, sous les planchers = tuyaux terre cuite laissant circuler chaleur;</a:t>
            </a:r>
          </a:p>
          <a:p>
            <a:r>
              <a:rPr lang="fr-FR" dirty="0" smtClean="0"/>
              <a:t>Eau provenant aqueducs</a:t>
            </a:r>
          </a:p>
          <a:p>
            <a:r>
              <a:rPr lang="fr-FR" dirty="0" smtClean="0"/>
              <a:t>Presque gratuit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480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hermes_perge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6619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thermes_perge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ln>
            <a:solidFill>
              <a:srgbClr val="073779"/>
            </a:solidFill>
          </a:ln>
        </p:spPr>
      </p:pic>
    </p:spTree>
    <p:extLst>
      <p:ext uri="{BB962C8B-B14F-4D97-AF65-F5344CB8AC3E}">
        <p14:creationId xmlns:p14="http://schemas.microsoft.com/office/powerpoint/2010/main" val="706393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aison_mu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35065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voies …  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Pierres rectangulaires disposées à plat</a:t>
            </a:r>
          </a:p>
          <a:p>
            <a:r>
              <a:rPr lang="fr-FR" dirty="0" smtClean="0"/>
              <a:t>Pierres polygonales</a:t>
            </a:r>
          </a:p>
          <a:p>
            <a:r>
              <a:rPr lang="fr-FR" dirty="0" smtClean="0"/>
              <a:t>Avec rainures pour le passage chariots selon les endroits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8591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oie_pergame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6502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760129"/>
          </a:xfrm>
        </p:spPr>
        <p:txBody>
          <a:bodyPr/>
          <a:lstStyle/>
          <a:p>
            <a:r>
              <a:rPr lang="fr-FR" sz="3200" dirty="0" smtClean="0"/>
              <a:t>Les </a:t>
            </a:r>
            <a:r>
              <a:rPr lang="fr-FR" sz="3200" dirty="0" err="1" smtClean="0"/>
              <a:t>orignes</a:t>
            </a:r>
            <a:r>
              <a:rPr lang="fr-FR" sz="3200" dirty="0" smtClean="0"/>
              <a:t> troyennes de Rome…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15458" y="760129"/>
            <a:ext cx="9259458" cy="6097871"/>
          </a:xfrm>
        </p:spPr>
        <p:txBody>
          <a:bodyPr/>
          <a:lstStyle/>
          <a:p>
            <a:r>
              <a:rPr lang="fr-FR" dirty="0" smtClean="0"/>
              <a:t>Après la guerre de Troie…le troyen Énée réussit à s’enfuir</a:t>
            </a:r>
          </a:p>
          <a:p>
            <a:r>
              <a:rPr lang="fr-FR" dirty="0" smtClean="0"/>
              <a:t>Un oracle lui dit qu’il fondera une nouvelle Troie plus à l’Ouest</a:t>
            </a:r>
          </a:p>
          <a:p>
            <a:r>
              <a:rPr lang="fr-FR" dirty="0" smtClean="0"/>
              <a:t>Il se rend jusqu’en Italie</a:t>
            </a:r>
          </a:p>
          <a:p>
            <a:r>
              <a:rPr lang="fr-FR" dirty="0" smtClean="0"/>
              <a:t>Ses descendants Romulus et </a:t>
            </a:r>
            <a:r>
              <a:rPr lang="fr-FR" dirty="0" err="1" smtClean="0"/>
              <a:t>Rémus</a:t>
            </a:r>
            <a:r>
              <a:rPr lang="fr-FR" dirty="0" smtClean="0"/>
              <a:t> fondent Rome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5" descr="5772.jpg                                                       00115A8Darchives                       7C262FB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3913" y="3404626"/>
            <a:ext cx="5425923" cy="34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3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voie_xanthos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64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1447800"/>
          </a:xfrm>
        </p:spPr>
        <p:txBody>
          <a:bodyPr/>
          <a:lstStyle/>
          <a:p>
            <a:r>
              <a:rPr lang="fr-FR" dirty="0" smtClean="0"/>
              <a:t>Des ponts…résistants!</a:t>
            </a:r>
            <a:endParaRPr lang="fr-FR" dirty="0"/>
          </a:p>
        </p:txBody>
      </p:sp>
      <p:pic>
        <p:nvPicPr>
          <p:cNvPr id="4" name="Espace réservé du contenu 3" descr="pont_adana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22375"/>
            <a:ext cx="9144000" cy="5635625"/>
          </a:xfrm>
        </p:spPr>
      </p:pic>
    </p:spTree>
    <p:extLst>
      <p:ext uri="{BB962C8B-B14F-4D97-AF65-F5344CB8AC3E}">
        <p14:creationId xmlns:p14="http://schemas.microsoft.com/office/powerpoint/2010/main" val="41250811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loisirs abondants!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Jeux de l’amphithéâtre</a:t>
            </a:r>
          </a:p>
          <a:p>
            <a:r>
              <a:rPr lang="fr-FR" dirty="0" smtClean="0"/>
              <a:t>Jeux du cirque</a:t>
            </a:r>
          </a:p>
          <a:p>
            <a:r>
              <a:rPr lang="fr-FR" dirty="0" smtClean="0"/>
              <a:t>Lecture </a:t>
            </a:r>
          </a:p>
          <a:p>
            <a:r>
              <a:rPr lang="fr-FR" dirty="0" smtClean="0"/>
              <a:t>Théâtre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9327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gladiateu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889" r="-38889"/>
          <a:stretch>
            <a:fillRect/>
          </a:stretch>
        </p:blipFill>
        <p:spPr>
          <a:xfrm>
            <a:off x="-1961438" y="0"/>
            <a:ext cx="9144000" cy="6858000"/>
          </a:xfrm>
        </p:spPr>
      </p:pic>
      <p:pic>
        <p:nvPicPr>
          <p:cNvPr id="5" name="Image 4" descr="gladiateur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560" y="369725"/>
            <a:ext cx="3901440" cy="62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75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har_cirqu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10699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885214"/>
          </a:xfrm>
        </p:spPr>
        <p:txBody>
          <a:bodyPr/>
          <a:lstStyle/>
          <a:p>
            <a:r>
              <a:rPr lang="fr-FR" dirty="0" smtClean="0"/>
              <a:t>Bibliothèque de </a:t>
            </a:r>
            <a:r>
              <a:rPr lang="fr-FR" dirty="0" err="1" smtClean="0"/>
              <a:t>Celsus</a:t>
            </a:r>
            <a:endParaRPr lang="fr-FR" dirty="0"/>
          </a:p>
        </p:txBody>
      </p:sp>
      <p:pic>
        <p:nvPicPr>
          <p:cNvPr id="4" name="Espace réservé du contenu 3" descr="biblio_ephese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833" r="-64833"/>
          <a:stretch>
            <a:fillRect/>
          </a:stretch>
        </p:blipFill>
        <p:spPr>
          <a:xfrm>
            <a:off x="0" y="885825"/>
            <a:ext cx="9144000" cy="5972175"/>
          </a:xfrm>
        </p:spPr>
      </p:pic>
    </p:spTree>
    <p:extLst>
      <p:ext uri="{BB962C8B-B14F-4D97-AF65-F5344CB8AC3E}">
        <p14:creationId xmlns:p14="http://schemas.microsoft.com/office/powerpoint/2010/main" val="2717795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biblio_ephese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56242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biblio_ephese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00" r="-500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0678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etrapylon_aphrodisias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01363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vêtements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Stola</a:t>
            </a:r>
            <a:r>
              <a:rPr lang="fr-FR" dirty="0" smtClean="0"/>
              <a:t> pour les femmes</a:t>
            </a:r>
          </a:p>
          <a:p>
            <a:r>
              <a:rPr lang="fr-FR" dirty="0" smtClean="0"/>
              <a:t>Toge pour les hommes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402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6206"/>
            <a:ext cx="7716837" cy="1447800"/>
          </a:xfrm>
        </p:spPr>
        <p:txBody>
          <a:bodyPr/>
          <a:lstStyle/>
          <a:p>
            <a:r>
              <a:rPr lang="fr-FR" sz="3200" dirty="0" smtClean="0"/>
              <a:t>L’empire romain à son expansion maximale: 2</a:t>
            </a:r>
            <a:r>
              <a:rPr lang="fr-FR" sz="3200" baseline="30000" dirty="0" smtClean="0"/>
              <a:t>e</a:t>
            </a:r>
            <a:r>
              <a:rPr lang="fr-FR" sz="3200" dirty="0" smtClean="0"/>
              <a:t> s.</a:t>
            </a:r>
            <a:endParaRPr lang="fr-FR" sz="3200" dirty="0"/>
          </a:p>
        </p:txBody>
      </p:sp>
      <p:pic>
        <p:nvPicPr>
          <p:cNvPr id="4" name="Espace réservé du contenu 3" descr="Capture d’écran 2013-09-23 à 18.50.57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0" b="5260"/>
          <a:stretch>
            <a:fillRect/>
          </a:stretch>
        </p:blipFill>
        <p:spPr>
          <a:xfrm>
            <a:off x="0" y="1366838"/>
            <a:ext cx="9144000" cy="5491162"/>
          </a:xfrm>
        </p:spPr>
      </p:pic>
    </p:spTree>
    <p:extLst>
      <p:ext uri="{BB962C8B-B14F-4D97-AF65-F5344CB8AC3E}">
        <p14:creationId xmlns:p14="http://schemas.microsoft.com/office/powerpoint/2010/main" val="1765312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tol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76" r="-37176"/>
          <a:stretch>
            <a:fillRect/>
          </a:stretch>
        </p:blipFill>
        <p:spPr>
          <a:xfrm>
            <a:off x="2169806" y="0"/>
            <a:ext cx="8967787" cy="6858000"/>
          </a:xfrm>
        </p:spPr>
      </p:pic>
      <p:pic>
        <p:nvPicPr>
          <p:cNvPr id="5" name="Image 4" descr="to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95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sépultures magnifiques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Sarcophages décorés de bas reliefs</a:t>
            </a:r>
          </a:p>
          <a:p>
            <a:r>
              <a:rPr lang="fr-FR" dirty="0" smtClean="0"/>
              <a:t>En dehors des limites des villes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4705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arc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96988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arco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041173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arco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518093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L’Empire romain d’Orient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Après la chute de l’Empire romain d’Occident en 476 </a:t>
            </a:r>
            <a:r>
              <a:rPr lang="fr-FR" dirty="0" err="1" smtClean="0"/>
              <a:t>ap</a:t>
            </a:r>
            <a:r>
              <a:rPr lang="fr-FR" dirty="0" smtClean="0"/>
              <a:t>. J.C. = l’Empire romain d’Orient « durera » encore 1000 ans!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105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halang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49" b="-5449"/>
          <a:stretch>
            <a:fillRect/>
          </a:stretch>
        </p:blipFill>
        <p:spPr>
          <a:xfrm>
            <a:off x="0" y="-273275"/>
            <a:ext cx="6387136" cy="4790352"/>
          </a:xfrm>
        </p:spPr>
      </p:pic>
      <p:pic>
        <p:nvPicPr>
          <p:cNvPr id="5" name="Image 4" descr="legionnai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818" y="2700600"/>
            <a:ext cx="2668181" cy="41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12890"/>
            <a:ext cx="7716837" cy="1447800"/>
          </a:xfrm>
        </p:spPr>
        <p:txBody>
          <a:bodyPr/>
          <a:lstStyle/>
          <a:p>
            <a:r>
              <a:rPr lang="fr-FR" sz="3600" dirty="0" smtClean="0"/>
              <a:t>Tout le monde craignait les Romains…tout le monde?</a:t>
            </a:r>
            <a:endParaRPr lang="fr-FR" sz="3600" dirty="0"/>
          </a:p>
        </p:txBody>
      </p:sp>
      <p:pic>
        <p:nvPicPr>
          <p:cNvPr id="4" name="Espace réservé du contenu 3" descr="Capture d’écran 2013-09-23 à 20.17.40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92" r="-23292"/>
          <a:stretch>
            <a:fillRect/>
          </a:stretch>
        </p:blipFill>
        <p:spPr>
          <a:xfrm>
            <a:off x="0" y="1357313"/>
            <a:ext cx="9144000" cy="5500687"/>
          </a:xfrm>
        </p:spPr>
      </p:pic>
    </p:spTree>
    <p:extLst>
      <p:ext uri="{BB962C8B-B14F-4D97-AF65-F5344CB8AC3E}">
        <p14:creationId xmlns:p14="http://schemas.microsoft.com/office/powerpoint/2010/main" val="213846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provinces conquises…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Vivent à la romaine:  c’est la romanisation!</a:t>
            </a:r>
          </a:p>
          <a:p>
            <a:pPr lvl="1"/>
            <a:r>
              <a:rPr lang="fr-FR" dirty="0" smtClean="0"/>
              <a:t>Vêtements</a:t>
            </a:r>
          </a:p>
          <a:p>
            <a:pPr lvl="1"/>
            <a:r>
              <a:rPr lang="fr-FR" dirty="0" smtClean="0"/>
              <a:t>Loisirs</a:t>
            </a:r>
          </a:p>
          <a:p>
            <a:pPr lvl="1"/>
            <a:r>
              <a:rPr lang="fr-FR" dirty="0" smtClean="0"/>
              <a:t>Religion</a:t>
            </a:r>
          </a:p>
          <a:p>
            <a:pPr lvl="1"/>
            <a:r>
              <a:rPr lang="fr-FR" dirty="0" smtClean="0"/>
              <a:t>Organisation politique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228717"/>
      </p:ext>
    </p:extLst>
  </p:cSld>
  <p:clrMapOvr>
    <a:masterClrMapping/>
  </p:clrMapOvr>
</p:sld>
</file>

<file path=ppt/theme/theme1.xml><?xml version="1.0" encoding="utf-8"?>
<a:theme xmlns:a="http://schemas.openxmlformats.org/drawingml/2006/main" name="uta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Ciel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Ciel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uta.thmx</Template>
  <TotalTime>260</TotalTime>
  <Words>601</Words>
  <Application>Microsoft Macintosh PowerPoint</Application>
  <PresentationFormat>Présentation à l'écran (4:3)</PresentationFormat>
  <Paragraphs>126</Paragraphs>
  <Slides>65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66" baseType="lpstr">
      <vt:lpstr>uta</vt:lpstr>
      <vt:lpstr>La Turquie millénaire: L’époque où Istanbul s’appelait Constantinople et était romaine! </vt:lpstr>
      <vt:lpstr>Présentation PowerPoint</vt:lpstr>
      <vt:lpstr>146 av. J.C.</vt:lpstr>
      <vt:lpstr>Présentation PowerPoint</vt:lpstr>
      <vt:lpstr>Les orignes troyennes de Rome…</vt:lpstr>
      <vt:lpstr>L’empire romain à son expansion maximale: 2e s.</vt:lpstr>
      <vt:lpstr>Présentation PowerPoint</vt:lpstr>
      <vt:lpstr>Tout le monde craignait les Romains…tout le monde?</vt:lpstr>
      <vt:lpstr>Les provinces conquises…</vt:lpstr>
      <vt:lpstr>Byzance devint Constantinople</vt:lpstr>
      <vt:lpstr>Présentation PowerPoint</vt:lpstr>
      <vt:lpstr>Colonne Constantin 330</vt:lpstr>
      <vt:lpstr>Présentation PowerPoint</vt:lpstr>
      <vt:lpstr>Corne d’Or</vt:lpstr>
      <vt:lpstr>Présentation PowerPoint</vt:lpstr>
      <vt:lpstr>Muraille de Théodose II</vt:lpstr>
      <vt:lpstr>Murailles Constantinople </vt:lpstr>
      <vt:lpstr>476: chute empire romain d’Occident</vt:lpstr>
      <vt:lpstr>Présentation PowerPoint</vt:lpstr>
      <vt:lpstr>Présentation PowerPoint</vt:lpstr>
      <vt:lpstr>Basilique sainte-Sophie</vt:lpstr>
      <vt:lpstr>Présentation PowerPoint</vt:lpstr>
      <vt:lpstr>Présentation PowerPoint</vt:lpstr>
      <vt:lpstr>Présentation PowerPoint</vt:lpstr>
      <vt:lpstr>Présentation PowerPoint</vt:lpstr>
      <vt:lpstr>Citerne-basilique</vt:lpstr>
      <vt:lpstr>Présentation PowerPoint</vt:lpstr>
      <vt:lpstr>Présentation PowerPoint</vt:lpstr>
      <vt:lpstr>Les Romains: grands constructeurs…à la manière des Grecs: théâtre d’Aspendos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Aqueducs </vt:lpstr>
      <vt:lpstr>Mais aussi à leur manière</vt:lpstr>
      <vt:lpstr>Présentation PowerPoint</vt:lpstr>
      <vt:lpstr>Présentation PowerPoint</vt:lpstr>
      <vt:lpstr>Présentation PowerPoint</vt:lpstr>
      <vt:lpstr>Thermes </vt:lpstr>
      <vt:lpstr>Présentation PowerPoint</vt:lpstr>
      <vt:lpstr>Présentation PowerPoint</vt:lpstr>
      <vt:lpstr>Présentation PowerPoint</vt:lpstr>
      <vt:lpstr>Des voies …  </vt:lpstr>
      <vt:lpstr>Présentation PowerPoint</vt:lpstr>
      <vt:lpstr>Présentation PowerPoint</vt:lpstr>
      <vt:lpstr>Des ponts…résistants!</vt:lpstr>
      <vt:lpstr>Des loisirs abondants!</vt:lpstr>
      <vt:lpstr>Présentation PowerPoint</vt:lpstr>
      <vt:lpstr>Présentation PowerPoint</vt:lpstr>
      <vt:lpstr>Bibliothèque de Celsus</vt:lpstr>
      <vt:lpstr>Présentation PowerPoint</vt:lpstr>
      <vt:lpstr>Présentation PowerPoint</vt:lpstr>
      <vt:lpstr>Présentation PowerPoint</vt:lpstr>
      <vt:lpstr>Des vêtements</vt:lpstr>
      <vt:lpstr>Présentation PowerPoint</vt:lpstr>
      <vt:lpstr>Des sépultures magnifiques</vt:lpstr>
      <vt:lpstr>Présentation PowerPoint</vt:lpstr>
      <vt:lpstr>Présentation PowerPoint</vt:lpstr>
      <vt:lpstr>Présentation PowerPoint</vt:lpstr>
      <vt:lpstr>L’Empire romain d’Orient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Turquie millénaire: L’époque où Istanbul s’appelait Constantinople et était romaine! </dc:title>
  <dc:creator>Luc Guay</dc:creator>
  <cp:lastModifiedBy>évaluateur texte</cp:lastModifiedBy>
  <cp:revision>58</cp:revision>
  <dcterms:created xsi:type="dcterms:W3CDTF">2013-07-17T13:48:38Z</dcterms:created>
  <dcterms:modified xsi:type="dcterms:W3CDTF">2013-10-01T00:07:17Z</dcterms:modified>
</cp:coreProperties>
</file>