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8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85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1" r:id="rId29"/>
    <p:sldId id="277" r:id="rId30"/>
    <p:sldId id="283" r:id="rId31"/>
    <p:sldId id="284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4" y="-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CE3A-7DF7-B442-A3B9-C27A266C21C6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5C71-1F2C-AF47-B5F5-172A955403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Carte Viking, 1440, université Yale,</a:t>
            </a:r>
            <a:r>
              <a:rPr lang="fr-FR" baseline="0" dirty="0" smtClean="0"/>
              <a:t> USA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A5C71-1F2C-AF47-B5F5-172A955403F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3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E288D-508A-EF45-A7D0-7BA1C8559579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Père Noel = st-Nicholas, 4e s.</a:t>
            </a:r>
          </a:p>
          <a:p>
            <a:pPr eaLnBrk="1" hangingPunct="1">
              <a:defRPr/>
            </a:pPr>
            <a:r>
              <a:rPr lang="fr-FR" smtClean="0">
                <a:cs typeface="+mn-cs"/>
              </a:rPr>
              <a:t>Myra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12099B3-D14E-854C-82B7-99D3081F6C7E}" type="datetimeFigureOut">
              <a:rPr lang="fr-FR" smtClean="0"/>
              <a:t>2013-10-07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2B703B5-2051-D346-9602-8181CD0FA352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Bachibouzou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Bachibouzouk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868053" y="1057548"/>
            <a:ext cx="7551601" cy="3529100"/>
          </a:xfrm>
        </p:spPr>
        <p:txBody>
          <a:bodyPr/>
          <a:lstStyle/>
          <a:p>
            <a:pPr lvl="0"/>
            <a:r>
              <a:rPr lang="fr-CA" dirty="0"/>
              <a:t>La chute de l’empire romain d’Orient et la découverte de l’Amérique!</a:t>
            </a:r>
            <a:br>
              <a:rPr lang="fr-CA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Luc Guay, </a:t>
            </a:r>
            <a:r>
              <a:rPr lang="fr-FR" dirty="0" err="1"/>
              <a:t>Ph.D</a:t>
            </a:r>
            <a:r>
              <a:rPr lang="fr-FR" dirty="0"/>
              <a:t>, didactique de l’histoire</a:t>
            </a:r>
          </a:p>
          <a:p>
            <a:r>
              <a:rPr lang="fr-FR" dirty="0"/>
              <a:t>UTA, automne 2013</a:t>
            </a:r>
          </a:p>
        </p:txBody>
      </p:sp>
    </p:spTree>
    <p:extLst>
      <p:ext uri="{BB962C8B-B14F-4D97-AF65-F5344CB8AC3E}">
        <p14:creationId xmlns:p14="http://schemas.microsoft.com/office/powerpoint/2010/main" val="173455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croisade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1147: 2 rois promoteurs (Francs et Germains) refusent prêter hommage à empereur de Byzance</a:t>
            </a:r>
          </a:p>
          <a:p>
            <a:r>
              <a:rPr lang="fr-FR" dirty="0" smtClean="0"/>
              <a:t>Ce dernier refuse alors de porter aide aux croisés</a:t>
            </a:r>
          </a:p>
          <a:p>
            <a:r>
              <a:rPr lang="fr-FR" dirty="0" smtClean="0"/>
              <a:t>Il s’allie au sultan de </a:t>
            </a:r>
            <a:r>
              <a:rPr lang="fr-FR" dirty="0" err="1" smtClean="0"/>
              <a:t>Roum</a:t>
            </a:r>
            <a:r>
              <a:rPr lang="fr-FR" dirty="0" smtClean="0"/>
              <a:t> (Seldjoukide, capitale Nicée) et vainc les croisés.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7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082"/>
            <a:ext cx="7716837" cy="1447800"/>
          </a:xfrm>
        </p:spPr>
        <p:txBody>
          <a:bodyPr/>
          <a:lstStyle/>
          <a:p>
            <a:r>
              <a:rPr lang="fr-FR" dirty="0" smtClean="0"/>
              <a:t>Sultan de </a:t>
            </a:r>
            <a:r>
              <a:rPr lang="fr-FR" dirty="0" err="1" smtClean="0"/>
              <a:t>Roum</a:t>
            </a:r>
            <a:r>
              <a:rPr lang="fr-FR" dirty="0" smtClean="0"/>
              <a:t>…1147</a:t>
            </a:r>
            <a:endParaRPr lang="fr-FR" dirty="0"/>
          </a:p>
        </p:txBody>
      </p:sp>
      <p:pic>
        <p:nvPicPr>
          <p:cNvPr id="4" name="Espace réservé du contenu 3" descr="carte_sultan_rou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51" b="-12251"/>
          <a:stretch>
            <a:fillRect/>
          </a:stretch>
        </p:blipFill>
        <p:spPr>
          <a:xfrm>
            <a:off x="0" y="1035050"/>
            <a:ext cx="9144000" cy="5822950"/>
          </a:xfr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3876544" y="3478163"/>
            <a:ext cx="1137373" cy="104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36712" y="3146740"/>
            <a:ext cx="83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Nicée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Troisième croisade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80410"/>
            <a:ext cx="9144000" cy="5777590"/>
          </a:xfrm>
        </p:spPr>
        <p:txBody>
          <a:bodyPr>
            <a:normAutofit/>
          </a:bodyPr>
          <a:lstStyle/>
          <a:p>
            <a:r>
              <a:rPr lang="fr-FR" dirty="0" smtClean="0"/>
              <a:t>1187: prise de Jérusalem par Saladin</a:t>
            </a:r>
          </a:p>
          <a:p>
            <a:r>
              <a:rPr lang="fr-FR" dirty="0" smtClean="0"/>
              <a:t>1189: lancement 3</a:t>
            </a:r>
            <a:r>
              <a:rPr lang="fr-FR" baseline="30000" dirty="0" smtClean="0"/>
              <a:t>e</a:t>
            </a:r>
            <a:r>
              <a:rPr lang="fr-FR" dirty="0" smtClean="0"/>
              <a:t> croisade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 err="1"/>
              <a:t>Cf</a:t>
            </a:r>
            <a:r>
              <a:rPr lang="fr-FR" dirty="0"/>
              <a:t> Richard Cœur de Lion, Frédéric Barberousse</a:t>
            </a:r>
            <a:r>
              <a:rPr lang="fr-FR" dirty="0" smtClean="0"/>
              <a:t>…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 smtClean="0"/>
              <a:t>Turcs Seldjoukides souhaitent laisser passer les croisés dans le but d’affaiblir Saladin (sultan d’Égypte)…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 smtClean="0"/>
              <a:t>Il y a des batailles entre croisés et Turcs qui sont mis en déroute;</a:t>
            </a:r>
          </a:p>
          <a:p>
            <a:pPr marL="625475" lvl="2" indent="-342900">
              <a:spcAft>
                <a:spcPts val="2000"/>
              </a:spcAft>
            </a:pPr>
            <a:r>
              <a:rPr lang="fr-FR" dirty="0" smtClean="0"/>
              <a:t>Barberousse se noie en traversant un fleuve et ses troupes rentrent au pays…</a:t>
            </a:r>
          </a:p>
          <a:p>
            <a:r>
              <a:rPr lang="fr-FR" dirty="0" smtClean="0"/>
              <a:t>Jérusalem n’est pas reconquise par croisés</a:t>
            </a:r>
          </a:p>
          <a:p>
            <a:pPr lvl="1"/>
            <a:r>
              <a:rPr lang="fr-FR" dirty="0" smtClean="0"/>
              <a:t>Mais libre circulation des chrétiens</a:t>
            </a:r>
          </a:p>
        </p:txBody>
      </p:sp>
    </p:spTree>
    <p:extLst>
      <p:ext uri="{BB962C8B-B14F-4D97-AF65-F5344CB8AC3E}">
        <p14:creationId xmlns:p14="http://schemas.microsoft.com/office/powerpoint/2010/main" val="326615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Quatrième croisade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1202-1204</a:t>
            </a:r>
          </a:p>
          <a:p>
            <a:r>
              <a:rPr lang="fr-FR" dirty="0" smtClean="0"/>
              <a:t>1204: prise de Constantinople par Vénitiens </a:t>
            </a:r>
          </a:p>
          <a:p>
            <a:pPr lvl="1"/>
            <a:r>
              <a:rPr lang="fr-FR" dirty="0" smtClean="0"/>
              <a:t>Pape avait accordé privilège de s’emparer territoire de ceux qui ne combattent pas </a:t>
            </a:r>
            <a:r>
              <a:rPr lang="fr-FR" smtClean="0"/>
              <a:t>les hérésies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Vénitiens voulaient accéder au marché de la mer Noire et prendre de vitesse Gênes et Pise…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66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Croisades: passages obligatoires par Constantinople…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Traversée de l’Anatolie: 20 jours de vivres…</a:t>
            </a:r>
          </a:p>
          <a:p>
            <a:r>
              <a:rPr lang="fr-FR" dirty="0" smtClean="0"/>
              <a:t>Fallait se protéger aussi des attaques des Turcs </a:t>
            </a:r>
            <a:r>
              <a:rPr lang="fr-FR" dirty="0" err="1" smtClean="0"/>
              <a:t>Selkjoukides</a:t>
            </a:r>
            <a:endParaRPr lang="fr-FR" dirty="0" smtClean="0"/>
          </a:p>
          <a:p>
            <a:r>
              <a:rPr lang="fr-FR" dirty="0" smtClean="0"/>
              <a:t>Après croisades:</a:t>
            </a:r>
          </a:p>
          <a:p>
            <a:pPr lvl="1"/>
            <a:r>
              <a:rPr lang="fr-FR" dirty="0"/>
              <a:t>Pas de pèlerinage pendant 5 siècles</a:t>
            </a:r>
            <a:r>
              <a:rPr lang="fr-FR" dirty="0" smtClean="0"/>
              <a:t>!</a:t>
            </a:r>
          </a:p>
          <a:p>
            <a:r>
              <a:rPr lang="fr-FR" dirty="0" smtClean="0"/>
              <a:t>1453: prise de Constantinople</a:t>
            </a:r>
          </a:p>
          <a:p>
            <a:pPr marL="34925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02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1453: prise de Constantinople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Empire byzantin en 1450 = sud Grèce et Constantinople</a:t>
            </a:r>
          </a:p>
          <a:p>
            <a:r>
              <a:rPr lang="fr-FR" dirty="0" smtClean="0"/>
              <a:t>Sultan </a:t>
            </a:r>
            <a:r>
              <a:rPr lang="fr-FR" dirty="0" err="1" smtClean="0"/>
              <a:t>Mehemed</a:t>
            </a:r>
            <a:r>
              <a:rPr lang="fr-FR" dirty="0" smtClean="0"/>
              <a:t> fait construire forteresse sur Bosphore</a:t>
            </a:r>
          </a:p>
          <a:p>
            <a:r>
              <a:rPr lang="fr-FR" dirty="0" smtClean="0"/>
              <a:t>Établit un siège</a:t>
            </a:r>
          </a:p>
          <a:p>
            <a:r>
              <a:rPr lang="fr-FR" dirty="0" smtClean="0"/>
              <a:t>Empereur de Constantinople lance appel à l’aide aux Européens qui ne répondent pas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36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L’empire byzantin en 1450</a:t>
            </a:r>
            <a:endParaRPr lang="fr-FR" dirty="0"/>
          </a:p>
        </p:txBody>
      </p:sp>
      <p:pic>
        <p:nvPicPr>
          <p:cNvPr id="4" name="Espace réservé du contenu 3" descr="carte_145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40" r="-26240"/>
          <a:stretch>
            <a:fillRect/>
          </a:stretch>
        </p:blipFill>
        <p:spPr>
          <a:xfrm>
            <a:off x="0" y="1195388"/>
            <a:ext cx="9144000" cy="5662612"/>
          </a:xfrm>
        </p:spPr>
      </p:pic>
    </p:spTree>
    <p:extLst>
      <p:ext uri="{BB962C8B-B14F-4D97-AF65-F5344CB8AC3E}">
        <p14:creationId xmlns:p14="http://schemas.microsoft.com/office/powerpoint/2010/main" val="363726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Osman 1er et </a:t>
            </a:r>
            <a:r>
              <a:rPr lang="fr-FR" dirty="0" err="1" smtClean="0"/>
              <a:t>Mehemed</a:t>
            </a:r>
            <a:r>
              <a:rPr lang="fr-FR" dirty="0" smtClean="0"/>
              <a:t> II</a:t>
            </a:r>
            <a:endParaRPr lang="fr-FR" dirty="0"/>
          </a:p>
        </p:txBody>
      </p:sp>
      <p:pic>
        <p:nvPicPr>
          <p:cNvPr id="4" name="Espace réservé du contenu 3" descr="sultan_osma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97" r="-39197"/>
          <a:stretch>
            <a:fillRect/>
          </a:stretch>
        </p:blipFill>
        <p:spPr>
          <a:xfrm>
            <a:off x="-1923430" y="1144135"/>
            <a:ext cx="7193255" cy="4589446"/>
          </a:xfrm>
        </p:spPr>
      </p:pic>
      <p:pic>
        <p:nvPicPr>
          <p:cNvPr id="5" name="Image 4" descr="menmed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37" y="1282215"/>
            <a:ext cx="3532962" cy="44513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743058"/>
            <a:ext cx="5478344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rgbClr val="0000FF"/>
                  </a:solidFill>
                </a:ln>
              </a:rPr>
              <a:t>1258-1324</a:t>
            </a:r>
          </a:p>
          <a:p>
            <a:r>
              <a:rPr lang="fr-FR" dirty="0" smtClean="0">
                <a:ln>
                  <a:solidFill>
                    <a:srgbClr val="0000FF"/>
                  </a:solidFill>
                </a:ln>
              </a:rPr>
              <a:t>En arabe = </a:t>
            </a:r>
            <a:r>
              <a:rPr lang="fr-FR" dirty="0" err="1" smtClean="0">
                <a:ln>
                  <a:solidFill>
                    <a:srgbClr val="0000FF"/>
                  </a:solidFill>
                </a:ln>
              </a:rPr>
              <a:t>Utman</a:t>
            </a:r>
            <a:endParaRPr lang="fr-FR" dirty="0" smtClean="0">
              <a:ln>
                <a:solidFill>
                  <a:srgbClr val="0000FF"/>
                </a:solidFill>
              </a:ln>
            </a:endParaRPr>
          </a:p>
          <a:p>
            <a:r>
              <a:rPr lang="fr-FR" dirty="0" smtClean="0">
                <a:ln>
                  <a:solidFill>
                    <a:srgbClr val="0000FF"/>
                  </a:solidFill>
                </a:ln>
              </a:rPr>
              <a:t>Fonde Empire Ottoman</a:t>
            </a:r>
          </a:p>
          <a:p>
            <a:r>
              <a:rPr lang="fr-FR" dirty="0" smtClean="0">
                <a:ln>
                  <a:solidFill>
                    <a:srgbClr val="0000FF"/>
                  </a:solidFill>
                </a:ln>
              </a:rPr>
              <a:t>Conquêtes jusqu’aux portes de Constantinople</a:t>
            </a:r>
            <a:endParaRPr lang="fr-FR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11037" y="5838008"/>
            <a:ext cx="3175164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1432-1481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Fait la conquête de Constantinople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3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5826"/>
            <a:ext cx="7716837" cy="1447800"/>
          </a:xfrm>
        </p:spPr>
        <p:txBody>
          <a:bodyPr/>
          <a:lstStyle/>
          <a:p>
            <a:r>
              <a:rPr lang="fr-FR" dirty="0" smtClean="0"/>
              <a:t>Forces en présence en 1453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73626"/>
            <a:ext cx="9144000" cy="538437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Turcs ottomans:</a:t>
            </a:r>
          </a:p>
          <a:p>
            <a:pPr lvl="1"/>
            <a:r>
              <a:rPr lang="fr-FR" sz="2800" dirty="0" smtClean="0">
                <a:hlinkClick r:id="rId2" tooltip="Bachibouzouk"/>
              </a:rPr>
              <a:t>20 000 bachibouzouks</a:t>
            </a:r>
            <a:r>
              <a:rPr lang="fr-FR" sz="2800" dirty="0" smtClean="0"/>
              <a:t> (les «  irréguliers »)= cavaliers mercenaires…</a:t>
            </a:r>
          </a:p>
          <a:p>
            <a:pPr lvl="1"/>
            <a:r>
              <a:rPr lang="fr-FR" sz="2800" dirty="0" smtClean="0"/>
              <a:t>80 000 soldats réguliers</a:t>
            </a:r>
          </a:p>
          <a:p>
            <a:pPr lvl="1"/>
            <a:r>
              <a:rPr lang="fr-FR" sz="2800" dirty="0" smtClean="0"/>
              <a:t>12 000 janissaires =esclaves européens, enlevés dès l’enfance et forment élite armée comme fantassins.</a:t>
            </a:r>
          </a:p>
          <a:p>
            <a:pPr lvl="1"/>
            <a:r>
              <a:rPr lang="fr-FR" sz="2800" dirty="0" smtClean="0"/>
              <a:t>Flotte de 126 navires</a:t>
            </a:r>
          </a:p>
          <a:p>
            <a:pPr marL="34925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726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-12084"/>
            <a:ext cx="7716837" cy="1447800"/>
          </a:xfrm>
        </p:spPr>
        <p:txBody>
          <a:bodyPr/>
          <a:lstStyle/>
          <a:p>
            <a:r>
              <a:rPr lang="fr-FR" dirty="0" smtClean="0"/>
              <a:t>Des </a:t>
            </a:r>
            <a:r>
              <a:rPr lang="fr-FR" dirty="0">
                <a:hlinkClick r:id="rId2" tooltip="Bachibouzouk"/>
              </a:rPr>
              <a:t>bachibouzouks</a:t>
            </a:r>
            <a:r>
              <a:rPr lang="fr-FR" dirty="0"/>
              <a:t> </a:t>
            </a:r>
            <a:r>
              <a:rPr lang="fr-FR" dirty="0" smtClean="0"/>
              <a:t>! </a:t>
            </a:r>
            <a:endParaRPr lang="fr-FR" dirty="0"/>
          </a:p>
        </p:txBody>
      </p:sp>
      <p:pic>
        <p:nvPicPr>
          <p:cNvPr id="4" name="Espace réservé du contenu 3" descr="Capture d’écran 2013-10-05 à 18.09.5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71" r="-4271"/>
          <a:stretch>
            <a:fillRect/>
          </a:stretch>
        </p:blipFill>
        <p:spPr>
          <a:xfrm>
            <a:off x="0" y="1165225"/>
            <a:ext cx="9144000" cy="5692775"/>
          </a:xfrm>
        </p:spPr>
      </p:pic>
    </p:spTree>
    <p:extLst>
      <p:ext uri="{BB962C8B-B14F-4D97-AF65-F5344CB8AC3E}">
        <p14:creationId xmlns:p14="http://schemas.microsoft.com/office/powerpoint/2010/main" val="212439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L’Empire romain d’Orient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Après la chute de l’Empire romain d’Occident en 476 </a:t>
            </a:r>
            <a:r>
              <a:rPr lang="fr-FR" dirty="0" err="1"/>
              <a:t>ap</a:t>
            </a:r>
            <a:r>
              <a:rPr lang="fr-FR" dirty="0"/>
              <a:t>. J.C. = l’Empire romain d’Orient « durera » encore 1000 ans!</a:t>
            </a:r>
          </a:p>
          <a:p>
            <a:r>
              <a:rPr lang="fr-FR" dirty="0"/>
              <a:t>La langue grecque est la langue utilisée</a:t>
            </a:r>
          </a:p>
          <a:p>
            <a:r>
              <a:rPr lang="fr-FR" dirty="0"/>
              <a:t>On utilise aussi le terme Empire Byzantin</a:t>
            </a:r>
          </a:p>
          <a:p>
            <a:r>
              <a:rPr lang="fr-FR" dirty="0"/>
              <a:t>Le christianisme est la religion </a:t>
            </a:r>
            <a:r>
              <a:rPr lang="fr-FR" dirty="0" smtClean="0"/>
              <a:t>d’État</a:t>
            </a:r>
          </a:p>
          <a:p>
            <a:r>
              <a:rPr lang="fr-FR" dirty="0" smtClean="0"/>
              <a:t>L’empereur Justinien reconquiert l’ancien empire romain d’Occident</a:t>
            </a:r>
          </a:p>
          <a:p>
            <a:pPr lvl="1"/>
            <a:r>
              <a:rPr lang="fr-FR" dirty="0" smtClean="0"/>
              <a:t>Mais après sa mort, ses conquêtes sont perdues…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31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9957"/>
            <a:ext cx="7716837" cy="1447800"/>
          </a:xfrm>
        </p:spPr>
        <p:txBody>
          <a:bodyPr/>
          <a:lstStyle/>
          <a:p>
            <a:r>
              <a:rPr lang="fr-FR" dirty="0" smtClean="0"/>
              <a:t>Le canon d’Urbain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57296"/>
            <a:ext cx="3984336" cy="5700704"/>
          </a:xfrm>
        </p:spPr>
        <p:txBody>
          <a:bodyPr/>
          <a:lstStyle/>
          <a:p>
            <a:pPr lvl="1"/>
            <a:r>
              <a:rPr lang="fr-FR" dirty="0" smtClean="0"/>
              <a:t>8m long </a:t>
            </a:r>
            <a:r>
              <a:rPr lang="fr-FR" dirty="0"/>
              <a:t>et boulets de 600 kg (</a:t>
            </a:r>
            <a:r>
              <a:rPr lang="fr-FR" dirty="0" smtClean="0"/>
              <a:t>tirs: </a:t>
            </a:r>
            <a:r>
              <a:rPr lang="fr-FR" dirty="0"/>
              <a:t>7 par jour!)</a:t>
            </a:r>
          </a:p>
          <a:p>
            <a:pPr lvl="2"/>
            <a:r>
              <a:rPr lang="fr-FR" dirty="0"/>
              <a:t>Ingénieur hongrois spécialisé dans fonderie</a:t>
            </a:r>
          </a:p>
          <a:p>
            <a:pPr lvl="2"/>
            <a:r>
              <a:rPr lang="fr-FR" dirty="0"/>
              <a:t>Offrit d’abord ses services à l’empereur byzantin qui refuse</a:t>
            </a:r>
          </a:p>
          <a:p>
            <a:pPr lvl="2"/>
            <a:r>
              <a:rPr lang="fr-FR" dirty="0"/>
              <a:t>Offrit ensuite ses services à </a:t>
            </a:r>
            <a:r>
              <a:rPr lang="fr-FR" dirty="0" err="1"/>
              <a:t>Mehemed</a:t>
            </a:r>
            <a:r>
              <a:rPr lang="fr-FR" dirty="0"/>
              <a:t> II qui…accepta</a:t>
            </a:r>
          </a:p>
          <a:p>
            <a:pPr lvl="2"/>
            <a:r>
              <a:rPr lang="fr-FR" dirty="0"/>
              <a:t>Mourut lors du siège de Constantinople…</a:t>
            </a:r>
          </a:p>
          <a:p>
            <a:endParaRPr lang="fr-FR" dirty="0"/>
          </a:p>
        </p:txBody>
      </p:sp>
      <p:pic>
        <p:nvPicPr>
          <p:cNvPr id="4" name="Image 3" descr="Capture d’écran 2013-10-05 à 18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86" y="1030421"/>
            <a:ext cx="4019934" cy="58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7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Forces en présence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0933"/>
            <a:ext cx="9144000" cy="5787067"/>
          </a:xfrm>
        </p:spPr>
        <p:txBody>
          <a:bodyPr>
            <a:normAutofit/>
          </a:bodyPr>
          <a:lstStyle/>
          <a:p>
            <a:r>
              <a:rPr lang="fr-FR" dirty="0" smtClean="0"/>
              <a:t>Byzantins:</a:t>
            </a:r>
          </a:p>
          <a:p>
            <a:pPr lvl="1"/>
            <a:r>
              <a:rPr lang="fr-FR" dirty="0" smtClean="0"/>
              <a:t>5000 soldats « grecs »</a:t>
            </a:r>
          </a:p>
          <a:p>
            <a:pPr lvl="1"/>
            <a:r>
              <a:rPr lang="fr-FR" dirty="0" smtClean="0"/>
              <a:t>2000 soldats étrangers</a:t>
            </a:r>
          </a:p>
          <a:p>
            <a:pPr lvl="1"/>
            <a:r>
              <a:rPr lang="fr-FR" dirty="0"/>
              <a:t>3</a:t>
            </a:r>
            <a:r>
              <a:rPr lang="fr-FR" dirty="0" smtClean="0"/>
              <a:t>6 navires</a:t>
            </a:r>
          </a:p>
          <a:p>
            <a:pPr lvl="1"/>
            <a:r>
              <a:rPr lang="fr-FR" dirty="0" smtClean="0"/>
              <a:t>Muraille de Théodose II: 6,5 km, 6-9 m de haut (2 murs parallèles)</a:t>
            </a:r>
          </a:p>
          <a:p>
            <a:pPr lvl="1"/>
            <a:r>
              <a:rPr lang="fr-FR" dirty="0" smtClean="0"/>
              <a:t>Population totale autour de 50 000 habitants (prisonniers après la chute…)</a:t>
            </a:r>
          </a:p>
          <a:p>
            <a:pPr lvl="1"/>
            <a:r>
              <a:rPr lang="fr-FR" dirty="0" smtClean="0"/>
              <a:t>Bataille a duré 2 mois</a:t>
            </a:r>
          </a:p>
          <a:p>
            <a:pPr lvl="1"/>
            <a:r>
              <a:rPr lang="fr-FR" dirty="0" smtClean="0"/>
              <a:t>Pillage de la ville a duré 3 jours (comme la tradition l’exigeait…)</a:t>
            </a:r>
          </a:p>
          <a:p>
            <a:pPr lvl="1"/>
            <a:r>
              <a:rPr lang="fr-FR" dirty="0" smtClean="0"/>
              <a:t>À l’apogée, Constantinople était peuplée de 500 000 personnes!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80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rise_constantinopl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2" r="-1023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656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rise_constantinople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7" r="-65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47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constantinople142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03" r="-347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147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Et puis … après?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0933"/>
            <a:ext cx="9144000" cy="5787067"/>
          </a:xfrm>
        </p:spPr>
        <p:txBody>
          <a:bodyPr>
            <a:normAutofit/>
          </a:bodyPr>
          <a:lstStyle/>
          <a:p>
            <a:r>
              <a:rPr lang="fr-FR" dirty="0" smtClean="0"/>
              <a:t>Empire ottoman à Constantinople: 1453-1923</a:t>
            </a:r>
          </a:p>
          <a:p>
            <a:r>
              <a:rPr lang="fr-FR" dirty="0" smtClean="0"/>
              <a:t>Les Ottomans exigent des péages pour emprunter leur territoire (commerce avec l’Orient)</a:t>
            </a:r>
          </a:p>
          <a:p>
            <a:r>
              <a:rPr lang="fr-FR" dirty="0" smtClean="0"/>
              <a:t>Ils exigent des péages pour emprunter l’Est de la Méditerranée pour aller en Orient…</a:t>
            </a:r>
          </a:p>
        </p:txBody>
      </p:sp>
    </p:spTree>
    <p:extLst>
      <p:ext uri="{BB962C8B-B14F-4D97-AF65-F5344CB8AC3E}">
        <p14:creationId xmlns:p14="http://schemas.microsoft.com/office/powerpoint/2010/main" val="298737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L’Empire ottoman au 16</a:t>
            </a:r>
            <a:r>
              <a:rPr lang="fr-FR" baseline="30000" dirty="0" smtClean="0"/>
              <a:t>e</a:t>
            </a:r>
            <a:r>
              <a:rPr lang="fr-FR" dirty="0" smtClean="0"/>
              <a:t> s.</a:t>
            </a:r>
            <a:endParaRPr lang="fr-FR" dirty="0"/>
          </a:p>
        </p:txBody>
      </p:sp>
      <p:pic>
        <p:nvPicPr>
          <p:cNvPr id="4" name="Espace réservé du contenu 3" descr="carte_ottoma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9663"/>
            <a:ext cx="9144000" cy="5748337"/>
          </a:xfrm>
        </p:spPr>
      </p:pic>
    </p:spTree>
    <p:extLst>
      <p:ext uri="{BB962C8B-B14F-4D97-AF65-F5344CB8AC3E}">
        <p14:creationId xmlns:p14="http://schemas.microsoft.com/office/powerpoint/2010/main" val="929498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vouloir trouver une route pour l’Asie?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Produits de luxe comme: épices, soieries, parfums, armes, porcelaine, jade, ambre, ivoire…</a:t>
            </a:r>
          </a:p>
          <a:p>
            <a:r>
              <a:rPr lang="fr-FR" dirty="0" smtClean="0"/>
              <a:t>Prendre route de la Soie (Chine-Turquie)</a:t>
            </a:r>
          </a:p>
          <a:p>
            <a:r>
              <a:rPr lang="fr-FR" dirty="0" smtClean="0"/>
              <a:t>Embûches…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137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 emprunter une autre route…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Européens se tournent alors vers l’Ouest et découvrent un territoire qui leur était inconnu… l’AMÉRIQUE!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73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_amerique1440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11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/>
              <a:t>Empire byzantin époque de Justinien (6</a:t>
            </a:r>
            <a:r>
              <a:rPr lang="fr-FR" baseline="30000" dirty="0"/>
              <a:t>e</a:t>
            </a:r>
            <a:r>
              <a:rPr lang="fr-FR" dirty="0"/>
              <a:t> s)</a:t>
            </a:r>
          </a:p>
        </p:txBody>
      </p:sp>
      <p:pic>
        <p:nvPicPr>
          <p:cNvPr id="4" name="Espace réservé du contenu 3" descr="carte_byzanti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14" b="-12314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63199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En terminant…l’origine </a:t>
            </a:r>
            <a:r>
              <a:rPr lang="fr-FR" smtClean="0"/>
              <a:t>du vrai Père </a:t>
            </a:r>
            <a:r>
              <a:rPr lang="fr-FR" dirty="0" smtClean="0"/>
              <a:t>Noël?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fr-FR" dirty="0" smtClean="0"/>
              <a:t>Nicolas de Myra : 270-310</a:t>
            </a:r>
          </a:p>
          <a:p>
            <a:pPr lvl="1"/>
            <a:r>
              <a:rPr lang="fr-FR" dirty="0" smtClean="0"/>
              <a:t>Sous empereur Dioclétien: persécutions des chrétiens</a:t>
            </a:r>
          </a:p>
          <a:p>
            <a:pPr lvl="1"/>
            <a:r>
              <a:rPr lang="fr-FR" dirty="0" smtClean="0"/>
              <a:t>Nicolas fut emprisonné puis exilé</a:t>
            </a:r>
          </a:p>
          <a:p>
            <a:pPr lvl="1"/>
            <a:r>
              <a:rPr lang="fr-FR" dirty="0" smtClean="0"/>
              <a:t>Sous empereur Constantin : liberté de culte</a:t>
            </a:r>
          </a:p>
          <a:p>
            <a:pPr lvl="2"/>
            <a:r>
              <a:rPr lang="fr-FR" dirty="0" smtClean="0"/>
              <a:t>Nicolas put retourner au pays</a:t>
            </a:r>
          </a:p>
          <a:p>
            <a:pPr lvl="2"/>
            <a:r>
              <a:rPr lang="fr-FR" dirty="0" smtClean="0"/>
              <a:t>Devint protecteur des enfants, des faibles</a:t>
            </a:r>
          </a:p>
          <a:p>
            <a:pPr lvl="2"/>
            <a:r>
              <a:rPr lang="fr-FR" dirty="0" smtClean="0"/>
              <a:t>Durant les nuits des 5 et 6 décembre: distribution de cadeaux et friandises aux enfants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39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-69329"/>
            <a:ext cx="7716837" cy="1447800"/>
          </a:xfrm>
        </p:spPr>
        <p:txBody>
          <a:bodyPr/>
          <a:lstStyle/>
          <a:p>
            <a:r>
              <a:rPr lang="fr-FR" dirty="0">
                <a:latin typeface="Arial Rounded MT Bold" charset="0"/>
              </a:rPr>
              <a:t>Et même le musée du Père Noel!</a:t>
            </a:r>
          </a:p>
        </p:txBody>
      </p:sp>
      <p:pic>
        <p:nvPicPr>
          <p:cNvPr id="113666" name="Picture 4" descr="IMG_0416.JPG                                                   002DB80A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77174">
            <a:off x="-749300" y="2349500"/>
            <a:ext cx="5410200" cy="3606800"/>
          </a:xfrm>
        </p:spPr>
      </p:pic>
      <p:pic>
        <p:nvPicPr>
          <p:cNvPr id="113667" name="Picture 5" descr="IMG_0417.JPG                                                   002DB80AMacintosh HD                   7C26334F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1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1299"/>
            <a:ext cx="7716837" cy="1447800"/>
          </a:xfrm>
        </p:spPr>
        <p:txBody>
          <a:bodyPr/>
          <a:lstStyle/>
          <a:p>
            <a:r>
              <a:rPr lang="fr-FR" dirty="0"/>
              <a:t>Empire  byzantin: 12</a:t>
            </a:r>
            <a:r>
              <a:rPr lang="fr-FR" baseline="30000" dirty="0"/>
              <a:t>e</a:t>
            </a:r>
            <a:r>
              <a:rPr lang="fr-FR" dirty="0"/>
              <a:t> s</a:t>
            </a:r>
          </a:p>
        </p:txBody>
      </p:sp>
      <p:pic>
        <p:nvPicPr>
          <p:cNvPr id="4" name="Espace réservé du contenu 3" descr="carte_12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22375"/>
            <a:ext cx="9144000" cy="5635625"/>
          </a:xfrm>
        </p:spPr>
      </p:pic>
    </p:spTree>
    <p:extLst>
      <p:ext uri="{BB962C8B-B14F-4D97-AF65-F5344CB8AC3E}">
        <p14:creationId xmlns:p14="http://schemas.microsoft.com/office/powerpoint/2010/main" val="107544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s’est-il passé?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Attaques de plusieurs peuples dont:</a:t>
            </a:r>
          </a:p>
          <a:p>
            <a:pPr lvl="1"/>
            <a:r>
              <a:rPr lang="fr-FR" dirty="0" smtClean="0"/>
              <a:t>Slaves</a:t>
            </a:r>
          </a:p>
          <a:p>
            <a:pPr lvl="1"/>
            <a:r>
              <a:rPr lang="fr-FR" dirty="0" smtClean="0"/>
              <a:t>Perses</a:t>
            </a:r>
          </a:p>
          <a:p>
            <a:pPr lvl="1"/>
            <a:r>
              <a:rPr lang="fr-FR" dirty="0" smtClean="0"/>
              <a:t>Arabes</a:t>
            </a:r>
          </a:p>
          <a:p>
            <a:pPr lvl="1"/>
            <a:r>
              <a:rPr lang="fr-FR" dirty="0" smtClean="0"/>
              <a:t>Turcs Seldjoukides</a:t>
            </a:r>
          </a:p>
          <a:p>
            <a:r>
              <a:rPr lang="fr-FR" dirty="0" smtClean="0"/>
              <a:t>…et les fameuses croisades!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36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les croisades…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638: Arabes font conquête Palestine et Jérusalem</a:t>
            </a:r>
          </a:p>
          <a:p>
            <a:pPr lvl="1"/>
            <a:r>
              <a:rPr lang="fr-FR" dirty="0" smtClean="0"/>
              <a:t>Pèlerins doivent payer redevances pour visiter Jérusalem et voir la « vraie croix »</a:t>
            </a:r>
          </a:p>
          <a:p>
            <a:r>
              <a:rPr lang="fr-FR" dirty="0" smtClean="0"/>
              <a:t>1009: calife du Caire fait détruire saint-Sépulcre et son successeur le fait rebâtir</a:t>
            </a:r>
          </a:p>
          <a:p>
            <a:r>
              <a:rPr lang="fr-FR" dirty="0" smtClean="0"/>
              <a:t>Pèlerins chrétiens de plus en plus nombreux</a:t>
            </a:r>
          </a:p>
          <a:p>
            <a:r>
              <a:rPr lang="fr-FR" dirty="0" smtClean="0"/>
              <a:t>Sont accompagnés de troupes armées…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2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puis il y a eu le grand schisme!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1054 = le patriarche de Constantinople excommunie le pape et vice-versa…: </a:t>
            </a:r>
          </a:p>
          <a:p>
            <a:pPr lvl="1"/>
            <a:r>
              <a:rPr lang="fr-FR" dirty="0" smtClean="0"/>
              <a:t>on ne s’entend plus sur certains dogmes…</a:t>
            </a:r>
          </a:p>
          <a:p>
            <a:pPr lvl="1"/>
            <a:r>
              <a:rPr lang="fr-FR" dirty="0" smtClean="0"/>
              <a:t>Les querelles théologiques durent depuis plusieurs siècles déjà…</a:t>
            </a:r>
          </a:p>
          <a:p>
            <a:r>
              <a:rPr lang="fr-FR" dirty="0" smtClean="0"/>
              <a:t>on </a:t>
            </a:r>
            <a:r>
              <a:rPr lang="fr-FR" dirty="0"/>
              <a:t>ajoute le terme orthodoxe pour distinguer l’Église romaine de l’Église orthodoxe.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36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croisade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1095: pape Urbain II envoie soldats à Jérusalem pour « délivrer » le tombeau du Christ…</a:t>
            </a:r>
          </a:p>
          <a:p>
            <a:r>
              <a:rPr lang="fr-FR" dirty="0" smtClean="0"/>
              <a:t>Aussi: empereur byzantin, Alexis Comnène demande aide aux Européens devant menace des Turcs Seldjoukides…</a:t>
            </a:r>
          </a:p>
          <a:p>
            <a:r>
              <a:rPr lang="fr-FR" dirty="0" smtClean="0"/>
              <a:t>Territoire est repris aux mains des Turcs Seldjoukides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69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 smtClean="0"/>
              <a:t>Les croisades…plus ça change…</a:t>
            </a:r>
            <a:endParaRPr lang="fr-FR" dirty="0"/>
          </a:p>
        </p:txBody>
      </p:sp>
      <p:pic>
        <p:nvPicPr>
          <p:cNvPr id="4" name="Espace réservé du contenu 3" descr="Capture d’écran 2013-10-06 à 22.16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1" r="-13021"/>
          <a:stretch>
            <a:fillRect/>
          </a:stretch>
        </p:blipFill>
        <p:spPr>
          <a:xfrm>
            <a:off x="71438" y="1447800"/>
            <a:ext cx="9072562" cy="5410200"/>
          </a:xfrm>
        </p:spPr>
      </p:pic>
    </p:spTree>
    <p:extLst>
      <p:ext uri="{BB962C8B-B14F-4D97-AF65-F5344CB8AC3E}">
        <p14:creationId xmlns:p14="http://schemas.microsoft.com/office/powerpoint/2010/main" val="2831484251"/>
      </p:ext>
    </p:extLst>
  </p:cSld>
  <p:clrMapOvr>
    <a:masterClrMapping/>
  </p:clrMapOvr>
</p:sld>
</file>

<file path=ppt/theme/theme1.xml><?xml version="1.0" encoding="utf-8"?>
<a:theme xmlns:a="http://schemas.openxmlformats.org/drawingml/2006/main" name="uta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uta.thmx</Template>
  <TotalTime>1666</TotalTime>
  <Words>745</Words>
  <Application>Microsoft Macintosh PowerPoint</Application>
  <PresentationFormat>Présentation à l'écran (4:3)</PresentationFormat>
  <Paragraphs>122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uta</vt:lpstr>
      <vt:lpstr>La chute de l’empire romain d’Orient et la découverte de l’Amérique! </vt:lpstr>
      <vt:lpstr>L’Empire romain d’Orient</vt:lpstr>
      <vt:lpstr>Empire byzantin époque de Justinien (6e s)</vt:lpstr>
      <vt:lpstr>Empire  byzantin: 12e s</vt:lpstr>
      <vt:lpstr>Que s’est-il passé?</vt:lpstr>
      <vt:lpstr>Avant les croisades…</vt:lpstr>
      <vt:lpstr>Et puis il y a eu le grand schisme!</vt:lpstr>
      <vt:lpstr>Première croisade</vt:lpstr>
      <vt:lpstr>Les croisades…plus ça change…</vt:lpstr>
      <vt:lpstr>Deuxième croisade</vt:lpstr>
      <vt:lpstr>Sultan de Roum…1147</vt:lpstr>
      <vt:lpstr>Troisième croisade</vt:lpstr>
      <vt:lpstr>Quatrième croisade</vt:lpstr>
      <vt:lpstr>Croisades: passages obligatoires par Constantinople…</vt:lpstr>
      <vt:lpstr>1453: prise de Constantinople</vt:lpstr>
      <vt:lpstr>L’empire byzantin en 1450</vt:lpstr>
      <vt:lpstr>Osman 1er et Mehemed II</vt:lpstr>
      <vt:lpstr>Forces en présence en 1453</vt:lpstr>
      <vt:lpstr>Des bachibouzouks ! </vt:lpstr>
      <vt:lpstr>Le canon d’Urbain</vt:lpstr>
      <vt:lpstr>Forces en présence</vt:lpstr>
      <vt:lpstr>Présentation PowerPoint</vt:lpstr>
      <vt:lpstr>Présentation PowerPoint</vt:lpstr>
      <vt:lpstr>Présentation PowerPoint</vt:lpstr>
      <vt:lpstr>Et puis … après?</vt:lpstr>
      <vt:lpstr>L’Empire ottoman au 16e s.</vt:lpstr>
      <vt:lpstr>Pourquoi vouloir trouver une route pour l’Asie?</vt:lpstr>
      <vt:lpstr>Faut emprunter une autre route…</vt:lpstr>
      <vt:lpstr>Présentation PowerPoint</vt:lpstr>
      <vt:lpstr>En terminant…l’origine du vrai Père Noël?</vt:lpstr>
      <vt:lpstr>Et même le musée du Père Noel!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chute de l’empire romain d’Orient et la découverte de l’Amérique! </dc:title>
  <dc:creator>évaluateur texte</dc:creator>
  <cp:lastModifiedBy>évaluateur texte</cp:lastModifiedBy>
  <cp:revision>60</cp:revision>
  <dcterms:created xsi:type="dcterms:W3CDTF">2013-08-02T14:44:24Z</dcterms:created>
  <dcterms:modified xsi:type="dcterms:W3CDTF">2013-10-08T01:35:19Z</dcterms:modified>
</cp:coreProperties>
</file>